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7578" r:id="rId1"/>
    <p:sldMasterId id="2147487582" r:id="rId2"/>
    <p:sldMasterId id="2147487585" r:id="rId3"/>
    <p:sldMasterId id="2147487617" r:id="rId4"/>
  </p:sldMasterIdLst>
  <p:notesMasterIdLst>
    <p:notesMasterId r:id="rId100"/>
  </p:notesMasterIdLst>
  <p:handoutMasterIdLst>
    <p:handoutMasterId r:id="rId101"/>
  </p:handoutMasterIdLst>
  <p:sldIdLst>
    <p:sldId id="2687" r:id="rId5"/>
    <p:sldId id="2706" r:id="rId6"/>
    <p:sldId id="2710" r:id="rId7"/>
    <p:sldId id="2711" r:id="rId8"/>
    <p:sldId id="2764" r:id="rId9"/>
    <p:sldId id="2714" r:id="rId10"/>
    <p:sldId id="2718" r:id="rId11"/>
    <p:sldId id="2689" r:id="rId12"/>
    <p:sldId id="2693" r:id="rId13"/>
    <p:sldId id="2694" r:id="rId14"/>
    <p:sldId id="2695" r:id="rId15"/>
    <p:sldId id="2697" r:id="rId16"/>
    <p:sldId id="2698" r:id="rId17"/>
    <p:sldId id="2699" r:id="rId18"/>
    <p:sldId id="2700" r:id="rId19"/>
    <p:sldId id="2627" r:id="rId20"/>
    <p:sldId id="2628" r:id="rId21"/>
    <p:sldId id="2629" r:id="rId22"/>
    <p:sldId id="2630" r:id="rId23"/>
    <p:sldId id="2631" r:id="rId24"/>
    <p:sldId id="2632" r:id="rId25"/>
    <p:sldId id="2633" r:id="rId26"/>
    <p:sldId id="2634" r:id="rId27"/>
    <p:sldId id="2636" r:id="rId28"/>
    <p:sldId id="2637" r:id="rId29"/>
    <p:sldId id="2638" r:id="rId30"/>
    <p:sldId id="2639" r:id="rId31"/>
    <p:sldId id="2640" r:id="rId32"/>
    <p:sldId id="2641" r:id="rId33"/>
    <p:sldId id="2642" r:id="rId34"/>
    <p:sldId id="2643" r:id="rId35"/>
    <p:sldId id="2644" r:id="rId36"/>
    <p:sldId id="2652" r:id="rId37"/>
    <p:sldId id="2645" r:id="rId38"/>
    <p:sldId id="2646" r:id="rId39"/>
    <p:sldId id="2651" r:id="rId40"/>
    <p:sldId id="2647" r:id="rId41"/>
    <p:sldId id="2648" r:id="rId42"/>
    <p:sldId id="2649" r:id="rId43"/>
    <p:sldId id="2650" r:id="rId44"/>
    <p:sldId id="2653" r:id="rId45"/>
    <p:sldId id="2654" r:id="rId46"/>
    <p:sldId id="2655" r:id="rId47"/>
    <p:sldId id="2656" r:id="rId48"/>
    <p:sldId id="2657" r:id="rId49"/>
    <p:sldId id="2658" r:id="rId50"/>
    <p:sldId id="2659" r:id="rId51"/>
    <p:sldId id="2660" r:id="rId52"/>
    <p:sldId id="2661" r:id="rId53"/>
    <p:sldId id="2662" r:id="rId54"/>
    <p:sldId id="2765" r:id="rId55"/>
    <p:sldId id="2766" r:id="rId56"/>
    <p:sldId id="2721" r:id="rId57"/>
    <p:sldId id="2722" r:id="rId58"/>
    <p:sldId id="2767" r:id="rId59"/>
    <p:sldId id="2768" r:id="rId60"/>
    <p:sldId id="2769" r:id="rId61"/>
    <p:sldId id="2770" r:id="rId62"/>
    <p:sldId id="2771" r:id="rId63"/>
    <p:sldId id="2772" r:id="rId64"/>
    <p:sldId id="2773" r:id="rId65"/>
    <p:sldId id="2774" r:id="rId66"/>
    <p:sldId id="2731" r:id="rId67"/>
    <p:sldId id="2732" r:id="rId68"/>
    <p:sldId id="2733" r:id="rId69"/>
    <p:sldId id="2734" r:id="rId70"/>
    <p:sldId id="2735" r:id="rId71"/>
    <p:sldId id="2736" r:id="rId72"/>
    <p:sldId id="2737" r:id="rId73"/>
    <p:sldId id="2738" r:id="rId74"/>
    <p:sldId id="2739" r:id="rId75"/>
    <p:sldId id="2740" r:id="rId76"/>
    <p:sldId id="2741" r:id="rId77"/>
    <p:sldId id="2742" r:id="rId78"/>
    <p:sldId id="2743" r:id="rId79"/>
    <p:sldId id="2744" r:id="rId80"/>
    <p:sldId id="2745" r:id="rId81"/>
    <p:sldId id="2746" r:id="rId82"/>
    <p:sldId id="2747" r:id="rId83"/>
    <p:sldId id="2748" r:id="rId84"/>
    <p:sldId id="2749" r:id="rId85"/>
    <p:sldId id="2750" r:id="rId86"/>
    <p:sldId id="2751" r:id="rId87"/>
    <p:sldId id="2752" r:id="rId88"/>
    <p:sldId id="2753" r:id="rId89"/>
    <p:sldId id="2754" r:id="rId90"/>
    <p:sldId id="2755" r:id="rId91"/>
    <p:sldId id="2756" r:id="rId92"/>
    <p:sldId id="2757" r:id="rId93"/>
    <p:sldId id="2758" r:id="rId94"/>
    <p:sldId id="2759" r:id="rId95"/>
    <p:sldId id="2760" r:id="rId96"/>
    <p:sldId id="2761" r:id="rId97"/>
    <p:sldId id="2762" r:id="rId98"/>
    <p:sldId id="2763" r:id="rId99"/>
  </p:sldIdLst>
  <p:sldSz cx="9906000" cy="6858000" type="A4"/>
  <p:notesSz cx="7099300" cy="10234613"/>
  <p:custDataLst>
    <p:tags r:id="rId102"/>
  </p:custDataLst>
  <p:defaultTextStyle>
    <a:defPPr>
      <a:defRPr lang="zh-TW"/>
    </a:defPPr>
    <a:lvl1pPr algn="l" rtl="0" fontAlgn="base">
      <a:spcBef>
        <a:spcPct val="0"/>
      </a:spcBef>
      <a:spcAft>
        <a:spcPct val="0"/>
      </a:spcAft>
      <a:defRPr kumimoji="1" sz="2800" kern="1200">
        <a:solidFill>
          <a:schemeClr val="tx1"/>
        </a:solidFill>
        <a:latin typeface="Times New Roman" pitchFamily="18" charset="0"/>
        <a:ea typeface="新細明體" pitchFamily="18" charset="-120"/>
        <a:cs typeface="+mn-cs"/>
      </a:defRPr>
    </a:lvl1pPr>
    <a:lvl2pPr marL="455613" indent="1588" algn="l" rtl="0" fontAlgn="base">
      <a:spcBef>
        <a:spcPct val="0"/>
      </a:spcBef>
      <a:spcAft>
        <a:spcPct val="0"/>
      </a:spcAft>
      <a:defRPr kumimoji="1" sz="2800" kern="1200">
        <a:solidFill>
          <a:schemeClr val="tx1"/>
        </a:solidFill>
        <a:latin typeface="Times New Roman" pitchFamily="18" charset="0"/>
        <a:ea typeface="新細明體" pitchFamily="18" charset="-120"/>
        <a:cs typeface="+mn-cs"/>
      </a:defRPr>
    </a:lvl2pPr>
    <a:lvl3pPr marL="912813" indent="1588" algn="l" rtl="0" fontAlgn="base">
      <a:spcBef>
        <a:spcPct val="0"/>
      </a:spcBef>
      <a:spcAft>
        <a:spcPct val="0"/>
      </a:spcAft>
      <a:defRPr kumimoji="1" sz="2800" kern="1200">
        <a:solidFill>
          <a:schemeClr val="tx1"/>
        </a:solidFill>
        <a:latin typeface="Times New Roman" pitchFamily="18" charset="0"/>
        <a:ea typeface="新細明體" pitchFamily="18" charset="-120"/>
        <a:cs typeface="+mn-cs"/>
      </a:defRPr>
    </a:lvl3pPr>
    <a:lvl4pPr marL="1370013" indent="1588" algn="l" rtl="0" fontAlgn="base">
      <a:spcBef>
        <a:spcPct val="0"/>
      </a:spcBef>
      <a:spcAft>
        <a:spcPct val="0"/>
      </a:spcAft>
      <a:defRPr kumimoji="1" sz="2800" kern="1200">
        <a:solidFill>
          <a:schemeClr val="tx1"/>
        </a:solidFill>
        <a:latin typeface="Times New Roman" pitchFamily="18" charset="0"/>
        <a:ea typeface="新細明體" pitchFamily="18" charset="-120"/>
        <a:cs typeface="+mn-cs"/>
      </a:defRPr>
    </a:lvl4pPr>
    <a:lvl5pPr marL="1827213" indent="1588" algn="l" rtl="0" fontAlgn="base">
      <a:spcBef>
        <a:spcPct val="0"/>
      </a:spcBef>
      <a:spcAft>
        <a:spcPct val="0"/>
      </a:spcAft>
      <a:defRPr kumimoji="1" sz="28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kumimoji="1" sz="2800" kern="1200">
        <a:solidFill>
          <a:schemeClr val="tx1"/>
        </a:solidFill>
        <a:latin typeface="Times New Roman" pitchFamily="18" charset="0"/>
        <a:ea typeface="新細明體" pitchFamily="18" charset="-120"/>
        <a:cs typeface="+mn-cs"/>
      </a:defRPr>
    </a:lvl6pPr>
    <a:lvl7pPr marL="2743200" algn="l" defTabSz="914400" rtl="0" eaLnBrk="1" latinLnBrk="0" hangingPunct="1">
      <a:defRPr kumimoji="1" sz="2800" kern="1200">
        <a:solidFill>
          <a:schemeClr val="tx1"/>
        </a:solidFill>
        <a:latin typeface="Times New Roman" pitchFamily="18" charset="0"/>
        <a:ea typeface="新細明體" pitchFamily="18" charset="-120"/>
        <a:cs typeface="+mn-cs"/>
      </a:defRPr>
    </a:lvl7pPr>
    <a:lvl8pPr marL="3200400" algn="l" defTabSz="914400" rtl="0" eaLnBrk="1" latinLnBrk="0" hangingPunct="1">
      <a:defRPr kumimoji="1" sz="2800" kern="1200">
        <a:solidFill>
          <a:schemeClr val="tx1"/>
        </a:solidFill>
        <a:latin typeface="Times New Roman" pitchFamily="18" charset="0"/>
        <a:ea typeface="新細明體" pitchFamily="18" charset="-120"/>
        <a:cs typeface="+mn-cs"/>
      </a:defRPr>
    </a:lvl8pPr>
    <a:lvl9pPr marL="3657600" algn="l" defTabSz="914400" rtl="0" eaLnBrk="1" latinLnBrk="0" hangingPunct="1">
      <a:defRPr kumimoji="1" sz="2800" kern="1200">
        <a:solidFill>
          <a:schemeClr val="tx1"/>
        </a:solidFill>
        <a:latin typeface="Times New Roman" pitchFamily="18" charset="0"/>
        <a:ea typeface="新細明體" pitchFamily="18"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EAEAEA"/>
    <a:srgbClr val="F9F9F9"/>
    <a:srgbClr val="D5DAEB"/>
    <a:srgbClr val="738AC8"/>
    <a:srgbClr val="FF00FF"/>
    <a:srgbClr val="F7F7F7"/>
    <a:srgbClr val="EBED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佈景主題樣式 1 - 輔色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5758FB7-9AC5-4552-8A53-C91805E547FA}" styleName="佈景主題樣式 1 - 輔色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84E427A-3D55-4303-BF80-6455036E1DE7}" styleName="佈景主題樣式 1 - 輔色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2838BEF-8BB2-4498-84A7-C5851F593DF1}" styleName="中等深淺樣式 4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中等深淺樣式 4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EB9631B5-78F2-41C9-869B-9F39066F8104}" styleName="中等深淺樣式 3 - 輔色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中等深淺樣式 3 - 輔色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中等深淺樣式 3 - 輔色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A111915-BE36-4E01-A7E5-04B1672EAD32}" styleName="淺色樣式 2 - 輔色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中等深淺樣式 1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1EBBBCC-DAD2-459C-BE2E-F6DE35CF9A28}" styleName="深色樣式 2 - 輔色 3/輔色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BDBED569-4797-4DF1-A0F4-6AAB3CD982D8}" styleName="淺色樣式 3 - 輔色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616DA210-FB5B-4158-B5E0-FEB733F419BA}" styleName="淺色樣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30" autoAdjust="0"/>
    <p:restoredTop sz="97050" autoAdjust="0"/>
  </p:normalViewPr>
  <p:slideViewPr>
    <p:cSldViewPr>
      <p:cViewPr varScale="1">
        <p:scale>
          <a:sx n="74" d="100"/>
          <a:sy n="74" d="100"/>
        </p:scale>
        <p:origin x="-72" y="-182"/>
      </p:cViewPr>
      <p:guideLst>
        <p:guide orient="horz" pos="2160"/>
        <p:guide pos="3120"/>
      </p:guideLst>
    </p:cSldViewPr>
  </p:slideViewPr>
  <p:outlineViewPr>
    <p:cViewPr>
      <p:scale>
        <a:sx n="33" d="100"/>
        <a:sy n="33" d="100"/>
      </p:scale>
      <p:origin x="0" y="1973"/>
    </p:cViewPr>
  </p:outlineViewPr>
  <p:notesTextViewPr>
    <p:cViewPr>
      <p:scale>
        <a:sx n="100" d="100"/>
        <a:sy n="100" d="100"/>
      </p:scale>
      <p:origin x="0" y="0"/>
    </p:cViewPr>
  </p:notesTextViewPr>
  <p:sorterViewPr>
    <p:cViewPr>
      <p:scale>
        <a:sx n="90" d="100"/>
        <a:sy n="90" d="100"/>
      </p:scale>
      <p:origin x="0" y="1987"/>
    </p:cViewPr>
  </p:sorterViewPr>
  <p:notesViewPr>
    <p:cSldViewPr>
      <p:cViewPr varScale="1">
        <p:scale>
          <a:sx n="45" d="100"/>
          <a:sy n="45" d="100"/>
        </p:scale>
        <p:origin x="-2371" y="-77"/>
      </p:cViewPr>
      <p:guideLst>
        <p:guide orient="horz" pos="3225"/>
        <p:guide pos="2237"/>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notesMaster" Target="notesMasters/notesMaster1.xml"/><Relationship Id="rId105"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文字方塊 1"/>
          <p:cNvSpPr txBox="1">
            <a:spLocks noChangeArrowheads="1"/>
          </p:cNvSpPr>
          <p:nvPr/>
        </p:nvSpPr>
        <p:spPr bwMode="auto">
          <a:xfrm>
            <a:off x="2878138" y="9439275"/>
            <a:ext cx="1268412" cy="28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718" tIns="47356" rIns="94718" bIns="47356">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algn="ctr" eaLnBrk="1" hangingPunct="1">
              <a:defRPr/>
            </a:pPr>
            <a:r>
              <a:rPr lang="en-US" altLang="zh-TW" sz="1200" smtClean="0">
                <a:latin typeface="Tahoma" pitchFamily="34" charset="0"/>
                <a:cs typeface="Tahoma" pitchFamily="34" charset="0"/>
              </a:rPr>
              <a:t>7-</a:t>
            </a:r>
            <a:fld id="{96B9C195-DB04-4BC4-AB16-C625ABE9BEB4}" type="slidenum">
              <a:rPr lang="zh-TW" altLang="en-US" sz="1200" smtClean="0">
                <a:latin typeface="Tahoma" pitchFamily="34" charset="0"/>
                <a:cs typeface="Tahoma" pitchFamily="34" charset="0"/>
              </a:rPr>
              <a:pPr algn="ctr" eaLnBrk="1" hangingPunct="1">
                <a:defRPr/>
              </a:pPr>
              <a:t>‹#›</a:t>
            </a:fld>
            <a:endParaRPr lang="en-US" altLang="zh-TW" sz="1200" smtClean="0">
              <a:latin typeface="Tahoma" pitchFamily="34" charset="0"/>
              <a:cs typeface="Tahoma" pitchFamily="34" charset="0"/>
            </a:endParaRPr>
          </a:p>
        </p:txBody>
      </p:sp>
    </p:spTree>
    <p:extLst>
      <p:ext uri="{BB962C8B-B14F-4D97-AF65-F5344CB8AC3E}">
        <p14:creationId xmlns:p14="http://schemas.microsoft.com/office/powerpoint/2010/main" val="49785614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3076575" cy="512763"/>
          </a:xfrm>
          <a:prstGeom prst="rect">
            <a:avLst/>
          </a:prstGeom>
          <a:noFill/>
          <a:ln w="9525">
            <a:noFill/>
            <a:miter lim="800000"/>
            <a:headEnd/>
            <a:tailEnd/>
          </a:ln>
          <a:effectLst/>
        </p:spPr>
        <p:txBody>
          <a:bodyPr vert="horz" wrap="square" lIns="94972" tIns="47485" rIns="94972" bIns="47485" numCol="1" anchor="t" anchorCtr="0" compatLnSpc="1">
            <a:prstTxWarp prst="textNoShape">
              <a:avLst/>
            </a:prstTxWarp>
          </a:bodyPr>
          <a:lstStyle>
            <a:lvl1pPr algn="l" defTabSz="950450" fontAlgn="base">
              <a:defRPr sz="1200">
                <a:latin typeface="Tahoma" pitchFamily="34" charset="0"/>
                <a:ea typeface="新細明體" pitchFamily="18" charset="-120"/>
              </a:defRPr>
            </a:lvl1pPr>
          </a:lstStyle>
          <a:p>
            <a:pPr>
              <a:defRPr/>
            </a:pPr>
            <a:endParaRPr lang="en-US" altLang="zh-TW"/>
          </a:p>
        </p:txBody>
      </p:sp>
      <p:sp>
        <p:nvSpPr>
          <p:cNvPr id="11267" name="Rectangle 3"/>
          <p:cNvSpPr>
            <a:spLocks noGrp="1" noChangeArrowheads="1"/>
          </p:cNvSpPr>
          <p:nvPr>
            <p:ph type="dt" idx="1"/>
          </p:nvPr>
        </p:nvSpPr>
        <p:spPr bwMode="auto">
          <a:xfrm>
            <a:off x="4022725" y="0"/>
            <a:ext cx="3076575" cy="512763"/>
          </a:xfrm>
          <a:prstGeom prst="rect">
            <a:avLst/>
          </a:prstGeom>
          <a:noFill/>
          <a:ln w="9525">
            <a:noFill/>
            <a:miter lim="800000"/>
            <a:headEnd/>
            <a:tailEnd/>
          </a:ln>
          <a:effectLst/>
        </p:spPr>
        <p:txBody>
          <a:bodyPr vert="horz" wrap="square" lIns="94972" tIns="47485" rIns="94972" bIns="47485" numCol="1" anchor="t" anchorCtr="0" compatLnSpc="1">
            <a:prstTxWarp prst="textNoShape">
              <a:avLst/>
            </a:prstTxWarp>
          </a:bodyPr>
          <a:lstStyle>
            <a:lvl1pPr algn="r" defTabSz="950450" fontAlgn="base">
              <a:defRPr sz="1200">
                <a:latin typeface="Tahoma" pitchFamily="34" charset="0"/>
                <a:ea typeface="新細明體" pitchFamily="18" charset="-120"/>
              </a:defRPr>
            </a:lvl1pPr>
          </a:lstStyle>
          <a:p>
            <a:pPr>
              <a:defRPr/>
            </a:pPr>
            <a:endParaRPr lang="en-US" altLang="zh-TW"/>
          </a:p>
        </p:txBody>
      </p:sp>
      <p:sp>
        <p:nvSpPr>
          <p:cNvPr id="37892" name="Rectangle 4"/>
          <p:cNvSpPr>
            <a:spLocks noGrp="1" noRot="1" noChangeAspect="1" noChangeArrowheads="1" noTextEdit="1"/>
          </p:cNvSpPr>
          <p:nvPr>
            <p:ph type="sldImg" idx="2"/>
          </p:nvPr>
        </p:nvSpPr>
        <p:spPr bwMode="auto">
          <a:xfrm>
            <a:off x="781050" y="766763"/>
            <a:ext cx="5543550" cy="3838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Rectangle 5"/>
          <p:cNvSpPr>
            <a:spLocks noGrp="1" noChangeArrowheads="1"/>
          </p:cNvSpPr>
          <p:nvPr>
            <p:ph type="body" sz="quarter" idx="3"/>
          </p:nvPr>
        </p:nvSpPr>
        <p:spPr bwMode="auto">
          <a:xfrm>
            <a:off x="946150" y="4860925"/>
            <a:ext cx="5207000" cy="4605338"/>
          </a:xfrm>
          <a:prstGeom prst="rect">
            <a:avLst/>
          </a:prstGeom>
          <a:noFill/>
          <a:ln w="9525">
            <a:noFill/>
            <a:miter lim="800000"/>
            <a:headEnd/>
            <a:tailEnd/>
          </a:ln>
          <a:effectLst/>
        </p:spPr>
        <p:txBody>
          <a:bodyPr vert="horz" wrap="square" lIns="94972" tIns="47485" rIns="94972" bIns="47485" numCol="1" anchor="t" anchorCtr="0" compatLnSpc="1">
            <a:prstTxWarp prst="textNoShape">
              <a:avLst/>
            </a:prstTxWarp>
          </a:bodyPr>
          <a:lstStyle/>
          <a:p>
            <a:pPr lvl="0"/>
            <a:r>
              <a:rPr lang="zh-TW" altLang="en-US" noProof="0"/>
              <a:t>按一下以編輯母片</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11270" name="Rectangle 6"/>
          <p:cNvSpPr>
            <a:spLocks noGrp="1" noChangeArrowheads="1"/>
          </p:cNvSpPr>
          <p:nvPr>
            <p:ph type="ftr" sz="quarter" idx="4"/>
          </p:nvPr>
        </p:nvSpPr>
        <p:spPr bwMode="auto">
          <a:xfrm>
            <a:off x="0" y="9721850"/>
            <a:ext cx="3076575" cy="512763"/>
          </a:xfrm>
          <a:prstGeom prst="rect">
            <a:avLst/>
          </a:prstGeom>
          <a:noFill/>
          <a:ln w="9525">
            <a:noFill/>
            <a:miter lim="800000"/>
            <a:headEnd/>
            <a:tailEnd/>
          </a:ln>
          <a:effectLst/>
        </p:spPr>
        <p:txBody>
          <a:bodyPr vert="horz" wrap="square" lIns="94972" tIns="47485" rIns="94972" bIns="47485" numCol="1" anchor="b" anchorCtr="0" compatLnSpc="1">
            <a:prstTxWarp prst="textNoShape">
              <a:avLst/>
            </a:prstTxWarp>
          </a:bodyPr>
          <a:lstStyle>
            <a:lvl1pPr algn="l" defTabSz="950450" fontAlgn="base">
              <a:defRPr sz="1200">
                <a:latin typeface="Tahoma" pitchFamily="34" charset="0"/>
                <a:ea typeface="新細明體" pitchFamily="18" charset="-120"/>
              </a:defRPr>
            </a:lvl1pPr>
          </a:lstStyle>
          <a:p>
            <a:pPr>
              <a:defRPr/>
            </a:pPr>
            <a:endParaRPr lang="en-US" altLang="zh-TW"/>
          </a:p>
        </p:txBody>
      </p:sp>
      <p:sp>
        <p:nvSpPr>
          <p:cNvPr id="11271" name="Rectangle 7"/>
          <p:cNvSpPr>
            <a:spLocks noGrp="1" noChangeArrowheads="1"/>
          </p:cNvSpPr>
          <p:nvPr>
            <p:ph type="sldNum" sz="quarter" idx="5"/>
          </p:nvPr>
        </p:nvSpPr>
        <p:spPr bwMode="auto">
          <a:xfrm>
            <a:off x="4022725" y="9721850"/>
            <a:ext cx="3076575" cy="512763"/>
          </a:xfrm>
          <a:prstGeom prst="rect">
            <a:avLst/>
          </a:prstGeom>
          <a:noFill/>
          <a:ln w="9525">
            <a:noFill/>
            <a:miter lim="800000"/>
            <a:headEnd/>
            <a:tailEnd/>
          </a:ln>
          <a:effectLst/>
        </p:spPr>
        <p:txBody>
          <a:bodyPr vert="horz" wrap="square" lIns="94972" tIns="47485" rIns="94972" bIns="47485" numCol="1" anchor="b" anchorCtr="0" compatLnSpc="1">
            <a:prstTxWarp prst="textNoShape">
              <a:avLst/>
            </a:prstTxWarp>
          </a:bodyPr>
          <a:lstStyle>
            <a:lvl1pPr algn="r" defTabSz="950450" fontAlgn="base">
              <a:defRPr sz="1200">
                <a:latin typeface="Tahoma" pitchFamily="34" charset="0"/>
                <a:ea typeface="新細明體" pitchFamily="18" charset="-120"/>
              </a:defRPr>
            </a:lvl1pPr>
          </a:lstStyle>
          <a:p>
            <a:pPr>
              <a:defRPr/>
            </a:pPr>
            <a:fld id="{628AEAB1-4BCF-4586-980F-593A09189144}" type="slidenum">
              <a:rPr lang="en-US" altLang="zh-TW"/>
              <a:pPr>
                <a:defRPr/>
              </a:pPr>
              <a:t>‹#›</a:t>
            </a:fld>
            <a:endParaRPr lang="en-US" altLang="zh-TW" dirty="0"/>
          </a:p>
        </p:txBody>
      </p:sp>
    </p:spTree>
    <p:extLst>
      <p:ext uri="{BB962C8B-B14F-4D97-AF65-F5344CB8AC3E}">
        <p14:creationId xmlns:p14="http://schemas.microsoft.com/office/powerpoint/2010/main" val="2327139950"/>
      </p:ext>
    </p:extLst>
  </p:cSld>
  <p:clrMap bg1="lt1" tx1="dk1" bg2="lt2" tx2="dk2" accent1="accent1" accent2="accent2" accent3="accent3" accent4="accent4" accent5="accent5" accent6="accent6" hlink="hlink" folHlink="folHlink"/>
  <p:hf sldNum="0" hdr="0" ftr="0" dt="0"/>
  <p:notesStyle>
    <a:lvl1pPr algn="l" defTabSz="912813"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5613" algn="l" defTabSz="912813"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2813" algn="l" defTabSz="912813"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0013" algn="l" defTabSz="912813"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7213" algn="l" defTabSz="912813"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投影片圖像版面配置區 1"/>
          <p:cNvSpPr>
            <a:spLocks noGrp="1" noRot="1" noChangeAspect="1" noTextEdit="1"/>
          </p:cNvSpPr>
          <p:nvPr>
            <p:ph type="sldImg"/>
          </p:nvPr>
        </p:nvSpPr>
        <p:spPr>
          <a:ln/>
        </p:spPr>
      </p:sp>
      <p:sp>
        <p:nvSpPr>
          <p:cNvPr id="3891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投影片圖像版面配置區 1"/>
          <p:cNvSpPr>
            <a:spLocks noGrp="1" noRot="1" noChangeAspect="1" noTextEdit="1"/>
          </p:cNvSpPr>
          <p:nvPr>
            <p:ph type="sldImg"/>
          </p:nvPr>
        </p:nvSpPr>
        <p:spPr>
          <a:ln/>
        </p:spPr>
      </p:sp>
      <p:sp>
        <p:nvSpPr>
          <p:cNvPr id="39939"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投影片圖像版面配置區 1"/>
          <p:cNvSpPr>
            <a:spLocks noGrp="1" noRot="1" noChangeAspect="1" noTextEdit="1"/>
          </p:cNvSpPr>
          <p:nvPr>
            <p:ph type="sldImg"/>
          </p:nvPr>
        </p:nvSpPr>
        <p:spPr>
          <a:ln/>
        </p:spPr>
      </p:sp>
      <p:sp>
        <p:nvSpPr>
          <p:cNvPr id="4096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投影片圖像版面配置區 1"/>
          <p:cNvSpPr>
            <a:spLocks noGrp="1" noRot="1" noChangeAspect="1" noTextEdit="1"/>
          </p:cNvSpPr>
          <p:nvPr>
            <p:ph type="sldImg"/>
          </p:nvPr>
        </p:nvSpPr>
        <p:spPr>
          <a:ln/>
        </p:spPr>
      </p:sp>
      <p:sp>
        <p:nvSpPr>
          <p:cNvPr id="41987"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圖像版面配置區 1"/>
          <p:cNvSpPr>
            <a:spLocks noGrp="1" noRot="1" noChangeAspect="1" noTextEdit="1"/>
          </p:cNvSpPr>
          <p:nvPr>
            <p:ph type="sldImg"/>
          </p:nvPr>
        </p:nvSpPr>
        <p:spPr>
          <a:ln/>
        </p:spPr>
      </p:sp>
      <p:sp>
        <p:nvSpPr>
          <p:cNvPr id="43011"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投影片圖像版面配置區 1"/>
          <p:cNvSpPr>
            <a:spLocks noGrp="1" noRot="1" noChangeAspect="1" noTextEdit="1"/>
          </p:cNvSpPr>
          <p:nvPr>
            <p:ph type="sldImg"/>
          </p:nvPr>
        </p:nvSpPr>
        <p:spPr>
          <a:ln/>
        </p:spPr>
      </p:sp>
      <p:sp>
        <p:nvSpPr>
          <p:cNvPr id="4403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圖像版面配置區 1"/>
          <p:cNvSpPr>
            <a:spLocks noGrp="1" noRot="1" noChangeAspect="1" noTextEdit="1"/>
          </p:cNvSpPr>
          <p:nvPr>
            <p:ph type="sldImg"/>
          </p:nvPr>
        </p:nvSpPr>
        <p:spPr>
          <a:ln/>
        </p:spPr>
      </p:sp>
      <p:sp>
        <p:nvSpPr>
          <p:cNvPr id="43011"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投影片圖像版面配置區 1"/>
          <p:cNvSpPr>
            <a:spLocks noGrp="1" noRot="1" noChangeAspect="1" noTextEdit="1"/>
          </p:cNvSpPr>
          <p:nvPr>
            <p:ph type="sldImg"/>
          </p:nvPr>
        </p:nvSpPr>
        <p:spPr>
          <a:ln/>
        </p:spPr>
      </p:sp>
      <p:sp>
        <p:nvSpPr>
          <p:cNvPr id="122883"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zh-TW" altLang="en-US">
              <a:latin typeface="Times New Roman" charset="0"/>
              <a:ea typeface="新細明體" charset="0"/>
            </a:endParaRPr>
          </a:p>
        </p:txBody>
      </p:sp>
      <p:sp>
        <p:nvSpPr>
          <p:cNvPr id="122884"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eaLnBrk="0" hangingPunct="0">
              <a:defRPr kumimoji="1" sz="2800">
                <a:solidFill>
                  <a:schemeClr val="tx1"/>
                </a:solidFill>
                <a:latin typeface="Times New Roman" charset="0"/>
                <a:ea typeface="新細明體" charset="0"/>
                <a:cs typeface="新細明體" charset="0"/>
              </a:defRPr>
            </a:lvl1pPr>
            <a:lvl2pPr defTabSz="949325" eaLnBrk="0" hangingPunct="0">
              <a:defRPr kumimoji="1" sz="2800">
                <a:solidFill>
                  <a:schemeClr val="tx1"/>
                </a:solidFill>
                <a:latin typeface="Times New Roman" charset="0"/>
                <a:ea typeface="新細明體" charset="0"/>
              </a:defRPr>
            </a:lvl2pPr>
            <a:lvl3pPr defTabSz="949325" eaLnBrk="0" hangingPunct="0">
              <a:defRPr kumimoji="1" sz="2800">
                <a:solidFill>
                  <a:schemeClr val="tx1"/>
                </a:solidFill>
                <a:latin typeface="Times New Roman" charset="0"/>
                <a:ea typeface="新細明體" charset="0"/>
              </a:defRPr>
            </a:lvl3pPr>
            <a:lvl4pPr defTabSz="949325" eaLnBrk="0" hangingPunct="0">
              <a:defRPr kumimoji="1" sz="2800">
                <a:solidFill>
                  <a:schemeClr val="tx1"/>
                </a:solidFill>
                <a:latin typeface="Times New Roman" charset="0"/>
                <a:ea typeface="新細明體" charset="0"/>
              </a:defRPr>
            </a:lvl4pPr>
            <a:lvl5pPr defTabSz="949325" eaLnBrk="0" hangingPunct="0">
              <a:defRPr kumimoji="1" sz="2800">
                <a:solidFill>
                  <a:schemeClr val="tx1"/>
                </a:solidFill>
                <a:latin typeface="Times New Roman" charset="0"/>
                <a:ea typeface="新細明體" charset="0"/>
              </a:defRPr>
            </a:lvl5pPr>
            <a:lvl6pPr marL="2284413" indent="1588" defTabSz="949325" eaLnBrk="0" fontAlgn="base" hangingPunct="0">
              <a:spcBef>
                <a:spcPct val="0"/>
              </a:spcBef>
              <a:spcAft>
                <a:spcPct val="0"/>
              </a:spcAft>
              <a:defRPr kumimoji="1" sz="2800">
                <a:solidFill>
                  <a:schemeClr val="tx1"/>
                </a:solidFill>
                <a:latin typeface="Times New Roman" charset="0"/>
                <a:ea typeface="新細明體" charset="0"/>
              </a:defRPr>
            </a:lvl6pPr>
            <a:lvl7pPr marL="2741613" indent="1588" defTabSz="949325" eaLnBrk="0" fontAlgn="base" hangingPunct="0">
              <a:spcBef>
                <a:spcPct val="0"/>
              </a:spcBef>
              <a:spcAft>
                <a:spcPct val="0"/>
              </a:spcAft>
              <a:defRPr kumimoji="1" sz="2800">
                <a:solidFill>
                  <a:schemeClr val="tx1"/>
                </a:solidFill>
                <a:latin typeface="Times New Roman" charset="0"/>
                <a:ea typeface="新細明體" charset="0"/>
              </a:defRPr>
            </a:lvl7pPr>
            <a:lvl8pPr marL="3198813" indent="1588" defTabSz="949325" eaLnBrk="0" fontAlgn="base" hangingPunct="0">
              <a:spcBef>
                <a:spcPct val="0"/>
              </a:spcBef>
              <a:spcAft>
                <a:spcPct val="0"/>
              </a:spcAft>
              <a:defRPr kumimoji="1" sz="2800">
                <a:solidFill>
                  <a:schemeClr val="tx1"/>
                </a:solidFill>
                <a:latin typeface="Times New Roman" charset="0"/>
                <a:ea typeface="新細明體" charset="0"/>
              </a:defRPr>
            </a:lvl8pPr>
            <a:lvl9pPr marL="3656013" indent="1588" defTabSz="949325" eaLnBrk="0" fontAlgn="base" hangingPunct="0">
              <a:spcBef>
                <a:spcPct val="0"/>
              </a:spcBef>
              <a:spcAft>
                <a:spcPct val="0"/>
              </a:spcAft>
              <a:defRPr kumimoji="1" sz="2800">
                <a:solidFill>
                  <a:schemeClr val="tx1"/>
                </a:solidFill>
                <a:latin typeface="Times New Roman" charset="0"/>
                <a:ea typeface="新細明體" charset="0"/>
              </a:defRPr>
            </a:lvl9pPr>
          </a:lstStyle>
          <a:p>
            <a:pPr eaLnBrk="1" hangingPunct="1"/>
            <a:fld id="{2A7C2CDF-DE8B-9040-8D81-45DDE73F267B}" type="slidenum">
              <a:rPr lang="zh-TW" altLang="en-US" sz="1200">
                <a:latin typeface="Tahoma" charset="0"/>
              </a:rPr>
              <a:pPr eaLnBrk="1" hangingPunct="1"/>
              <a:t>65</a:t>
            </a:fld>
            <a:endParaRPr lang="en-US" altLang="zh-TW" sz="1200">
              <a:latin typeface="Tahoma"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投影片圖像版面配置區 1"/>
          <p:cNvSpPr>
            <a:spLocks noGrp="1" noRot="1" noChangeAspect="1" noTextEdit="1"/>
          </p:cNvSpPr>
          <p:nvPr>
            <p:ph type="sldImg"/>
          </p:nvPr>
        </p:nvSpPr>
        <p:spPr>
          <a:xfrm>
            <a:off x="779463" y="766763"/>
            <a:ext cx="5545137" cy="3838575"/>
          </a:xfrm>
          <a:ln/>
        </p:spPr>
      </p:sp>
      <p:sp>
        <p:nvSpPr>
          <p:cNvPr id="123907"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zh-TW" altLang="en-US">
              <a:latin typeface="Times New Roman" charset="0"/>
              <a:ea typeface="新細明體" charset="0"/>
            </a:endParaRPr>
          </a:p>
        </p:txBody>
      </p:sp>
      <p:sp>
        <p:nvSpPr>
          <p:cNvPr id="123908"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eaLnBrk="0" hangingPunct="0">
              <a:defRPr kumimoji="1" sz="2800">
                <a:solidFill>
                  <a:schemeClr val="tx1"/>
                </a:solidFill>
                <a:latin typeface="Times New Roman" charset="0"/>
                <a:ea typeface="新細明體" charset="0"/>
                <a:cs typeface="新細明體" charset="0"/>
              </a:defRPr>
            </a:lvl1pPr>
            <a:lvl2pPr defTabSz="949325" eaLnBrk="0" hangingPunct="0">
              <a:defRPr kumimoji="1" sz="2800">
                <a:solidFill>
                  <a:schemeClr val="tx1"/>
                </a:solidFill>
                <a:latin typeface="Times New Roman" charset="0"/>
                <a:ea typeface="新細明體" charset="0"/>
              </a:defRPr>
            </a:lvl2pPr>
            <a:lvl3pPr defTabSz="949325" eaLnBrk="0" hangingPunct="0">
              <a:defRPr kumimoji="1" sz="2800">
                <a:solidFill>
                  <a:schemeClr val="tx1"/>
                </a:solidFill>
                <a:latin typeface="Times New Roman" charset="0"/>
                <a:ea typeface="新細明體" charset="0"/>
              </a:defRPr>
            </a:lvl3pPr>
            <a:lvl4pPr defTabSz="949325" eaLnBrk="0" hangingPunct="0">
              <a:defRPr kumimoji="1" sz="2800">
                <a:solidFill>
                  <a:schemeClr val="tx1"/>
                </a:solidFill>
                <a:latin typeface="Times New Roman" charset="0"/>
                <a:ea typeface="新細明體" charset="0"/>
              </a:defRPr>
            </a:lvl4pPr>
            <a:lvl5pPr defTabSz="949325" eaLnBrk="0" hangingPunct="0">
              <a:defRPr kumimoji="1" sz="2800">
                <a:solidFill>
                  <a:schemeClr val="tx1"/>
                </a:solidFill>
                <a:latin typeface="Times New Roman" charset="0"/>
                <a:ea typeface="新細明體" charset="0"/>
              </a:defRPr>
            </a:lvl5pPr>
            <a:lvl6pPr marL="2284413" indent="1588" defTabSz="949325" eaLnBrk="0" fontAlgn="base" hangingPunct="0">
              <a:spcBef>
                <a:spcPct val="0"/>
              </a:spcBef>
              <a:spcAft>
                <a:spcPct val="0"/>
              </a:spcAft>
              <a:defRPr kumimoji="1" sz="2800">
                <a:solidFill>
                  <a:schemeClr val="tx1"/>
                </a:solidFill>
                <a:latin typeface="Times New Roman" charset="0"/>
                <a:ea typeface="新細明體" charset="0"/>
              </a:defRPr>
            </a:lvl6pPr>
            <a:lvl7pPr marL="2741613" indent="1588" defTabSz="949325" eaLnBrk="0" fontAlgn="base" hangingPunct="0">
              <a:spcBef>
                <a:spcPct val="0"/>
              </a:spcBef>
              <a:spcAft>
                <a:spcPct val="0"/>
              </a:spcAft>
              <a:defRPr kumimoji="1" sz="2800">
                <a:solidFill>
                  <a:schemeClr val="tx1"/>
                </a:solidFill>
                <a:latin typeface="Times New Roman" charset="0"/>
                <a:ea typeface="新細明體" charset="0"/>
              </a:defRPr>
            </a:lvl7pPr>
            <a:lvl8pPr marL="3198813" indent="1588" defTabSz="949325" eaLnBrk="0" fontAlgn="base" hangingPunct="0">
              <a:spcBef>
                <a:spcPct val="0"/>
              </a:spcBef>
              <a:spcAft>
                <a:spcPct val="0"/>
              </a:spcAft>
              <a:defRPr kumimoji="1" sz="2800">
                <a:solidFill>
                  <a:schemeClr val="tx1"/>
                </a:solidFill>
                <a:latin typeface="Times New Roman" charset="0"/>
                <a:ea typeface="新細明體" charset="0"/>
              </a:defRPr>
            </a:lvl8pPr>
            <a:lvl9pPr marL="3656013" indent="1588" defTabSz="949325" eaLnBrk="0" fontAlgn="base" hangingPunct="0">
              <a:spcBef>
                <a:spcPct val="0"/>
              </a:spcBef>
              <a:spcAft>
                <a:spcPct val="0"/>
              </a:spcAft>
              <a:defRPr kumimoji="1" sz="2800">
                <a:solidFill>
                  <a:schemeClr val="tx1"/>
                </a:solidFill>
                <a:latin typeface="Times New Roman" charset="0"/>
                <a:ea typeface="新細明體" charset="0"/>
              </a:defRPr>
            </a:lvl9pPr>
          </a:lstStyle>
          <a:p>
            <a:pPr eaLnBrk="1" hangingPunct="1"/>
            <a:fld id="{90095D37-06C3-C945-A575-4A9DA04005B8}" type="slidenum">
              <a:rPr lang="zh-TW" altLang="en-US" sz="1200">
                <a:latin typeface="Tahoma" charset="0"/>
              </a:rPr>
              <a:pPr eaLnBrk="1" hangingPunct="1"/>
              <a:t>66</a:t>
            </a:fld>
            <a:endParaRPr lang="en-US" altLang="zh-TW" sz="1200">
              <a:latin typeface="Tahoma"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投影片圖像版面配置區 1"/>
          <p:cNvSpPr>
            <a:spLocks noGrp="1" noRot="1" noChangeAspect="1" noTextEdit="1"/>
          </p:cNvSpPr>
          <p:nvPr>
            <p:ph type="sldImg"/>
          </p:nvPr>
        </p:nvSpPr>
        <p:spPr>
          <a:xfrm>
            <a:off x="779463" y="766763"/>
            <a:ext cx="5543550" cy="3838575"/>
          </a:xfrm>
          <a:ln/>
        </p:spPr>
      </p:sp>
      <p:sp>
        <p:nvSpPr>
          <p:cNvPr id="132099"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zh-TW" altLang="en-US">
              <a:latin typeface="Times New Roman" charset="0"/>
              <a:ea typeface="新細明體" charset="0"/>
            </a:endParaRPr>
          </a:p>
        </p:txBody>
      </p:sp>
      <p:sp>
        <p:nvSpPr>
          <p:cNvPr id="132100"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eaLnBrk="0" hangingPunct="0">
              <a:defRPr kumimoji="1" sz="2800">
                <a:solidFill>
                  <a:schemeClr val="tx1"/>
                </a:solidFill>
                <a:latin typeface="Times New Roman" charset="0"/>
                <a:ea typeface="新細明體" charset="0"/>
                <a:cs typeface="新細明體" charset="0"/>
              </a:defRPr>
            </a:lvl1pPr>
            <a:lvl2pPr defTabSz="949325" eaLnBrk="0" hangingPunct="0">
              <a:defRPr kumimoji="1" sz="2800">
                <a:solidFill>
                  <a:schemeClr val="tx1"/>
                </a:solidFill>
                <a:latin typeface="Times New Roman" charset="0"/>
                <a:ea typeface="新細明體" charset="0"/>
              </a:defRPr>
            </a:lvl2pPr>
            <a:lvl3pPr defTabSz="949325" eaLnBrk="0" hangingPunct="0">
              <a:defRPr kumimoji="1" sz="2800">
                <a:solidFill>
                  <a:schemeClr val="tx1"/>
                </a:solidFill>
                <a:latin typeface="Times New Roman" charset="0"/>
                <a:ea typeface="新細明體" charset="0"/>
              </a:defRPr>
            </a:lvl3pPr>
            <a:lvl4pPr defTabSz="949325" eaLnBrk="0" hangingPunct="0">
              <a:defRPr kumimoji="1" sz="2800">
                <a:solidFill>
                  <a:schemeClr val="tx1"/>
                </a:solidFill>
                <a:latin typeface="Times New Roman" charset="0"/>
                <a:ea typeface="新細明體" charset="0"/>
              </a:defRPr>
            </a:lvl4pPr>
            <a:lvl5pPr defTabSz="949325" eaLnBrk="0" hangingPunct="0">
              <a:defRPr kumimoji="1" sz="2800">
                <a:solidFill>
                  <a:schemeClr val="tx1"/>
                </a:solidFill>
                <a:latin typeface="Times New Roman" charset="0"/>
                <a:ea typeface="新細明體" charset="0"/>
              </a:defRPr>
            </a:lvl5pPr>
            <a:lvl6pPr marL="2284413" indent="1588" defTabSz="949325" eaLnBrk="0" fontAlgn="base" hangingPunct="0">
              <a:spcBef>
                <a:spcPct val="0"/>
              </a:spcBef>
              <a:spcAft>
                <a:spcPct val="0"/>
              </a:spcAft>
              <a:defRPr kumimoji="1" sz="2800">
                <a:solidFill>
                  <a:schemeClr val="tx1"/>
                </a:solidFill>
                <a:latin typeface="Times New Roman" charset="0"/>
                <a:ea typeface="新細明體" charset="0"/>
              </a:defRPr>
            </a:lvl6pPr>
            <a:lvl7pPr marL="2741613" indent="1588" defTabSz="949325" eaLnBrk="0" fontAlgn="base" hangingPunct="0">
              <a:spcBef>
                <a:spcPct val="0"/>
              </a:spcBef>
              <a:spcAft>
                <a:spcPct val="0"/>
              </a:spcAft>
              <a:defRPr kumimoji="1" sz="2800">
                <a:solidFill>
                  <a:schemeClr val="tx1"/>
                </a:solidFill>
                <a:latin typeface="Times New Roman" charset="0"/>
                <a:ea typeface="新細明體" charset="0"/>
              </a:defRPr>
            </a:lvl7pPr>
            <a:lvl8pPr marL="3198813" indent="1588" defTabSz="949325" eaLnBrk="0" fontAlgn="base" hangingPunct="0">
              <a:spcBef>
                <a:spcPct val="0"/>
              </a:spcBef>
              <a:spcAft>
                <a:spcPct val="0"/>
              </a:spcAft>
              <a:defRPr kumimoji="1" sz="2800">
                <a:solidFill>
                  <a:schemeClr val="tx1"/>
                </a:solidFill>
                <a:latin typeface="Times New Roman" charset="0"/>
                <a:ea typeface="新細明體" charset="0"/>
              </a:defRPr>
            </a:lvl8pPr>
            <a:lvl9pPr marL="3656013" indent="1588" defTabSz="949325" eaLnBrk="0" fontAlgn="base" hangingPunct="0">
              <a:spcBef>
                <a:spcPct val="0"/>
              </a:spcBef>
              <a:spcAft>
                <a:spcPct val="0"/>
              </a:spcAft>
              <a:defRPr kumimoji="1" sz="2800">
                <a:solidFill>
                  <a:schemeClr val="tx1"/>
                </a:solidFill>
                <a:latin typeface="Times New Roman" charset="0"/>
                <a:ea typeface="新細明體" charset="0"/>
              </a:defRPr>
            </a:lvl9pPr>
          </a:lstStyle>
          <a:p>
            <a:pPr eaLnBrk="1" hangingPunct="1"/>
            <a:fld id="{8746869C-1A10-EB4F-9F8E-B6A976FA9884}" type="slidenum">
              <a:rPr lang="en-US" altLang="zh-TW" sz="1200">
                <a:solidFill>
                  <a:srgbClr val="000000"/>
                </a:solidFill>
                <a:latin typeface="Tahoma" charset="0"/>
              </a:rPr>
              <a:pPr eaLnBrk="1" hangingPunct="1"/>
              <a:t>67</a:t>
            </a:fld>
            <a:endParaRPr lang="en-US" altLang="zh-TW" sz="1200">
              <a:solidFill>
                <a:srgbClr val="000000"/>
              </a:solidFill>
              <a:latin typeface="Tahoma"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投影片圖像版面配置區 1"/>
          <p:cNvSpPr>
            <a:spLocks noGrp="1" noRot="1" noChangeAspect="1" noTextEdit="1"/>
          </p:cNvSpPr>
          <p:nvPr>
            <p:ph type="sldImg"/>
          </p:nvPr>
        </p:nvSpPr>
        <p:spPr>
          <a:ln/>
        </p:spPr>
      </p:sp>
      <p:sp>
        <p:nvSpPr>
          <p:cNvPr id="3" name="備忘稿版面配置區 2"/>
          <p:cNvSpPr>
            <a:spLocks noGrp="1"/>
          </p:cNvSpPr>
          <p:nvPr>
            <p:ph type="body" idx="1"/>
          </p:nvPr>
        </p:nvSpPr>
        <p:spPr/>
        <p:txBody>
          <a:bodyPr/>
          <a:lstStyle/>
          <a:p>
            <a:pPr>
              <a:lnSpc>
                <a:spcPts val="2240"/>
              </a:lnSpc>
              <a:spcBef>
                <a:spcPts val="357"/>
              </a:spcBef>
              <a:buClr>
                <a:srgbClr val="00B0F0"/>
              </a:buClr>
              <a:defRPr/>
            </a:pPr>
            <a:endParaRPr lang="zh-TW" altLang="zh-TW" dirty="0">
              <a:solidFill>
                <a:schemeClr val="accent6">
                  <a:lumMod val="75000"/>
                </a:schemeClr>
              </a:solidFill>
              <a:latin typeface="標楷體" pitchFamily="65" charset="-120"/>
              <a:ea typeface="標楷體" pitchFamily="65" charset="-120"/>
              <a:cs typeface="+mn-cs"/>
            </a:endParaRPr>
          </a:p>
        </p:txBody>
      </p:sp>
      <p:sp>
        <p:nvSpPr>
          <p:cNvPr id="124932"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eaLnBrk="0" hangingPunct="0">
              <a:defRPr kumimoji="1" sz="2800">
                <a:solidFill>
                  <a:schemeClr val="tx1"/>
                </a:solidFill>
                <a:latin typeface="Times New Roman" charset="0"/>
                <a:ea typeface="新細明體" charset="0"/>
                <a:cs typeface="新細明體" charset="0"/>
              </a:defRPr>
            </a:lvl1pPr>
            <a:lvl2pPr defTabSz="949325" eaLnBrk="0" hangingPunct="0">
              <a:defRPr kumimoji="1" sz="2800">
                <a:solidFill>
                  <a:schemeClr val="tx1"/>
                </a:solidFill>
                <a:latin typeface="Times New Roman" charset="0"/>
                <a:ea typeface="新細明體" charset="0"/>
              </a:defRPr>
            </a:lvl2pPr>
            <a:lvl3pPr defTabSz="949325" eaLnBrk="0" hangingPunct="0">
              <a:defRPr kumimoji="1" sz="2800">
                <a:solidFill>
                  <a:schemeClr val="tx1"/>
                </a:solidFill>
                <a:latin typeface="Times New Roman" charset="0"/>
                <a:ea typeface="新細明體" charset="0"/>
              </a:defRPr>
            </a:lvl3pPr>
            <a:lvl4pPr defTabSz="949325" eaLnBrk="0" hangingPunct="0">
              <a:defRPr kumimoji="1" sz="2800">
                <a:solidFill>
                  <a:schemeClr val="tx1"/>
                </a:solidFill>
                <a:latin typeface="Times New Roman" charset="0"/>
                <a:ea typeface="新細明體" charset="0"/>
              </a:defRPr>
            </a:lvl4pPr>
            <a:lvl5pPr defTabSz="949325" eaLnBrk="0" hangingPunct="0">
              <a:defRPr kumimoji="1" sz="2800">
                <a:solidFill>
                  <a:schemeClr val="tx1"/>
                </a:solidFill>
                <a:latin typeface="Times New Roman" charset="0"/>
                <a:ea typeface="新細明體" charset="0"/>
              </a:defRPr>
            </a:lvl5pPr>
            <a:lvl6pPr marL="2284413" indent="1588" defTabSz="949325" eaLnBrk="0" fontAlgn="base" hangingPunct="0">
              <a:spcBef>
                <a:spcPct val="0"/>
              </a:spcBef>
              <a:spcAft>
                <a:spcPct val="0"/>
              </a:spcAft>
              <a:defRPr kumimoji="1" sz="2800">
                <a:solidFill>
                  <a:schemeClr val="tx1"/>
                </a:solidFill>
                <a:latin typeface="Times New Roman" charset="0"/>
                <a:ea typeface="新細明體" charset="0"/>
              </a:defRPr>
            </a:lvl6pPr>
            <a:lvl7pPr marL="2741613" indent="1588" defTabSz="949325" eaLnBrk="0" fontAlgn="base" hangingPunct="0">
              <a:spcBef>
                <a:spcPct val="0"/>
              </a:spcBef>
              <a:spcAft>
                <a:spcPct val="0"/>
              </a:spcAft>
              <a:defRPr kumimoji="1" sz="2800">
                <a:solidFill>
                  <a:schemeClr val="tx1"/>
                </a:solidFill>
                <a:latin typeface="Times New Roman" charset="0"/>
                <a:ea typeface="新細明體" charset="0"/>
              </a:defRPr>
            </a:lvl7pPr>
            <a:lvl8pPr marL="3198813" indent="1588" defTabSz="949325" eaLnBrk="0" fontAlgn="base" hangingPunct="0">
              <a:spcBef>
                <a:spcPct val="0"/>
              </a:spcBef>
              <a:spcAft>
                <a:spcPct val="0"/>
              </a:spcAft>
              <a:defRPr kumimoji="1" sz="2800">
                <a:solidFill>
                  <a:schemeClr val="tx1"/>
                </a:solidFill>
                <a:latin typeface="Times New Roman" charset="0"/>
                <a:ea typeface="新細明體" charset="0"/>
              </a:defRPr>
            </a:lvl8pPr>
            <a:lvl9pPr marL="3656013" indent="1588" defTabSz="949325" eaLnBrk="0" fontAlgn="base" hangingPunct="0">
              <a:spcBef>
                <a:spcPct val="0"/>
              </a:spcBef>
              <a:spcAft>
                <a:spcPct val="0"/>
              </a:spcAft>
              <a:defRPr kumimoji="1" sz="2800">
                <a:solidFill>
                  <a:schemeClr val="tx1"/>
                </a:solidFill>
                <a:latin typeface="Times New Roman" charset="0"/>
                <a:ea typeface="新細明體" charset="0"/>
              </a:defRPr>
            </a:lvl9pPr>
          </a:lstStyle>
          <a:p>
            <a:pPr eaLnBrk="1" hangingPunct="1"/>
            <a:fld id="{16988617-F37E-094C-977A-C151CFE22C1D}" type="slidenum">
              <a:rPr lang="en-US" altLang="zh-TW" sz="1200">
                <a:solidFill>
                  <a:srgbClr val="000000"/>
                </a:solidFill>
                <a:latin typeface="Tahoma" charset="0"/>
              </a:rPr>
              <a:pPr eaLnBrk="1" hangingPunct="1"/>
              <a:t>69</a:t>
            </a:fld>
            <a:endParaRPr lang="en-US" altLang="zh-TW" sz="1200">
              <a:solidFill>
                <a:srgbClr val="000000"/>
              </a:solidFill>
              <a:latin typeface="Tahoma"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投影片圖像版面配置區 1"/>
          <p:cNvSpPr>
            <a:spLocks noGrp="1" noRot="1" noChangeAspect="1" noTextEdit="1"/>
          </p:cNvSpPr>
          <p:nvPr>
            <p:ph type="sldImg"/>
          </p:nvPr>
        </p:nvSpPr>
        <p:spPr>
          <a:xfrm>
            <a:off x="777875" y="768350"/>
            <a:ext cx="5543550" cy="3836988"/>
          </a:xfrm>
          <a:ln/>
        </p:spPr>
      </p:sp>
      <p:sp>
        <p:nvSpPr>
          <p:cNvPr id="125955"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zh-TW" altLang="en-US">
              <a:latin typeface="Times New Roman" charset="0"/>
              <a:ea typeface="新細明體" charset="0"/>
            </a:endParaRPr>
          </a:p>
        </p:txBody>
      </p:sp>
      <p:sp>
        <p:nvSpPr>
          <p:cNvPr id="125956"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eaLnBrk="0" hangingPunct="0">
              <a:defRPr kumimoji="1" sz="2800">
                <a:solidFill>
                  <a:schemeClr val="tx1"/>
                </a:solidFill>
                <a:latin typeface="Times New Roman" charset="0"/>
                <a:ea typeface="新細明體" charset="0"/>
                <a:cs typeface="新細明體" charset="0"/>
              </a:defRPr>
            </a:lvl1pPr>
            <a:lvl2pPr defTabSz="949325" eaLnBrk="0" hangingPunct="0">
              <a:defRPr kumimoji="1" sz="2800">
                <a:solidFill>
                  <a:schemeClr val="tx1"/>
                </a:solidFill>
                <a:latin typeface="Times New Roman" charset="0"/>
                <a:ea typeface="新細明體" charset="0"/>
              </a:defRPr>
            </a:lvl2pPr>
            <a:lvl3pPr defTabSz="949325" eaLnBrk="0" hangingPunct="0">
              <a:defRPr kumimoji="1" sz="2800">
                <a:solidFill>
                  <a:schemeClr val="tx1"/>
                </a:solidFill>
                <a:latin typeface="Times New Roman" charset="0"/>
                <a:ea typeface="新細明體" charset="0"/>
              </a:defRPr>
            </a:lvl3pPr>
            <a:lvl4pPr defTabSz="949325" eaLnBrk="0" hangingPunct="0">
              <a:defRPr kumimoji="1" sz="2800">
                <a:solidFill>
                  <a:schemeClr val="tx1"/>
                </a:solidFill>
                <a:latin typeface="Times New Roman" charset="0"/>
                <a:ea typeface="新細明體" charset="0"/>
              </a:defRPr>
            </a:lvl4pPr>
            <a:lvl5pPr defTabSz="949325" eaLnBrk="0" hangingPunct="0">
              <a:defRPr kumimoji="1" sz="2800">
                <a:solidFill>
                  <a:schemeClr val="tx1"/>
                </a:solidFill>
                <a:latin typeface="Times New Roman" charset="0"/>
                <a:ea typeface="新細明體" charset="0"/>
              </a:defRPr>
            </a:lvl5pPr>
            <a:lvl6pPr marL="2284413" indent="1588" defTabSz="949325" eaLnBrk="0" fontAlgn="base" hangingPunct="0">
              <a:spcBef>
                <a:spcPct val="0"/>
              </a:spcBef>
              <a:spcAft>
                <a:spcPct val="0"/>
              </a:spcAft>
              <a:defRPr kumimoji="1" sz="2800">
                <a:solidFill>
                  <a:schemeClr val="tx1"/>
                </a:solidFill>
                <a:latin typeface="Times New Roman" charset="0"/>
                <a:ea typeface="新細明體" charset="0"/>
              </a:defRPr>
            </a:lvl6pPr>
            <a:lvl7pPr marL="2741613" indent="1588" defTabSz="949325" eaLnBrk="0" fontAlgn="base" hangingPunct="0">
              <a:spcBef>
                <a:spcPct val="0"/>
              </a:spcBef>
              <a:spcAft>
                <a:spcPct val="0"/>
              </a:spcAft>
              <a:defRPr kumimoji="1" sz="2800">
                <a:solidFill>
                  <a:schemeClr val="tx1"/>
                </a:solidFill>
                <a:latin typeface="Times New Roman" charset="0"/>
                <a:ea typeface="新細明體" charset="0"/>
              </a:defRPr>
            </a:lvl7pPr>
            <a:lvl8pPr marL="3198813" indent="1588" defTabSz="949325" eaLnBrk="0" fontAlgn="base" hangingPunct="0">
              <a:spcBef>
                <a:spcPct val="0"/>
              </a:spcBef>
              <a:spcAft>
                <a:spcPct val="0"/>
              </a:spcAft>
              <a:defRPr kumimoji="1" sz="2800">
                <a:solidFill>
                  <a:schemeClr val="tx1"/>
                </a:solidFill>
                <a:latin typeface="Times New Roman" charset="0"/>
                <a:ea typeface="新細明體" charset="0"/>
              </a:defRPr>
            </a:lvl8pPr>
            <a:lvl9pPr marL="3656013" indent="1588" defTabSz="949325" eaLnBrk="0" fontAlgn="base" hangingPunct="0">
              <a:spcBef>
                <a:spcPct val="0"/>
              </a:spcBef>
              <a:spcAft>
                <a:spcPct val="0"/>
              </a:spcAft>
              <a:defRPr kumimoji="1" sz="2800">
                <a:solidFill>
                  <a:schemeClr val="tx1"/>
                </a:solidFill>
                <a:latin typeface="Times New Roman" charset="0"/>
                <a:ea typeface="新細明體" charset="0"/>
              </a:defRPr>
            </a:lvl9pPr>
          </a:lstStyle>
          <a:p>
            <a:pPr eaLnBrk="1" hangingPunct="1"/>
            <a:fld id="{5122B164-DD29-E44B-A6F2-6908A760C90C}" type="slidenum">
              <a:rPr lang="zh-TW" altLang="en-US" sz="1200">
                <a:solidFill>
                  <a:srgbClr val="000000"/>
                </a:solidFill>
                <a:latin typeface="Tahoma" charset="0"/>
              </a:rPr>
              <a:pPr eaLnBrk="1" hangingPunct="1"/>
              <a:t>70</a:t>
            </a:fld>
            <a:endParaRPr lang="en-US" altLang="zh-TW" sz="1200">
              <a:solidFill>
                <a:srgbClr val="000000"/>
              </a:solidFill>
              <a:latin typeface="Tahoma"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投影片圖像版面配置區 1"/>
          <p:cNvSpPr>
            <a:spLocks noGrp="1" noRot="1" noChangeAspect="1" noTextEdit="1"/>
          </p:cNvSpPr>
          <p:nvPr>
            <p:ph type="sldImg"/>
          </p:nvPr>
        </p:nvSpPr>
        <p:spPr>
          <a:xfrm>
            <a:off x="777875" y="768350"/>
            <a:ext cx="5543550" cy="3836988"/>
          </a:xfrm>
          <a:ln/>
        </p:spPr>
      </p:sp>
      <p:sp>
        <p:nvSpPr>
          <p:cNvPr id="126979"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zh-TW" altLang="en-US">
              <a:latin typeface="Times New Roman" charset="0"/>
              <a:ea typeface="新細明體" charset="0"/>
            </a:endParaRPr>
          </a:p>
        </p:txBody>
      </p:sp>
      <p:sp>
        <p:nvSpPr>
          <p:cNvPr id="126980" name="投影片編號版面配置區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eaLnBrk="0" hangingPunct="0">
              <a:defRPr kumimoji="1" sz="2800">
                <a:solidFill>
                  <a:schemeClr val="tx1"/>
                </a:solidFill>
                <a:latin typeface="Times New Roman" charset="0"/>
                <a:ea typeface="新細明體" charset="0"/>
                <a:cs typeface="新細明體" charset="0"/>
              </a:defRPr>
            </a:lvl1pPr>
            <a:lvl2pPr defTabSz="949325" eaLnBrk="0" hangingPunct="0">
              <a:defRPr kumimoji="1" sz="2800">
                <a:solidFill>
                  <a:schemeClr val="tx1"/>
                </a:solidFill>
                <a:latin typeface="Times New Roman" charset="0"/>
                <a:ea typeface="新細明體" charset="0"/>
              </a:defRPr>
            </a:lvl2pPr>
            <a:lvl3pPr defTabSz="949325" eaLnBrk="0" hangingPunct="0">
              <a:defRPr kumimoji="1" sz="2800">
                <a:solidFill>
                  <a:schemeClr val="tx1"/>
                </a:solidFill>
                <a:latin typeface="Times New Roman" charset="0"/>
                <a:ea typeface="新細明體" charset="0"/>
              </a:defRPr>
            </a:lvl3pPr>
            <a:lvl4pPr defTabSz="949325" eaLnBrk="0" hangingPunct="0">
              <a:defRPr kumimoji="1" sz="2800">
                <a:solidFill>
                  <a:schemeClr val="tx1"/>
                </a:solidFill>
                <a:latin typeface="Times New Roman" charset="0"/>
                <a:ea typeface="新細明體" charset="0"/>
              </a:defRPr>
            </a:lvl4pPr>
            <a:lvl5pPr defTabSz="949325" eaLnBrk="0" hangingPunct="0">
              <a:defRPr kumimoji="1" sz="2800">
                <a:solidFill>
                  <a:schemeClr val="tx1"/>
                </a:solidFill>
                <a:latin typeface="Times New Roman" charset="0"/>
                <a:ea typeface="新細明體" charset="0"/>
              </a:defRPr>
            </a:lvl5pPr>
            <a:lvl6pPr marL="2284413" indent="1588" defTabSz="949325" eaLnBrk="0" fontAlgn="base" hangingPunct="0">
              <a:spcBef>
                <a:spcPct val="0"/>
              </a:spcBef>
              <a:spcAft>
                <a:spcPct val="0"/>
              </a:spcAft>
              <a:defRPr kumimoji="1" sz="2800">
                <a:solidFill>
                  <a:schemeClr val="tx1"/>
                </a:solidFill>
                <a:latin typeface="Times New Roman" charset="0"/>
                <a:ea typeface="新細明體" charset="0"/>
              </a:defRPr>
            </a:lvl6pPr>
            <a:lvl7pPr marL="2741613" indent="1588" defTabSz="949325" eaLnBrk="0" fontAlgn="base" hangingPunct="0">
              <a:spcBef>
                <a:spcPct val="0"/>
              </a:spcBef>
              <a:spcAft>
                <a:spcPct val="0"/>
              </a:spcAft>
              <a:defRPr kumimoji="1" sz="2800">
                <a:solidFill>
                  <a:schemeClr val="tx1"/>
                </a:solidFill>
                <a:latin typeface="Times New Roman" charset="0"/>
                <a:ea typeface="新細明體" charset="0"/>
              </a:defRPr>
            </a:lvl7pPr>
            <a:lvl8pPr marL="3198813" indent="1588" defTabSz="949325" eaLnBrk="0" fontAlgn="base" hangingPunct="0">
              <a:spcBef>
                <a:spcPct val="0"/>
              </a:spcBef>
              <a:spcAft>
                <a:spcPct val="0"/>
              </a:spcAft>
              <a:defRPr kumimoji="1" sz="2800">
                <a:solidFill>
                  <a:schemeClr val="tx1"/>
                </a:solidFill>
                <a:latin typeface="Times New Roman" charset="0"/>
                <a:ea typeface="新細明體" charset="0"/>
              </a:defRPr>
            </a:lvl8pPr>
            <a:lvl9pPr marL="3656013" indent="1588" defTabSz="949325" eaLnBrk="0" fontAlgn="base" hangingPunct="0">
              <a:spcBef>
                <a:spcPct val="0"/>
              </a:spcBef>
              <a:spcAft>
                <a:spcPct val="0"/>
              </a:spcAft>
              <a:defRPr kumimoji="1" sz="2800">
                <a:solidFill>
                  <a:schemeClr val="tx1"/>
                </a:solidFill>
                <a:latin typeface="Times New Roman" charset="0"/>
                <a:ea typeface="新細明體" charset="0"/>
              </a:defRPr>
            </a:lvl9pPr>
          </a:lstStyle>
          <a:p>
            <a:pPr eaLnBrk="1" hangingPunct="1"/>
            <a:fld id="{5CA2EEFA-C33D-CF43-9C74-A924F9A62E88}" type="slidenum">
              <a:rPr lang="zh-TW" altLang="en-US" sz="1200">
                <a:latin typeface="Tahoma" charset="0"/>
              </a:rPr>
              <a:pPr eaLnBrk="1" hangingPunct="1"/>
              <a:t>71</a:t>
            </a:fld>
            <a:endParaRPr lang="en-US" altLang="zh-TW" sz="1200">
              <a:latin typeface="Tahoma"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圖像版面配置區 1"/>
          <p:cNvSpPr>
            <a:spLocks noGrp="1" noRot="1" noChangeAspect="1" noTextEdit="1"/>
          </p:cNvSpPr>
          <p:nvPr>
            <p:ph type="sldImg"/>
          </p:nvPr>
        </p:nvSpPr>
        <p:spPr>
          <a:ln/>
        </p:spPr>
      </p:sp>
      <p:sp>
        <p:nvSpPr>
          <p:cNvPr id="43011"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圖像版面配置區 1"/>
          <p:cNvSpPr>
            <a:spLocks noGrp="1" noRot="1" noChangeAspect="1" noTextEdit="1"/>
          </p:cNvSpPr>
          <p:nvPr>
            <p:ph type="sldImg"/>
          </p:nvPr>
        </p:nvSpPr>
        <p:spPr>
          <a:ln/>
        </p:spPr>
      </p:sp>
      <p:sp>
        <p:nvSpPr>
          <p:cNvPr id="43011"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圖像版面配置區 1"/>
          <p:cNvSpPr>
            <a:spLocks noGrp="1" noRot="1" noChangeAspect="1" noTextEdit="1"/>
          </p:cNvSpPr>
          <p:nvPr>
            <p:ph type="sldImg"/>
          </p:nvPr>
        </p:nvSpPr>
        <p:spPr>
          <a:ln/>
        </p:spPr>
      </p:sp>
      <p:sp>
        <p:nvSpPr>
          <p:cNvPr id="43011"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投影片圖像版面配置區 1"/>
          <p:cNvSpPr>
            <a:spLocks noGrp="1" noRot="1" noChangeAspect="1" noTextEdit="1"/>
          </p:cNvSpPr>
          <p:nvPr>
            <p:ph type="sldImg"/>
          </p:nvPr>
        </p:nvSpPr>
        <p:spPr>
          <a:ln/>
        </p:spPr>
      </p:sp>
      <p:sp>
        <p:nvSpPr>
          <p:cNvPr id="43011"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TW"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2.xml"/><Relationship Id="rId1" Type="http://schemas.openxmlformats.org/officeDocument/2006/relationships/vmlDrawing" Target="../drawings/vmlDrawing3.vml"/><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4.xml"/><Relationship Id="rId1" Type="http://schemas.openxmlformats.org/officeDocument/2006/relationships/vmlDrawing" Target="../drawings/vmlDrawing5.vml"/><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4.xml"/><Relationship Id="rId1" Type="http://schemas.openxmlformats.org/officeDocument/2006/relationships/vmlDrawing" Target="../drawings/vmlDrawing6.vml"/><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11標題投影片">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2"/>
          <p:cNvSpPr>
            <a:spLocks/>
          </p:cNvSpPr>
          <p:nvPr/>
        </p:nvSpPr>
        <p:spPr bwMode="auto">
          <a:xfrm>
            <a:off x="-11113" y="1447800"/>
            <a:ext cx="9929813"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rgbClr val="4E67C8">
              <a:alpha val="41176"/>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5" name="Freeform 3"/>
          <p:cNvSpPr>
            <a:spLocks/>
          </p:cNvSpPr>
          <p:nvPr/>
        </p:nvSpPr>
        <p:spPr bwMode="auto">
          <a:xfrm>
            <a:off x="-11113" y="1730375"/>
            <a:ext cx="9913938"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gradFill>
            <a:gsLst>
              <a:gs pos="0">
                <a:srgbClr val="4E67C8"/>
              </a:gs>
              <a:gs pos="50000">
                <a:schemeClr val="accent1">
                  <a:tint val="44500"/>
                  <a:satMod val="160000"/>
                </a:schemeClr>
              </a:gs>
              <a:gs pos="100000">
                <a:schemeClr val="accent1">
                  <a:tint val="23500"/>
                  <a:satMod val="160000"/>
                </a:schemeClr>
              </a:gs>
            </a:gsLst>
            <a:lin ang="5400000" scaled="0"/>
          </a:gradFill>
          <a:ln w="9525">
            <a:noFill/>
            <a:round/>
            <a:headEnd/>
            <a:tailEnd/>
          </a:ln>
          <a:effectLst/>
        </p:spPr>
        <p:txBody>
          <a:bodyPr/>
          <a:lstStyle/>
          <a:p>
            <a:pPr>
              <a:defRPr/>
            </a:pPr>
            <a:endParaRPr lang="zh-TW" altLang="en-US"/>
          </a:p>
        </p:txBody>
      </p:sp>
      <p:grpSp>
        <p:nvGrpSpPr>
          <p:cNvPr id="6" name="Group 4"/>
          <p:cNvGrpSpPr>
            <a:grpSpLocks/>
          </p:cNvGrpSpPr>
          <p:nvPr/>
        </p:nvGrpSpPr>
        <p:grpSpPr bwMode="auto">
          <a:xfrm>
            <a:off x="7677150" y="1947863"/>
            <a:ext cx="577850" cy="533400"/>
            <a:chOff x="0" y="0"/>
            <a:chExt cx="288" cy="288"/>
          </a:xfrm>
        </p:grpSpPr>
        <p:sp>
          <p:nvSpPr>
            <p:cNvPr id="7" name="Oval 5"/>
            <p:cNvSpPr>
              <a:spLocks noChangeArrowheads="1"/>
            </p:cNvSpPr>
            <p:nvPr userDrawn="1"/>
          </p:nvSpPr>
          <p:spPr bwMode="auto">
            <a:xfrm>
              <a:off x="0" y="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8" name="Oval 6"/>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9" name="Group 7"/>
          <p:cNvGrpSpPr>
            <a:grpSpLocks/>
          </p:cNvGrpSpPr>
          <p:nvPr/>
        </p:nvGrpSpPr>
        <p:grpSpPr bwMode="auto">
          <a:xfrm>
            <a:off x="8255000" y="1371600"/>
            <a:ext cx="990600" cy="914400"/>
            <a:chOff x="0" y="0"/>
            <a:chExt cx="576" cy="576"/>
          </a:xfrm>
        </p:grpSpPr>
        <p:sp>
          <p:nvSpPr>
            <p:cNvPr id="10" name="Oval 8"/>
            <p:cNvSpPr>
              <a:spLocks noChangeArrowheads="1"/>
            </p:cNvSpPr>
            <p:nvPr userDrawn="1"/>
          </p:nvSpPr>
          <p:spPr bwMode="auto">
            <a:xfrm>
              <a:off x="0" y="0"/>
              <a:ext cx="576" cy="576"/>
            </a:xfrm>
            <a:prstGeom prst="ellipse">
              <a:avLst/>
            </a:prstGeom>
            <a:solidFill>
              <a:schemeClr val="accent1">
                <a:alpha val="52940"/>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1" name="Oval 9"/>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2" name="Group 10"/>
          <p:cNvGrpSpPr>
            <a:grpSpLocks/>
          </p:cNvGrpSpPr>
          <p:nvPr/>
        </p:nvGrpSpPr>
        <p:grpSpPr bwMode="auto">
          <a:xfrm>
            <a:off x="330200" y="3429000"/>
            <a:ext cx="1403350" cy="1371600"/>
            <a:chOff x="0" y="0"/>
            <a:chExt cx="576" cy="576"/>
          </a:xfrm>
        </p:grpSpPr>
        <p:sp>
          <p:nvSpPr>
            <p:cNvPr id="13" name="Oval 11"/>
            <p:cNvSpPr>
              <a:spLocks noChangeArrowheads="1"/>
            </p:cNvSpPr>
            <p:nvPr userDrawn="1"/>
          </p:nvSpPr>
          <p:spPr bwMode="auto">
            <a:xfrm>
              <a:off x="0" y="0"/>
              <a:ext cx="576" cy="576"/>
            </a:xfrm>
            <a:prstGeom prst="ellipse">
              <a:avLst/>
            </a:prstGeom>
            <a:solidFill>
              <a:schemeClr val="tx2">
                <a:alpha val="52940"/>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4" name="Oval 12"/>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pic>
        <p:nvPicPr>
          <p:cNvPr id="15" name="Picture 5" descr="行政院中央健康保險署"/>
          <p:cNvPicPr>
            <a:picLocks noChangeAspect="1" noChangeArrowheads="1"/>
          </p:cNvPicPr>
          <p:nvPr/>
        </p:nvPicPr>
        <p:blipFill>
          <a:blip r:embed="rId3">
            <a:extLst>
              <a:ext uri="{28A0092B-C50C-407E-A947-70E740481C1C}">
                <a14:useLocalDpi xmlns:a14="http://schemas.microsoft.com/office/drawing/2010/main" val="0"/>
              </a:ext>
            </a:extLst>
          </a:blip>
          <a:srcRect l="1312"/>
          <a:stretch>
            <a:fillRect/>
          </a:stretch>
        </p:blipFill>
        <p:spPr bwMode="auto">
          <a:xfrm>
            <a:off x="-17463" y="-1588"/>
            <a:ext cx="4133851" cy="866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字方塊 31"/>
          <p:cNvSpPr txBox="1">
            <a:spLocks noChangeArrowheads="1"/>
          </p:cNvSpPr>
          <p:nvPr/>
        </p:nvSpPr>
        <p:spPr bwMode="auto">
          <a:xfrm>
            <a:off x="8985250" y="6550025"/>
            <a:ext cx="9207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cs typeface="Times New Roman" pitchFamily="18" charset="0"/>
              </a:rPr>
              <a:t>5-</a:t>
            </a:r>
            <a:fld id="{218970BA-7202-4C17-BC8A-1315A3446FCF}" type="slidenum">
              <a:rPr lang="zh-TW" altLang="en-US" sz="1400" smtClean="0">
                <a:cs typeface="Times New Roman" pitchFamily="18" charset="0"/>
              </a:rPr>
              <a:pPr algn="r" eaLnBrk="1" hangingPunct="1">
                <a:defRPr/>
              </a:pPr>
              <a:t>‹#›</a:t>
            </a:fld>
            <a:endParaRPr lang="zh-TW" altLang="en-US" sz="1400" dirty="0">
              <a:cs typeface="Times New Roman" pitchFamily="18" charset="0"/>
            </a:endParaRPr>
          </a:p>
        </p:txBody>
      </p:sp>
      <p:sp>
        <p:nvSpPr>
          <p:cNvPr id="2067" name="Rectangle 19"/>
          <p:cNvSpPr>
            <a:spLocks noGrp="1" noChangeArrowheads="1"/>
          </p:cNvSpPr>
          <p:nvPr>
            <p:ph type="ctrTitle"/>
          </p:nvPr>
        </p:nvSpPr>
        <p:spPr>
          <a:xfrm>
            <a:off x="1238250" y="2590861"/>
            <a:ext cx="7677150" cy="1012825"/>
          </a:xfrm>
          <a:effectLst>
            <a:outerShdw dist="53882" dir="2700000" algn="ctr" rotWithShape="0">
              <a:schemeClr val="tx1"/>
            </a:outerShdw>
          </a:effectLst>
        </p:spPr>
        <p:txBody>
          <a:bodyPr/>
          <a:lstStyle>
            <a:lvl1pPr algn="ctr" rtl="0" eaLnBrk="1" fontAlgn="base" hangingPunct="1">
              <a:spcBef>
                <a:spcPct val="0"/>
              </a:spcBef>
              <a:spcAft>
                <a:spcPct val="0"/>
              </a:spcAft>
              <a:defRPr lang="en-US" altLang="zh-TW" sz="4800" b="1" noProof="0" dirty="0" smtClean="0">
                <a:solidFill>
                  <a:srgbClr val="FFFF00"/>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defRPr>
            </a:lvl1pPr>
          </a:lstStyle>
          <a:p>
            <a:pPr lvl="0"/>
            <a:r>
              <a:rPr lang="zh-TW" altLang="en-US" noProof="0" dirty="0"/>
              <a:t>按一下以編輯母片標題樣式</a:t>
            </a:r>
            <a:endParaRPr lang="en-US" altLang="zh-TW" noProof="0" dirty="0"/>
          </a:p>
        </p:txBody>
      </p:sp>
      <p:sp>
        <p:nvSpPr>
          <p:cNvPr id="2068" name="Rectangle 20"/>
          <p:cNvSpPr>
            <a:spLocks noGrp="1" noChangeArrowheads="1"/>
          </p:cNvSpPr>
          <p:nvPr>
            <p:ph type="subTitle" idx="1"/>
          </p:nvPr>
        </p:nvSpPr>
        <p:spPr>
          <a:xfrm>
            <a:off x="1403350" y="5157192"/>
            <a:ext cx="7264400" cy="381000"/>
          </a:xfrm>
        </p:spPr>
        <p:txBody>
          <a:bodyPr/>
          <a:lstStyle>
            <a:lvl1pPr marL="0" indent="0" algn="ctr" rtl="0" eaLnBrk="1" fontAlgn="base" hangingPunct="1">
              <a:spcBef>
                <a:spcPct val="20000"/>
              </a:spcBef>
              <a:spcAft>
                <a:spcPct val="0"/>
              </a:spcAft>
              <a:buClr>
                <a:schemeClr val="hlink"/>
              </a:buClr>
              <a:buFont typeface="Wingdings" pitchFamily="2" charset="2"/>
              <a:buNone/>
              <a:defRPr lang="en-US" altLang="zh-TW" sz="2400" b="1" noProof="0" dirty="0" smtClean="0">
                <a:solidFill>
                  <a:srgbClr val="003399"/>
                </a:solidFill>
                <a:effectLst>
                  <a:outerShdw blurRad="38100" dist="38100" dir="2700000" algn="tl">
                    <a:srgbClr val="000000">
                      <a:alpha val="43137"/>
                    </a:srgbClr>
                  </a:outerShdw>
                </a:effectLst>
                <a:latin typeface="標楷體" pitchFamily="65" charset="-120"/>
                <a:ea typeface="標楷體" pitchFamily="65" charset="-120"/>
                <a:cs typeface="+mn-cs"/>
              </a:defRPr>
            </a:lvl1pPr>
          </a:lstStyle>
          <a:p>
            <a:pPr lvl="0"/>
            <a:r>
              <a:rPr lang="zh-TW" altLang="en-US" noProof="0" dirty="0"/>
              <a:t>按一下以編輯母片副標題樣式</a:t>
            </a:r>
            <a:endParaRPr lang="en-US" altLang="zh-TW" noProof="0" dirty="0"/>
          </a:p>
        </p:txBody>
      </p:sp>
      <p:sp>
        <p:nvSpPr>
          <p:cNvPr id="17" name="Rectangle 13"/>
          <p:cNvSpPr>
            <a:spLocks noGrp="1" noChangeArrowheads="1"/>
          </p:cNvSpPr>
          <p:nvPr>
            <p:ph type="dt" sz="half" idx="10"/>
          </p:nvPr>
        </p:nvSpPr>
        <p:spPr>
          <a:xfrm>
            <a:off x="495300" y="6477000"/>
            <a:ext cx="2311400" cy="244475"/>
          </a:xfrm>
        </p:spPr>
        <p:txBody>
          <a:bodyPr/>
          <a:lstStyle>
            <a:lvl1pPr>
              <a:defRPr sz="1200"/>
            </a:lvl1pPr>
          </a:lstStyle>
          <a:p>
            <a:pPr>
              <a:defRPr/>
            </a:pPr>
            <a:endParaRPr lang="en-US" altLang="zh-TW"/>
          </a:p>
        </p:txBody>
      </p:sp>
      <p:sp>
        <p:nvSpPr>
          <p:cNvPr id="18" name="Rectangle 14"/>
          <p:cNvSpPr>
            <a:spLocks noGrp="1" noChangeArrowheads="1"/>
          </p:cNvSpPr>
          <p:nvPr>
            <p:ph type="ftr" sz="quarter" idx="11"/>
          </p:nvPr>
        </p:nvSpPr>
        <p:spPr>
          <a:xfrm>
            <a:off x="3384550" y="6477000"/>
            <a:ext cx="3136900" cy="244475"/>
          </a:xfrm>
        </p:spPr>
        <p:txBody>
          <a:bodyPr/>
          <a:lstStyle>
            <a:lvl1pPr>
              <a:defRPr sz="1200"/>
            </a:lvl1pPr>
          </a:lstStyle>
          <a:p>
            <a:pPr>
              <a:defRPr/>
            </a:pPr>
            <a:endParaRPr lang="en-US" altLang="zh-TW"/>
          </a:p>
        </p:txBody>
      </p:sp>
    </p:spTree>
    <p:extLst>
      <p:ext uri="{BB962C8B-B14F-4D97-AF65-F5344CB8AC3E}">
        <p14:creationId xmlns:p14="http://schemas.microsoft.com/office/powerpoint/2010/main" val="3392350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atin typeface="Times New Roman" panose="02020603050405020304" pitchFamily="18" charset="0"/>
                <a:cs typeface="Times New Roman" panose="02020603050405020304" pitchFamily="18" charset="0"/>
              </a:defRPr>
            </a:lvl1pPr>
          </a:lstStyle>
          <a:p>
            <a:r>
              <a:rPr lang="zh-TW" altLang="en-US" dirty="0"/>
              <a:t>按一下以編輯母片標題樣式</a:t>
            </a:r>
          </a:p>
        </p:txBody>
      </p:sp>
      <p:sp>
        <p:nvSpPr>
          <p:cNvPr id="3" name="Rectangle 15"/>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16"/>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1085652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nvGraphicFramePr>
        <p:xfrm>
          <a:off x="0" y="0"/>
          <a:ext cx="9906000" cy="1200150"/>
        </p:xfrm>
        <a:graphic>
          <a:graphicData uri="http://schemas.openxmlformats.org/presentationml/2006/ole">
            <mc:AlternateContent xmlns:mc="http://schemas.openxmlformats.org/markup-compatibility/2006">
              <mc:Choice xmlns:v="urn:schemas-microsoft-com:vml" Requires="v">
                <p:oleObj spid="_x0000_s54344" r:id="rId3" imgW="9565279" imgH="1600565" progId="">
                  <p:embed/>
                </p:oleObj>
              </mc:Choice>
              <mc:Fallback>
                <p:oleObj r:id="rId3" imgW="9565279" imgH="1600565"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906000" cy="1200150"/>
                      </a:xfrm>
                      <a:prstGeom prst="rect">
                        <a:avLst/>
                      </a:prstGeom>
                      <a:noFill/>
                      <a:ln>
                        <a:noFill/>
                      </a:ln>
                      <a:effectLst/>
                      <a:extLst>
                        <a:ext uri="{909E8E84-426E-40DD-AFC4-6F175D3DCCD1}">
                          <a14:hiddenFill xmlns:a14="http://schemas.microsoft.com/office/drawing/2010/main">
                            <a:solidFill>
                              <a:srgbClr val="31B6F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6E7FC"/>
                              </a:outerShdw>
                            </a:effectLst>
                          </a14:hiddenEffects>
                        </a:ext>
                      </a:extLst>
                    </p:spPr>
                  </p:pic>
                </p:oleObj>
              </mc:Fallback>
            </mc:AlternateContent>
          </a:graphicData>
        </a:graphic>
      </p:graphicFrame>
      <p:grpSp>
        <p:nvGrpSpPr>
          <p:cNvPr id="5" name="Group 5"/>
          <p:cNvGrpSpPr>
            <a:grpSpLocks/>
          </p:cNvGrpSpPr>
          <p:nvPr/>
        </p:nvGrpSpPr>
        <p:grpSpPr bwMode="auto">
          <a:xfrm>
            <a:off x="8404225" y="166688"/>
            <a:ext cx="420688" cy="366712"/>
            <a:chOff x="0" y="0"/>
            <a:chExt cx="288" cy="288"/>
          </a:xfrm>
        </p:grpSpPr>
        <p:sp>
          <p:nvSpPr>
            <p:cNvPr id="6" name="Oval 6"/>
            <p:cNvSpPr>
              <a:spLocks noChangeArrowheads="1"/>
            </p:cNvSpPr>
            <p:nvPr userDrawn="1"/>
          </p:nvSpPr>
          <p:spPr bwMode="auto">
            <a:xfrm>
              <a:off x="0" y="0"/>
              <a:ext cx="288" cy="288"/>
            </a:xfrm>
            <a:prstGeom prst="ellipse">
              <a:avLst/>
            </a:prstGeom>
            <a:gradFill rotWithShape="1">
              <a:gsLst>
                <a:gs pos="0">
                  <a:srgbClr val="C0CEE0"/>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7" name="Oval 7"/>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8" name="Group 11"/>
          <p:cNvGrpSpPr>
            <a:grpSpLocks/>
          </p:cNvGrpSpPr>
          <p:nvPr/>
        </p:nvGrpSpPr>
        <p:grpSpPr bwMode="auto">
          <a:xfrm>
            <a:off x="182563" y="152400"/>
            <a:ext cx="781050" cy="762000"/>
            <a:chOff x="0" y="0"/>
            <a:chExt cx="576" cy="576"/>
          </a:xfrm>
        </p:grpSpPr>
        <p:sp>
          <p:nvSpPr>
            <p:cNvPr id="9" name="Oval 12"/>
            <p:cNvSpPr>
              <a:spLocks noChangeArrowheads="1"/>
            </p:cNvSpPr>
            <p:nvPr userDrawn="1"/>
          </p:nvSpPr>
          <p:spPr bwMode="auto">
            <a:xfrm>
              <a:off x="0" y="0"/>
              <a:ext cx="576" cy="576"/>
            </a:xfrm>
            <a:prstGeom prst="ellipse">
              <a:avLst/>
            </a:prstGeom>
            <a:solidFill>
              <a:srgbClr val="073E87">
                <a:alpha val="52941"/>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0" name="Oval 13"/>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sp>
        <p:nvSpPr>
          <p:cNvPr id="11" name="Oval 10"/>
          <p:cNvSpPr>
            <a:spLocks noChangeArrowheads="1"/>
          </p:cNvSpPr>
          <p:nvPr/>
        </p:nvSpPr>
        <p:spPr bwMode="auto">
          <a:xfrm>
            <a:off x="8915400" y="93663"/>
            <a:ext cx="550863" cy="39687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2" name="文字方塊 18"/>
          <p:cNvSpPr txBox="1">
            <a:spLocks noChangeArrowheads="1"/>
          </p:cNvSpPr>
          <p:nvPr/>
        </p:nvSpPr>
        <p:spPr bwMode="auto">
          <a:xfrm>
            <a:off x="9005888" y="6550025"/>
            <a:ext cx="9191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cs typeface="Times New Roman" pitchFamily="18" charset="0"/>
              </a:rPr>
              <a:t>5-</a:t>
            </a:r>
            <a:fld id="{D92DC96B-EDF4-4E28-9699-D090CF38F90B}" type="slidenum">
              <a:rPr lang="zh-TW" altLang="en-US" sz="1400" smtClean="0">
                <a:cs typeface="Times New Roman" pitchFamily="18" charset="0"/>
              </a:rPr>
              <a:pPr algn="r" eaLnBrk="1" hangingPunct="1">
                <a:defRPr/>
              </a:pPr>
              <a:t>‹#›</a:t>
            </a:fld>
            <a:endParaRPr lang="zh-TW" altLang="en-US" sz="1400" dirty="0">
              <a:cs typeface="Times New Roman" pitchFamily="18" charset="0"/>
            </a:endParaRPr>
          </a:p>
        </p:txBody>
      </p:sp>
      <p:pic>
        <p:nvPicPr>
          <p:cNvPr id="13" name="Picture 9" descr="C:\Program Files (x86)\Microsoft Office\MEDIA\OFFICE14\Lines\j0115876.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325" y="1131888"/>
            <a:ext cx="9355138"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7" descr="C:\Program Files (x86)\Microsoft Office\MEDIA\OFFICE14\Lines\BD14844_.gif"/>
          <p:cNvPicPr>
            <a:picLocks noChangeAspect="1" noChangeArrowheads="1"/>
          </p:cNvPicPr>
          <p:nvPr/>
        </p:nvPicPr>
        <p:blipFill>
          <a:blip r:embed="rId6"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8173" y="1243232"/>
            <a:ext cx="9355545" cy="161263"/>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8"/>
          <p:cNvGrpSpPr>
            <a:grpSpLocks/>
          </p:cNvGrpSpPr>
          <p:nvPr/>
        </p:nvGrpSpPr>
        <p:grpSpPr bwMode="auto">
          <a:xfrm>
            <a:off x="8915400" y="-4763"/>
            <a:ext cx="660400" cy="592138"/>
            <a:chOff x="0" y="0"/>
            <a:chExt cx="576" cy="576"/>
          </a:xfrm>
        </p:grpSpPr>
        <p:sp>
          <p:nvSpPr>
            <p:cNvPr id="16" name="Oval 9"/>
            <p:cNvSpPr>
              <a:spLocks noChangeArrowheads="1"/>
            </p:cNvSpPr>
            <p:nvPr userDrawn="1"/>
          </p:nvSpPr>
          <p:spPr bwMode="auto">
            <a:xfrm>
              <a:off x="0" y="0"/>
              <a:ext cx="576" cy="576"/>
            </a:xfrm>
            <a:prstGeom prst="ellipse">
              <a:avLst/>
            </a:prstGeom>
            <a:solidFill>
              <a:srgbClr val="31B6FD">
                <a:alpha val="5300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7" name="Oval 10"/>
            <p:cNvSpPr>
              <a:spLocks noChangeArrowheads="1"/>
            </p:cNvSpPr>
            <p:nvPr userDrawn="1"/>
          </p:nvSpPr>
          <p:spPr bwMode="auto">
            <a:xfrm>
              <a:off x="0" y="96"/>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sp>
        <p:nvSpPr>
          <p:cNvPr id="2" name="標題 1"/>
          <p:cNvSpPr>
            <a:spLocks noGrp="1"/>
          </p:cNvSpPr>
          <p:nvPr>
            <p:ph type="title"/>
          </p:nvPr>
        </p:nvSpPr>
        <p:spPr>
          <a:xfrm>
            <a:off x="0" y="0"/>
            <a:ext cx="9906000" cy="1196752"/>
          </a:xfrm>
          <a:prstGeom prst="rect">
            <a:avLst/>
          </a:prstGeom>
        </p:spPr>
        <p:txBody>
          <a:bodyPr/>
          <a:lstStyle>
            <a:lvl1pPr>
              <a:defRPr>
                <a:latin typeface="Times New Roman" panose="02020603050405020304" pitchFamily="18" charset="0"/>
                <a:cs typeface="Times New Roman" panose="02020603050405020304" pitchFamily="18" charset="0"/>
              </a:defRPr>
            </a:lvl1pPr>
          </a:lstStyle>
          <a:p>
            <a:r>
              <a:rPr lang="zh-TW" altLang="en-US" dirty="0"/>
              <a:t>按一下以編輯母片標題樣式</a:t>
            </a:r>
          </a:p>
        </p:txBody>
      </p:sp>
      <p:sp>
        <p:nvSpPr>
          <p:cNvPr id="3" name="內容版面配置區 2"/>
          <p:cNvSpPr>
            <a:spLocks noGrp="1"/>
          </p:cNvSpPr>
          <p:nvPr>
            <p:ph idx="1"/>
          </p:nvPr>
        </p:nvSpPr>
        <p:spPr>
          <a:xfrm>
            <a:off x="495300" y="1600206"/>
            <a:ext cx="8915400" cy="4525963"/>
          </a:xfrm>
          <a:prstGeom prst="rect">
            <a:avLst/>
          </a:prstGeom>
        </p:spPr>
        <p:txBody>
          <a:bodyPr/>
          <a:lstStyle>
            <a:lvl1pPr>
              <a:defRPr>
                <a:solidFill>
                  <a:srgbClr val="000066"/>
                </a:solidFill>
                <a:latin typeface="Times New Roman" panose="02020603050405020304" pitchFamily="18" charset="0"/>
                <a:cs typeface="Times New Roman" panose="02020603050405020304" pitchFamily="18" charset="0"/>
              </a:defRPr>
            </a:lvl1pPr>
            <a:lvl2pPr>
              <a:defRPr>
                <a:solidFill>
                  <a:srgbClr val="000066"/>
                </a:solidFill>
                <a:latin typeface="Times New Roman" panose="02020603050405020304" pitchFamily="18" charset="0"/>
                <a:cs typeface="Times New Roman" panose="02020603050405020304" pitchFamily="18" charset="0"/>
              </a:defRPr>
            </a:lvl2pPr>
            <a:lvl3pPr>
              <a:defRPr>
                <a:solidFill>
                  <a:srgbClr val="000066"/>
                </a:solidFill>
                <a:latin typeface="Times New Roman" panose="02020603050405020304" pitchFamily="18" charset="0"/>
                <a:cs typeface="Times New Roman" panose="02020603050405020304" pitchFamily="18" charset="0"/>
              </a:defRPr>
            </a:lvl3pPr>
            <a:lvl4pPr>
              <a:defRPr>
                <a:solidFill>
                  <a:srgbClr val="000066"/>
                </a:solidFill>
                <a:latin typeface="Times New Roman" panose="02020603050405020304" pitchFamily="18" charset="0"/>
                <a:cs typeface="Times New Roman" panose="02020603050405020304" pitchFamily="18" charset="0"/>
              </a:defRPr>
            </a:lvl4pPr>
            <a:lvl5pPr>
              <a:defRPr>
                <a:solidFill>
                  <a:srgbClr val="000066"/>
                </a:solidFill>
                <a:latin typeface="Times New Roman" panose="02020603050405020304" pitchFamily="18" charset="0"/>
                <a:cs typeface="Times New Roman" panose="02020603050405020304" pitchFamily="18" charset="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2876497669"/>
      </p:ext>
    </p:extLst>
  </p:cSld>
  <p:clrMapOvr>
    <a:masterClrMapping/>
  </p:clrMapOvr>
  <p:transition>
    <p:pull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fld id="{4B3E211B-F0CC-A84A-9DBA-DA8125A1BB19}" type="datetime1">
              <a:rPr lang="zh-TW" altLang="en-US"/>
              <a:pPr/>
              <a:t>2017/3/31</a:t>
            </a:fld>
            <a:endParaRPr lang="en-US" altLang="zh-TW"/>
          </a:p>
        </p:txBody>
      </p:sp>
      <p:sp>
        <p:nvSpPr>
          <p:cNvPr id="3" name="Rectangle 6"/>
          <p:cNvSpPr>
            <a:spLocks noGrp="1" noChangeArrowheads="1"/>
          </p:cNvSpPr>
          <p:nvPr>
            <p:ph type="ftr" sz="quarter" idx="11"/>
          </p:nvPr>
        </p:nvSpPr>
        <p:spPr>
          <a:ln/>
        </p:spPr>
        <p:txBody>
          <a:bodyPr/>
          <a:lstStyle>
            <a:lvl1pPr>
              <a:defRPr/>
            </a:lvl1pPr>
          </a:lstStyle>
          <a:p>
            <a:endParaRPr lang="en-US" altLang="zh-TW"/>
          </a:p>
        </p:txBody>
      </p:sp>
      <p:sp>
        <p:nvSpPr>
          <p:cNvPr id="4" name="Rectangle 7"/>
          <p:cNvSpPr>
            <a:spLocks noGrp="1" noChangeArrowheads="1"/>
          </p:cNvSpPr>
          <p:nvPr>
            <p:ph type="sldNum" sz="quarter" idx="12"/>
          </p:nvPr>
        </p:nvSpPr>
        <p:spPr>
          <a:xfrm>
            <a:off x="7099300" y="6248400"/>
            <a:ext cx="2311400" cy="457200"/>
          </a:xfrm>
          <a:prstGeom prst="rect">
            <a:avLst/>
          </a:prstGeom>
          <a:ln/>
        </p:spPr>
        <p:txBody>
          <a:bodyPr/>
          <a:lstStyle>
            <a:lvl1pPr>
              <a:defRPr/>
            </a:lvl1pPr>
          </a:lstStyle>
          <a:p>
            <a:fld id="{38302888-AA87-4A47-A4EE-C8EFEE4215B1}" type="slidenum">
              <a:rPr lang="en-US" altLang="zh-TW"/>
              <a:pPr/>
              <a:t>‹#›</a:t>
            </a:fld>
            <a:endParaRPr lang="en-US" altLang="zh-TW"/>
          </a:p>
        </p:txBody>
      </p:sp>
    </p:spTree>
    <p:extLst>
      <p:ext uri="{BB962C8B-B14F-4D97-AF65-F5344CB8AC3E}">
        <p14:creationId xmlns:p14="http://schemas.microsoft.com/office/powerpoint/2010/main" val="3485074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標題投影片">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文字方塊 6"/>
          <p:cNvSpPr txBox="1">
            <a:spLocks noChangeArrowheads="1"/>
          </p:cNvSpPr>
          <p:nvPr/>
        </p:nvSpPr>
        <p:spPr bwMode="auto">
          <a:xfrm>
            <a:off x="9005888" y="6550025"/>
            <a:ext cx="9191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cs typeface="Times New Roman" pitchFamily="18" charset="0"/>
              </a:rPr>
              <a:t>5-</a:t>
            </a:r>
            <a:fld id="{F03CB466-CA44-4573-9E0F-C84CA9813BDF}" type="slidenum">
              <a:rPr lang="zh-TW" altLang="en-US" sz="1400" smtClean="0">
                <a:cs typeface="Times New Roman" pitchFamily="18" charset="0"/>
              </a:rPr>
              <a:pPr algn="r" eaLnBrk="1" hangingPunct="1">
                <a:defRPr/>
              </a:pPr>
              <a:t>‹#›</a:t>
            </a:fld>
            <a:endParaRPr lang="zh-TW" altLang="en-US" sz="1400" dirty="0">
              <a:cs typeface="Times New Roman" pitchFamily="18" charset="0"/>
            </a:endParaRPr>
          </a:p>
        </p:txBody>
      </p:sp>
      <p:sp>
        <p:nvSpPr>
          <p:cNvPr id="4" name="Freeform 2"/>
          <p:cNvSpPr>
            <a:spLocks/>
          </p:cNvSpPr>
          <p:nvPr/>
        </p:nvSpPr>
        <p:spPr bwMode="auto">
          <a:xfrm>
            <a:off x="-11113" y="1447800"/>
            <a:ext cx="9929813"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5" name="Freeform 3"/>
          <p:cNvSpPr>
            <a:spLocks/>
          </p:cNvSpPr>
          <p:nvPr/>
        </p:nvSpPr>
        <p:spPr bwMode="auto">
          <a:xfrm>
            <a:off x="-11113" y="1730375"/>
            <a:ext cx="9913938"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grpSp>
        <p:nvGrpSpPr>
          <p:cNvPr id="6" name="Group 4"/>
          <p:cNvGrpSpPr>
            <a:grpSpLocks/>
          </p:cNvGrpSpPr>
          <p:nvPr/>
        </p:nvGrpSpPr>
        <p:grpSpPr bwMode="auto">
          <a:xfrm>
            <a:off x="7677150" y="1947863"/>
            <a:ext cx="577850" cy="533400"/>
            <a:chOff x="0" y="0"/>
            <a:chExt cx="288" cy="288"/>
          </a:xfrm>
        </p:grpSpPr>
        <p:sp>
          <p:nvSpPr>
            <p:cNvPr id="7" name="Oval 5"/>
            <p:cNvSpPr>
              <a:spLocks noChangeArrowheads="1"/>
            </p:cNvSpPr>
            <p:nvPr userDrawn="1"/>
          </p:nvSpPr>
          <p:spPr bwMode="auto">
            <a:xfrm>
              <a:off x="0" y="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8" name="Oval 6"/>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9" name="Group 7"/>
          <p:cNvGrpSpPr>
            <a:grpSpLocks/>
          </p:cNvGrpSpPr>
          <p:nvPr/>
        </p:nvGrpSpPr>
        <p:grpSpPr bwMode="auto">
          <a:xfrm>
            <a:off x="8255000" y="1371600"/>
            <a:ext cx="990600" cy="914400"/>
            <a:chOff x="0" y="0"/>
            <a:chExt cx="576" cy="576"/>
          </a:xfrm>
        </p:grpSpPr>
        <p:sp>
          <p:nvSpPr>
            <p:cNvPr id="10" name="Oval 8"/>
            <p:cNvSpPr>
              <a:spLocks noChangeArrowheads="1"/>
            </p:cNvSpPr>
            <p:nvPr userDrawn="1"/>
          </p:nvSpPr>
          <p:spPr bwMode="auto">
            <a:xfrm>
              <a:off x="0" y="0"/>
              <a:ext cx="576" cy="576"/>
            </a:xfrm>
            <a:prstGeom prst="ellipse">
              <a:avLst/>
            </a:prstGeom>
            <a:solidFill>
              <a:schemeClr val="accent1">
                <a:alpha val="52940"/>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1" name="Oval 9"/>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2" name="Group 10"/>
          <p:cNvGrpSpPr>
            <a:grpSpLocks/>
          </p:cNvGrpSpPr>
          <p:nvPr/>
        </p:nvGrpSpPr>
        <p:grpSpPr bwMode="auto">
          <a:xfrm>
            <a:off x="330200" y="3581400"/>
            <a:ext cx="1403350" cy="1219200"/>
            <a:chOff x="0" y="0"/>
            <a:chExt cx="576" cy="576"/>
          </a:xfrm>
        </p:grpSpPr>
        <p:sp>
          <p:nvSpPr>
            <p:cNvPr id="13" name="Oval 11"/>
            <p:cNvSpPr>
              <a:spLocks noChangeArrowheads="1"/>
            </p:cNvSpPr>
            <p:nvPr userDrawn="1"/>
          </p:nvSpPr>
          <p:spPr bwMode="auto">
            <a:xfrm>
              <a:off x="0" y="0"/>
              <a:ext cx="576" cy="576"/>
            </a:xfrm>
            <a:prstGeom prst="ellipse">
              <a:avLst/>
            </a:prstGeom>
            <a:solidFill>
              <a:srgbClr val="CCFFCC">
                <a:alpha val="52157"/>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4" name="Oval 12"/>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5" name="Group 10"/>
          <p:cNvGrpSpPr>
            <a:grpSpLocks/>
          </p:cNvGrpSpPr>
          <p:nvPr userDrawn="1"/>
        </p:nvGrpSpPr>
        <p:grpSpPr bwMode="auto">
          <a:xfrm>
            <a:off x="2366963" y="4765675"/>
            <a:ext cx="1430337" cy="1236663"/>
            <a:chOff x="0" y="0"/>
            <a:chExt cx="624" cy="576"/>
          </a:xfrm>
        </p:grpSpPr>
        <p:sp>
          <p:nvSpPr>
            <p:cNvPr id="16" name="Oval 11"/>
            <p:cNvSpPr>
              <a:spLocks noChangeArrowheads="1"/>
            </p:cNvSpPr>
            <p:nvPr userDrawn="1"/>
          </p:nvSpPr>
          <p:spPr bwMode="auto">
            <a:xfrm>
              <a:off x="0" y="0"/>
              <a:ext cx="624" cy="576"/>
            </a:xfrm>
            <a:prstGeom prst="ellipse">
              <a:avLst/>
            </a:prstGeom>
            <a:solidFill>
              <a:srgbClr val="FF6699">
                <a:alpha val="52549"/>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7" name="Oval 12"/>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8" name="Group 10"/>
          <p:cNvGrpSpPr>
            <a:grpSpLocks/>
          </p:cNvGrpSpPr>
          <p:nvPr userDrawn="1"/>
        </p:nvGrpSpPr>
        <p:grpSpPr bwMode="auto">
          <a:xfrm>
            <a:off x="4787900" y="4625975"/>
            <a:ext cx="1028700" cy="965200"/>
            <a:chOff x="0" y="0"/>
            <a:chExt cx="576" cy="576"/>
          </a:xfrm>
        </p:grpSpPr>
        <p:sp>
          <p:nvSpPr>
            <p:cNvPr id="19" name="Oval 11"/>
            <p:cNvSpPr>
              <a:spLocks noChangeArrowheads="1"/>
            </p:cNvSpPr>
            <p:nvPr userDrawn="1"/>
          </p:nvSpPr>
          <p:spPr bwMode="auto">
            <a:xfrm>
              <a:off x="0" y="0"/>
              <a:ext cx="576" cy="576"/>
            </a:xfrm>
            <a:prstGeom prst="ellipse">
              <a:avLst/>
            </a:prstGeom>
            <a:solidFill>
              <a:schemeClr val="accent6">
                <a:lumMod val="60000"/>
                <a:lumOff val="40000"/>
                <a:alpha val="52940"/>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20" name="Oval 12"/>
            <p:cNvSpPr>
              <a:spLocks noChangeArrowheads="1"/>
            </p:cNvSpPr>
            <p:nvPr userDrawn="1"/>
          </p:nvSpPr>
          <p:spPr bwMode="auto">
            <a:xfrm>
              <a:off x="0" y="96"/>
              <a:ext cx="480" cy="387"/>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21" name="Group 10"/>
          <p:cNvGrpSpPr>
            <a:grpSpLocks/>
          </p:cNvGrpSpPr>
          <p:nvPr userDrawn="1"/>
        </p:nvGrpSpPr>
        <p:grpSpPr bwMode="auto">
          <a:xfrm>
            <a:off x="6700838" y="5570538"/>
            <a:ext cx="811212" cy="742950"/>
            <a:chOff x="0" y="0"/>
            <a:chExt cx="576" cy="576"/>
          </a:xfrm>
        </p:grpSpPr>
        <p:sp>
          <p:nvSpPr>
            <p:cNvPr id="22" name="Oval 11"/>
            <p:cNvSpPr>
              <a:spLocks noChangeArrowheads="1"/>
            </p:cNvSpPr>
            <p:nvPr userDrawn="1"/>
          </p:nvSpPr>
          <p:spPr bwMode="auto">
            <a:xfrm>
              <a:off x="0" y="0"/>
              <a:ext cx="576" cy="576"/>
            </a:xfrm>
            <a:prstGeom prst="ellipse">
              <a:avLst/>
            </a:prstGeom>
            <a:solidFill>
              <a:srgbClr val="9999FF">
                <a:alpha val="5294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23" name="Oval 12"/>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24" name="Group 10"/>
          <p:cNvGrpSpPr>
            <a:grpSpLocks/>
          </p:cNvGrpSpPr>
          <p:nvPr userDrawn="1"/>
        </p:nvGrpSpPr>
        <p:grpSpPr bwMode="auto">
          <a:xfrm>
            <a:off x="8194675" y="4625975"/>
            <a:ext cx="944563" cy="836613"/>
            <a:chOff x="0" y="0"/>
            <a:chExt cx="576" cy="576"/>
          </a:xfrm>
        </p:grpSpPr>
        <p:sp>
          <p:nvSpPr>
            <p:cNvPr id="25" name="Oval 11"/>
            <p:cNvSpPr>
              <a:spLocks noChangeArrowheads="1"/>
            </p:cNvSpPr>
            <p:nvPr userDrawn="1"/>
          </p:nvSpPr>
          <p:spPr bwMode="auto">
            <a:xfrm>
              <a:off x="0" y="0"/>
              <a:ext cx="576" cy="576"/>
            </a:xfrm>
            <a:prstGeom prst="ellipse">
              <a:avLst/>
            </a:prstGeom>
            <a:solidFill>
              <a:srgbClr val="99CCFF">
                <a:alpha val="5294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26" name="Oval 12"/>
            <p:cNvSpPr>
              <a:spLocks noChangeArrowheads="1"/>
            </p:cNvSpPr>
            <p:nvPr userDrawn="1"/>
          </p:nvSpPr>
          <p:spPr bwMode="auto">
            <a:xfrm>
              <a:off x="0" y="96"/>
              <a:ext cx="481"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sp>
        <p:nvSpPr>
          <p:cNvPr id="28" name="標題 27"/>
          <p:cNvSpPr>
            <a:spLocks noGrp="1"/>
          </p:cNvSpPr>
          <p:nvPr>
            <p:ph type="title"/>
          </p:nvPr>
        </p:nvSpPr>
        <p:spPr>
          <a:xfrm>
            <a:off x="330236" y="2641600"/>
            <a:ext cx="9410573" cy="1143000"/>
          </a:xfrm>
        </p:spPr>
        <p:txBody>
          <a:bodyPr/>
          <a:lstStyle>
            <a:lvl1pPr algn="ctr">
              <a:defRPr sz="6000" b="1">
                <a:solidFill>
                  <a:srgbClr val="FFFF00"/>
                </a:solidFill>
                <a:effectLst>
                  <a:outerShdw blurRad="149987" dist="250190" dir="8460000" algn="tr" rotWithShape="0">
                    <a:schemeClr val="tx1">
                      <a:alpha val="28000"/>
                    </a:schemeClr>
                  </a:outerShdw>
                </a:effectLst>
                <a:latin typeface="Times New Roman" panose="02020603050405020304" pitchFamily="18" charset="0"/>
                <a:ea typeface="標楷體" panose="03000509000000000000" pitchFamily="65" charset="-120"/>
                <a:cs typeface="Times New Roman" panose="02020603050405020304" pitchFamily="18" charset="0"/>
              </a:defRPr>
            </a:lvl1pPr>
          </a:lstStyle>
          <a:p>
            <a:r>
              <a:rPr lang="zh-TW" altLang="en-US" dirty="0"/>
              <a:t>按一下以編輯母片標題樣式</a:t>
            </a:r>
          </a:p>
        </p:txBody>
      </p:sp>
    </p:spTree>
    <p:extLst>
      <p:ext uri="{BB962C8B-B14F-4D97-AF65-F5344CB8AC3E}">
        <p14:creationId xmlns:p14="http://schemas.microsoft.com/office/powerpoint/2010/main" val="3026836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3_標題投影片">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文字方塊 6"/>
          <p:cNvSpPr txBox="1">
            <a:spLocks noChangeArrowheads="1"/>
          </p:cNvSpPr>
          <p:nvPr/>
        </p:nvSpPr>
        <p:spPr bwMode="auto">
          <a:xfrm>
            <a:off x="9005888" y="6550025"/>
            <a:ext cx="9191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cs typeface="Times New Roman" pitchFamily="18" charset="0"/>
              </a:rPr>
              <a:t>5-</a:t>
            </a:r>
            <a:fld id="{A3526514-2D98-428C-A99F-718DBAC67058}" type="slidenum">
              <a:rPr lang="zh-TW" altLang="en-US" sz="1400" smtClean="0">
                <a:cs typeface="Times New Roman" pitchFamily="18" charset="0"/>
              </a:rPr>
              <a:pPr algn="r" eaLnBrk="1" hangingPunct="1">
                <a:defRPr/>
              </a:pPr>
              <a:t>‹#›</a:t>
            </a:fld>
            <a:endParaRPr lang="zh-TW" altLang="en-US" sz="1400" dirty="0">
              <a:cs typeface="Times New Roman" pitchFamily="18" charset="0"/>
            </a:endParaRPr>
          </a:p>
        </p:txBody>
      </p:sp>
      <p:sp>
        <p:nvSpPr>
          <p:cNvPr id="5" name="Freeform 2"/>
          <p:cNvSpPr>
            <a:spLocks/>
          </p:cNvSpPr>
          <p:nvPr/>
        </p:nvSpPr>
        <p:spPr bwMode="auto">
          <a:xfrm>
            <a:off x="-11113" y="239713"/>
            <a:ext cx="9929813" cy="2274887"/>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6" name="Freeform 3"/>
          <p:cNvSpPr>
            <a:spLocks/>
          </p:cNvSpPr>
          <p:nvPr/>
        </p:nvSpPr>
        <p:spPr bwMode="auto">
          <a:xfrm>
            <a:off x="-11113" y="423863"/>
            <a:ext cx="9913938" cy="1938337"/>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grpSp>
        <p:nvGrpSpPr>
          <p:cNvPr id="7" name="Group 4"/>
          <p:cNvGrpSpPr>
            <a:grpSpLocks/>
          </p:cNvGrpSpPr>
          <p:nvPr/>
        </p:nvGrpSpPr>
        <p:grpSpPr bwMode="auto">
          <a:xfrm>
            <a:off x="7677150" y="511175"/>
            <a:ext cx="577850" cy="533400"/>
            <a:chOff x="0" y="0"/>
            <a:chExt cx="288" cy="288"/>
          </a:xfrm>
        </p:grpSpPr>
        <p:sp>
          <p:nvSpPr>
            <p:cNvPr id="8" name="Oval 5"/>
            <p:cNvSpPr>
              <a:spLocks noChangeArrowheads="1"/>
            </p:cNvSpPr>
            <p:nvPr userDrawn="1"/>
          </p:nvSpPr>
          <p:spPr bwMode="auto">
            <a:xfrm>
              <a:off x="0" y="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9" name="Oval 6"/>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0" name="Group 7"/>
          <p:cNvGrpSpPr>
            <a:grpSpLocks/>
          </p:cNvGrpSpPr>
          <p:nvPr/>
        </p:nvGrpSpPr>
        <p:grpSpPr bwMode="auto">
          <a:xfrm>
            <a:off x="8255000" y="-65088"/>
            <a:ext cx="990600" cy="914401"/>
            <a:chOff x="0" y="0"/>
            <a:chExt cx="576" cy="576"/>
          </a:xfrm>
        </p:grpSpPr>
        <p:sp>
          <p:nvSpPr>
            <p:cNvPr id="11" name="Oval 8"/>
            <p:cNvSpPr>
              <a:spLocks noChangeArrowheads="1"/>
            </p:cNvSpPr>
            <p:nvPr userDrawn="1"/>
          </p:nvSpPr>
          <p:spPr bwMode="auto">
            <a:xfrm>
              <a:off x="0" y="0"/>
              <a:ext cx="576" cy="576"/>
            </a:xfrm>
            <a:prstGeom prst="ellipse">
              <a:avLst/>
            </a:prstGeom>
            <a:solidFill>
              <a:schemeClr val="accent1">
                <a:alpha val="52940"/>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2" name="Oval 9"/>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3" name="Group 10"/>
          <p:cNvGrpSpPr>
            <a:grpSpLocks/>
          </p:cNvGrpSpPr>
          <p:nvPr/>
        </p:nvGrpSpPr>
        <p:grpSpPr bwMode="auto">
          <a:xfrm>
            <a:off x="330200" y="773113"/>
            <a:ext cx="1403350" cy="1219200"/>
            <a:chOff x="0" y="0"/>
            <a:chExt cx="576" cy="576"/>
          </a:xfrm>
        </p:grpSpPr>
        <p:sp>
          <p:nvSpPr>
            <p:cNvPr id="14" name="Oval 11"/>
            <p:cNvSpPr>
              <a:spLocks noChangeArrowheads="1"/>
            </p:cNvSpPr>
            <p:nvPr userDrawn="1"/>
          </p:nvSpPr>
          <p:spPr bwMode="auto">
            <a:xfrm>
              <a:off x="0" y="0"/>
              <a:ext cx="576" cy="576"/>
            </a:xfrm>
            <a:prstGeom prst="ellipse">
              <a:avLst/>
            </a:prstGeom>
            <a:solidFill>
              <a:srgbClr val="CCFFCC">
                <a:alpha val="52157"/>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5" name="Oval 12"/>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6" name="Group 10"/>
          <p:cNvGrpSpPr>
            <a:grpSpLocks/>
          </p:cNvGrpSpPr>
          <p:nvPr userDrawn="1"/>
        </p:nvGrpSpPr>
        <p:grpSpPr bwMode="auto">
          <a:xfrm>
            <a:off x="2366963" y="1957388"/>
            <a:ext cx="1430337" cy="1236662"/>
            <a:chOff x="0" y="0"/>
            <a:chExt cx="624" cy="576"/>
          </a:xfrm>
        </p:grpSpPr>
        <p:sp>
          <p:nvSpPr>
            <p:cNvPr id="17" name="Oval 11"/>
            <p:cNvSpPr>
              <a:spLocks noChangeArrowheads="1"/>
            </p:cNvSpPr>
            <p:nvPr userDrawn="1"/>
          </p:nvSpPr>
          <p:spPr bwMode="auto">
            <a:xfrm>
              <a:off x="0" y="0"/>
              <a:ext cx="624" cy="576"/>
            </a:xfrm>
            <a:prstGeom prst="ellipse">
              <a:avLst/>
            </a:prstGeom>
            <a:solidFill>
              <a:srgbClr val="FF6699">
                <a:alpha val="52549"/>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8" name="Oval 12"/>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9" name="Group 10"/>
          <p:cNvGrpSpPr>
            <a:grpSpLocks/>
          </p:cNvGrpSpPr>
          <p:nvPr userDrawn="1"/>
        </p:nvGrpSpPr>
        <p:grpSpPr bwMode="auto">
          <a:xfrm>
            <a:off x="4787900" y="1817688"/>
            <a:ext cx="1028700" cy="965200"/>
            <a:chOff x="0" y="0"/>
            <a:chExt cx="576" cy="576"/>
          </a:xfrm>
        </p:grpSpPr>
        <p:sp>
          <p:nvSpPr>
            <p:cNvPr id="20" name="Oval 11"/>
            <p:cNvSpPr>
              <a:spLocks noChangeArrowheads="1"/>
            </p:cNvSpPr>
            <p:nvPr userDrawn="1"/>
          </p:nvSpPr>
          <p:spPr bwMode="auto">
            <a:xfrm>
              <a:off x="0" y="0"/>
              <a:ext cx="576" cy="576"/>
            </a:xfrm>
            <a:prstGeom prst="ellipse">
              <a:avLst/>
            </a:prstGeom>
            <a:solidFill>
              <a:schemeClr val="accent6">
                <a:lumMod val="60000"/>
                <a:lumOff val="40000"/>
                <a:alpha val="52940"/>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21" name="Oval 12"/>
            <p:cNvSpPr>
              <a:spLocks noChangeArrowheads="1"/>
            </p:cNvSpPr>
            <p:nvPr userDrawn="1"/>
          </p:nvSpPr>
          <p:spPr bwMode="auto">
            <a:xfrm>
              <a:off x="0" y="96"/>
              <a:ext cx="480" cy="387"/>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22" name="Group 10"/>
          <p:cNvGrpSpPr>
            <a:grpSpLocks/>
          </p:cNvGrpSpPr>
          <p:nvPr userDrawn="1"/>
        </p:nvGrpSpPr>
        <p:grpSpPr bwMode="auto">
          <a:xfrm>
            <a:off x="6700838" y="2762250"/>
            <a:ext cx="811212" cy="742950"/>
            <a:chOff x="0" y="0"/>
            <a:chExt cx="576" cy="576"/>
          </a:xfrm>
        </p:grpSpPr>
        <p:sp>
          <p:nvSpPr>
            <p:cNvPr id="23" name="Oval 11"/>
            <p:cNvSpPr>
              <a:spLocks noChangeArrowheads="1"/>
            </p:cNvSpPr>
            <p:nvPr userDrawn="1"/>
          </p:nvSpPr>
          <p:spPr bwMode="auto">
            <a:xfrm>
              <a:off x="0" y="0"/>
              <a:ext cx="576" cy="576"/>
            </a:xfrm>
            <a:prstGeom prst="ellipse">
              <a:avLst/>
            </a:prstGeom>
            <a:solidFill>
              <a:srgbClr val="9999FF">
                <a:alpha val="5294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24" name="Oval 12"/>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25" name="Group 10"/>
          <p:cNvGrpSpPr>
            <a:grpSpLocks/>
          </p:cNvGrpSpPr>
          <p:nvPr userDrawn="1"/>
        </p:nvGrpSpPr>
        <p:grpSpPr bwMode="auto">
          <a:xfrm>
            <a:off x="8194675" y="1817688"/>
            <a:ext cx="944563" cy="836612"/>
            <a:chOff x="0" y="0"/>
            <a:chExt cx="576" cy="576"/>
          </a:xfrm>
        </p:grpSpPr>
        <p:sp>
          <p:nvSpPr>
            <p:cNvPr id="26" name="Oval 11"/>
            <p:cNvSpPr>
              <a:spLocks noChangeArrowheads="1"/>
            </p:cNvSpPr>
            <p:nvPr userDrawn="1"/>
          </p:nvSpPr>
          <p:spPr bwMode="auto">
            <a:xfrm>
              <a:off x="0" y="0"/>
              <a:ext cx="576" cy="576"/>
            </a:xfrm>
            <a:prstGeom prst="ellipse">
              <a:avLst/>
            </a:prstGeom>
            <a:solidFill>
              <a:srgbClr val="99CCFF">
                <a:alpha val="5294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27" name="Oval 12"/>
            <p:cNvSpPr>
              <a:spLocks noChangeArrowheads="1"/>
            </p:cNvSpPr>
            <p:nvPr userDrawn="1"/>
          </p:nvSpPr>
          <p:spPr bwMode="auto">
            <a:xfrm>
              <a:off x="0" y="96"/>
              <a:ext cx="481"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sp>
        <p:nvSpPr>
          <p:cNvPr id="28" name="標題 27"/>
          <p:cNvSpPr>
            <a:spLocks noGrp="1"/>
          </p:cNvSpPr>
          <p:nvPr>
            <p:ph type="title"/>
          </p:nvPr>
        </p:nvSpPr>
        <p:spPr>
          <a:xfrm>
            <a:off x="330236" y="801836"/>
            <a:ext cx="9410573" cy="1143000"/>
          </a:xfrm>
        </p:spPr>
        <p:txBody>
          <a:bodyPr/>
          <a:lstStyle>
            <a:lvl1pPr algn="ctr">
              <a:defRPr sz="5400" b="1">
                <a:solidFill>
                  <a:srgbClr val="FFFF00"/>
                </a:solidFill>
                <a:effectLst>
                  <a:outerShdw blurRad="149987" dist="250190" dir="8460000" algn="tr" rotWithShape="0">
                    <a:schemeClr val="tx1">
                      <a:alpha val="28000"/>
                    </a:schemeClr>
                  </a:outerShdw>
                </a:effectLst>
                <a:latin typeface="Times New Roman" panose="02020603050405020304" pitchFamily="18" charset="0"/>
                <a:ea typeface="標楷體" panose="03000509000000000000" pitchFamily="65" charset="-120"/>
                <a:cs typeface="Times New Roman" panose="02020603050405020304" pitchFamily="18" charset="0"/>
              </a:defRPr>
            </a:lvl1pPr>
          </a:lstStyle>
          <a:p>
            <a:r>
              <a:rPr lang="zh-TW" altLang="en-US" dirty="0"/>
              <a:t>按一下以編輯母片標題樣式</a:t>
            </a:r>
          </a:p>
        </p:txBody>
      </p:sp>
      <p:sp>
        <p:nvSpPr>
          <p:cNvPr id="30" name="內容版面配置區 2"/>
          <p:cNvSpPr>
            <a:spLocks noGrp="1"/>
          </p:cNvSpPr>
          <p:nvPr>
            <p:ph idx="1"/>
          </p:nvPr>
        </p:nvSpPr>
        <p:spPr>
          <a:xfrm>
            <a:off x="496160" y="2236058"/>
            <a:ext cx="8915400" cy="4525963"/>
          </a:xfrm>
          <a:prstGeom prst="rect">
            <a:avLst/>
          </a:prstGeom>
        </p:spPr>
        <p:txBody>
          <a:bodyPr/>
          <a:lstStyle>
            <a:lvl1pPr marL="342900" indent="-342900">
              <a:buClr>
                <a:schemeClr val="accent5">
                  <a:lumMod val="75000"/>
                </a:schemeClr>
              </a:buClr>
              <a:buFont typeface="Wingdings" panose="05000000000000000000" pitchFamily="2" charset="2"/>
              <a:buChar char=""/>
              <a:defRPr b="1">
                <a:solidFill>
                  <a:srgbClr val="0000FF"/>
                </a:solidFill>
                <a:effectLst>
                  <a:outerShdw blurRad="38100" dist="38100" dir="2700000" algn="tl">
                    <a:srgbClr val="000000">
                      <a:alpha val="43137"/>
                    </a:srgbClr>
                  </a:outerShdw>
                </a:effectLst>
                <a:latin typeface="Times New Roman" panose="02020603050405020304" pitchFamily="18" charset="0"/>
                <a:ea typeface="標楷體" panose="03000509000000000000" pitchFamily="65" charset="-120"/>
                <a:cs typeface="Times New Roman" panose="02020603050405020304" pitchFamily="18" charset="0"/>
              </a:defRPr>
            </a:lvl1pPr>
            <a:lvl2pPr>
              <a:defRPr>
                <a:solidFill>
                  <a:srgbClr val="000066"/>
                </a:solidFill>
                <a:latin typeface="Times New Roman" panose="02020603050405020304" pitchFamily="18" charset="0"/>
                <a:cs typeface="Times New Roman" panose="02020603050405020304" pitchFamily="18" charset="0"/>
              </a:defRPr>
            </a:lvl2pPr>
            <a:lvl3pPr>
              <a:defRPr>
                <a:solidFill>
                  <a:srgbClr val="000066"/>
                </a:solidFill>
                <a:latin typeface="Times New Roman" panose="02020603050405020304" pitchFamily="18" charset="0"/>
                <a:cs typeface="Times New Roman" panose="02020603050405020304" pitchFamily="18" charset="0"/>
              </a:defRPr>
            </a:lvl3pPr>
            <a:lvl4pPr>
              <a:defRPr>
                <a:solidFill>
                  <a:srgbClr val="000066"/>
                </a:solidFill>
                <a:latin typeface="Times New Roman" panose="02020603050405020304" pitchFamily="18" charset="0"/>
                <a:cs typeface="Times New Roman" panose="02020603050405020304" pitchFamily="18" charset="0"/>
              </a:defRPr>
            </a:lvl4pPr>
            <a:lvl5pPr>
              <a:defRPr>
                <a:solidFill>
                  <a:srgbClr val="000066"/>
                </a:solidFill>
                <a:latin typeface="Times New Roman" panose="02020603050405020304" pitchFamily="18" charset="0"/>
                <a:cs typeface="Times New Roman" panose="02020603050405020304" pitchFamily="18" charset="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784148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atin typeface="Times New Roman" panose="02020603050405020304" pitchFamily="18" charset="0"/>
                <a:cs typeface="Times New Roman" panose="02020603050405020304" pitchFamily="18" charset="0"/>
              </a:defRPr>
            </a:lvl1pPr>
          </a:lstStyle>
          <a:p>
            <a:r>
              <a:rPr lang="zh-TW" altLang="en-US" dirty="0"/>
              <a:t>按一下以編輯母片標題樣式</a:t>
            </a:r>
          </a:p>
        </p:txBody>
      </p:sp>
      <p:sp>
        <p:nvSpPr>
          <p:cNvPr id="3" name="Rectangle 15"/>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16"/>
          <p:cNvSpPr>
            <a:spLocks noGrp="1" noChangeArrowheads="1"/>
          </p:cNvSpPr>
          <p:nvPr>
            <p:ph type="ftr" sz="quarter" idx="11"/>
          </p:nvPr>
        </p:nvSpPr>
        <p:spPr>
          <a:ln/>
        </p:spPr>
        <p:txBody>
          <a:bodyPr/>
          <a:lstStyle>
            <a:lvl1pPr>
              <a:defRPr/>
            </a:lvl1pPr>
          </a:lstStyle>
          <a:p>
            <a:pPr>
              <a:defRPr/>
            </a:pPr>
            <a:endParaRPr lang="en-US" altLang="zh-TW"/>
          </a:p>
        </p:txBody>
      </p:sp>
    </p:spTree>
    <p:extLst>
      <p:ext uri="{BB962C8B-B14F-4D97-AF65-F5344CB8AC3E}">
        <p14:creationId xmlns:p14="http://schemas.microsoft.com/office/powerpoint/2010/main" val="2577965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graphicFrame>
        <p:nvGraphicFramePr>
          <p:cNvPr id="4" name="Object 2"/>
          <p:cNvGraphicFramePr>
            <a:graphicFrameLocks noChangeAspect="1"/>
          </p:cNvGraphicFramePr>
          <p:nvPr/>
        </p:nvGraphicFramePr>
        <p:xfrm>
          <a:off x="0" y="0"/>
          <a:ext cx="9906000" cy="1200150"/>
        </p:xfrm>
        <a:graphic>
          <a:graphicData uri="http://schemas.openxmlformats.org/presentationml/2006/ole">
            <mc:AlternateContent xmlns:mc="http://schemas.openxmlformats.org/markup-compatibility/2006">
              <mc:Choice xmlns:v="urn:schemas-microsoft-com:vml" Requires="v">
                <p:oleObj spid="_x0000_s55368" r:id="rId3" imgW="9565279" imgH="1600565" progId="">
                  <p:embed/>
                </p:oleObj>
              </mc:Choice>
              <mc:Fallback>
                <p:oleObj r:id="rId3" imgW="9565279" imgH="1600565"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906000" cy="1200150"/>
                      </a:xfrm>
                      <a:prstGeom prst="rect">
                        <a:avLst/>
                      </a:prstGeom>
                      <a:noFill/>
                      <a:ln>
                        <a:noFill/>
                      </a:ln>
                      <a:effectLst/>
                      <a:extLst>
                        <a:ext uri="{909E8E84-426E-40DD-AFC4-6F175D3DCCD1}">
                          <a14:hiddenFill xmlns:a14="http://schemas.microsoft.com/office/drawing/2010/main">
                            <a:solidFill>
                              <a:srgbClr val="31B6F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6E7FC"/>
                              </a:outerShdw>
                            </a:effectLst>
                          </a14:hiddenEffects>
                        </a:ext>
                      </a:extLst>
                    </p:spPr>
                  </p:pic>
                </p:oleObj>
              </mc:Fallback>
            </mc:AlternateContent>
          </a:graphicData>
        </a:graphic>
      </p:graphicFrame>
      <p:grpSp>
        <p:nvGrpSpPr>
          <p:cNvPr id="5" name="Group 5"/>
          <p:cNvGrpSpPr>
            <a:grpSpLocks/>
          </p:cNvGrpSpPr>
          <p:nvPr/>
        </p:nvGrpSpPr>
        <p:grpSpPr bwMode="auto">
          <a:xfrm>
            <a:off x="8404225" y="166688"/>
            <a:ext cx="420688" cy="366712"/>
            <a:chOff x="0" y="0"/>
            <a:chExt cx="288" cy="288"/>
          </a:xfrm>
        </p:grpSpPr>
        <p:sp>
          <p:nvSpPr>
            <p:cNvPr id="6" name="Oval 6"/>
            <p:cNvSpPr>
              <a:spLocks noChangeArrowheads="1"/>
            </p:cNvSpPr>
            <p:nvPr userDrawn="1"/>
          </p:nvSpPr>
          <p:spPr bwMode="auto">
            <a:xfrm>
              <a:off x="0" y="0"/>
              <a:ext cx="288" cy="288"/>
            </a:xfrm>
            <a:prstGeom prst="ellipse">
              <a:avLst/>
            </a:prstGeom>
            <a:gradFill rotWithShape="1">
              <a:gsLst>
                <a:gs pos="0">
                  <a:srgbClr val="C0CEE0"/>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7" name="Oval 7"/>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grpSp>
        <p:nvGrpSpPr>
          <p:cNvPr id="8" name="Group 11"/>
          <p:cNvGrpSpPr>
            <a:grpSpLocks/>
          </p:cNvGrpSpPr>
          <p:nvPr/>
        </p:nvGrpSpPr>
        <p:grpSpPr bwMode="auto">
          <a:xfrm>
            <a:off x="182563" y="152400"/>
            <a:ext cx="781050" cy="762000"/>
            <a:chOff x="0" y="0"/>
            <a:chExt cx="576" cy="576"/>
          </a:xfrm>
        </p:grpSpPr>
        <p:sp>
          <p:nvSpPr>
            <p:cNvPr id="9" name="Oval 12"/>
            <p:cNvSpPr>
              <a:spLocks noChangeArrowheads="1"/>
            </p:cNvSpPr>
            <p:nvPr userDrawn="1"/>
          </p:nvSpPr>
          <p:spPr bwMode="auto">
            <a:xfrm>
              <a:off x="0" y="0"/>
              <a:ext cx="576" cy="576"/>
            </a:xfrm>
            <a:prstGeom prst="ellipse">
              <a:avLst/>
            </a:prstGeom>
            <a:solidFill>
              <a:srgbClr val="073E87">
                <a:alpha val="52941"/>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10" name="Oval 13"/>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sp>
        <p:nvSpPr>
          <p:cNvPr id="11" name="Oval 10"/>
          <p:cNvSpPr>
            <a:spLocks noChangeArrowheads="1"/>
          </p:cNvSpPr>
          <p:nvPr/>
        </p:nvSpPr>
        <p:spPr bwMode="auto">
          <a:xfrm>
            <a:off x="8915400" y="93663"/>
            <a:ext cx="550863" cy="39687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12" name="文字方塊 18"/>
          <p:cNvSpPr txBox="1">
            <a:spLocks noChangeArrowheads="1"/>
          </p:cNvSpPr>
          <p:nvPr/>
        </p:nvSpPr>
        <p:spPr bwMode="auto">
          <a:xfrm>
            <a:off x="9005888" y="6550025"/>
            <a:ext cx="919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solidFill>
                  <a:prstClr val="black"/>
                </a:solidFill>
                <a:cs typeface="Times New Roman" pitchFamily="18" charset="0"/>
              </a:rPr>
              <a:t>5-</a:t>
            </a:r>
            <a:fld id="{1DDC8A4A-70B3-4EAF-8EAB-3CD5EED4E2DB}" type="slidenum">
              <a:rPr lang="zh-TW" altLang="en-US" sz="1400" smtClean="0">
                <a:solidFill>
                  <a:prstClr val="black"/>
                </a:solidFill>
                <a:cs typeface="Times New Roman" pitchFamily="18" charset="0"/>
              </a:rPr>
              <a:pPr algn="r" eaLnBrk="1" hangingPunct="1">
                <a:defRPr/>
              </a:pPr>
              <a:t>‹#›</a:t>
            </a:fld>
            <a:endParaRPr lang="zh-TW" altLang="en-US" sz="1400" dirty="0">
              <a:solidFill>
                <a:prstClr val="black"/>
              </a:solidFill>
              <a:cs typeface="Times New Roman" pitchFamily="18" charset="0"/>
            </a:endParaRPr>
          </a:p>
        </p:txBody>
      </p:sp>
      <p:pic>
        <p:nvPicPr>
          <p:cNvPr id="13" name="Picture 9" descr="C:\Program Files (x86)\Microsoft Office\MEDIA\OFFICE14\Lines\j0115876.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325" y="1131888"/>
            <a:ext cx="9355138"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7" descr="C:\Program Files (x86)\Microsoft Office\MEDIA\OFFICE14\Lines\BD14844_.gif"/>
          <p:cNvPicPr>
            <a:picLocks noChangeAspect="1" noChangeArrowheads="1"/>
          </p:cNvPicPr>
          <p:nvPr/>
        </p:nvPicPr>
        <p:blipFill>
          <a:blip r:embed="rId6"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8173" y="1243232"/>
            <a:ext cx="9355545" cy="161263"/>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8"/>
          <p:cNvGrpSpPr>
            <a:grpSpLocks/>
          </p:cNvGrpSpPr>
          <p:nvPr/>
        </p:nvGrpSpPr>
        <p:grpSpPr bwMode="auto">
          <a:xfrm>
            <a:off x="8915400" y="-4763"/>
            <a:ext cx="660400" cy="592138"/>
            <a:chOff x="0" y="0"/>
            <a:chExt cx="576" cy="576"/>
          </a:xfrm>
        </p:grpSpPr>
        <p:sp>
          <p:nvSpPr>
            <p:cNvPr id="16" name="Oval 9"/>
            <p:cNvSpPr>
              <a:spLocks noChangeArrowheads="1"/>
            </p:cNvSpPr>
            <p:nvPr userDrawn="1"/>
          </p:nvSpPr>
          <p:spPr bwMode="auto">
            <a:xfrm>
              <a:off x="0" y="0"/>
              <a:ext cx="576" cy="576"/>
            </a:xfrm>
            <a:prstGeom prst="ellipse">
              <a:avLst/>
            </a:prstGeom>
            <a:solidFill>
              <a:srgbClr val="31B6FD">
                <a:alpha val="5300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17" name="Oval 10"/>
            <p:cNvSpPr>
              <a:spLocks noChangeArrowheads="1"/>
            </p:cNvSpPr>
            <p:nvPr userDrawn="1"/>
          </p:nvSpPr>
          <p:spPr bwMode="auto">
            <a:xfrm>
              <a:off x="0" y="96"/>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sp>
        <p:nvSpPr>
          <p:cNvPr id="2" name="標題 1"/>
          <p:cNvSpPr>
            <a:spLocks noGrp="1"/>
          </p:cNvSpPr>
          <p:nvPr>
            <p:ph type="title"/>
          </p:nvPr>
        </p:nvSpPr>
        <p:spPr>
          <a:xfrm>
            <a:off x="0" y="0"/>
            <a:ext cx="9906000" cy="1196752"/>
          </a:xfrm>
          <a:prstGeom prst="rect">
            <a:avLst/>
          </a:prstGeom>
        </p:spPr>
        <p:txBody>
          <a:bodyPr/>
          <a:lstStyle>
            <a:lvl1pPr>
              <a:defRPr>
                <a:latin typeface="Times New Roman" panose="02020603050405020304" pitchFamily="18" charset="0"/>
                <a:cs typeface="Times New Roman" panose="02020603050405020304" pitchFamily="18" charset="0"/>
              </a:defRPr>
            </a:lvl1pPr>
          </a:lstStyle>
          <a:p>
            <a:r>
              <a:rPr lang="zh-TW" altLang="en-US" dirty="0"/>
              <a:t>按一下以編輯母片標題樣式</a:t>
            </a:r>
          </a:p>
        </p:txBody>
      </p:sp>
      <p:sp>
        <p:nvSpPr>
          <p:cNvPr id="3" name="內容版面配置區 2"/>
          <p:cNvSpPr>
            <a:spLocks noGrp="1"/>
          </p:cNvSpPr>
          <p:nvPr>
            <p:ph idx="1"/>
          </p:nvPr>
        </p:nvSpPr>
        <p:spPr>
          <a:xfrm>
            <a:off x="495300" y="1600206"/>
            <a:ext cx="8915400" cy="4525963"/>
          </a:xfrm>
          <a:prstGeom prst="rect">
            <a:avLst/>
          </a:prstGeom>
        </p:spPr>
        <p:txBody>
          <a:bodyPr/>
          <a:lstStyle>
            <a:lvl1pPr>
              <a:defRPr>
                <a:solidFill>
                  <a:srgbClr val="000066"/>
                </a:solidFill>
                <a:latin typeface="Times New Roman" panose="02020603050405020304" pitchFamily="18" charset="0"/>
                <a:cs typeface="Times New Roman" panose="02020603050405020304" pitchFamily="18" charset="0"/>
              </a:defRPr>
            </a:lvl1pPr>
            <a:lvl2pPr>
              <a:defRPr>
                <a:solidFill>
                  <a:srgbClr val="000066"/>
                </a:solidFill>
                <a:latin typeface="Times New Roman" panose="02020603050405020304" pitchFamily="18" charset="0"/>
                <a:cs typeface="Times New Roman" panose="02020603050405020304" pitchFamily="18" charset="0"/>
              </a:defRPr>
            </a:lvl2pPr>
            <a:lvl3pPr>
              <a:defRPr>
                <a:solidFill>
                  <a:srgbClr val="000066"/>
                </a:solidFill>
                <a:latin typeface="Times New Roman" panose="02020603050405020304" pitchFamily="18" charset="0"/>
                <a:cs typeface="Times New Roman" panose="02020603050405020304" pitchFamily="18" charset="0"/>
              </a:defRPr>
            </a:lvl3pPr>
            <a:lvl4pPr>
              <a:defRPr>
                <a:solidFill>
                  <a:srgbClr val="000066"/>
                </a:solidFill>
                <a:latin typeface="Times New Roman" panose="02020603050405020304" pitchFamily="18" charset="0"/>
                <a:cs typeface="Times New Roman" panose="02020603050405020304" pitchFamily="18" charset="0"/>
              </a:defRPr>
            </a:lvl4pPr>
            <a:lvl5pPr>
              <a:defRPr>
                <a:solidFill>
                  <a:srgbClr val="000066"/>
                </a:solidFill>
                <a:latin typeface="Times New Roman" panose="02020603050405020304" pitchFamily="18" charset="0"/>
                <a:cs typeface="Times New Roman" panose="02020603050405020304" pitchFamily="18" charset="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Tree>
    <p:extLst>
      <p:ext uri="{BB962C8B-B14F-4D97-AF65-F5344CB8AC3E}">
        <p14:creationId xmlns:p14="http://schemas.microsoft.com/office/powerpoint/2010/main" val="3010878023"/>
      </p:ext>
    </p:extLst>
  </p:cSld>
  <p:clrMapOvr>
    <a:masterClrMapping/>
  </p:clrMapOvr>
  <p:transition>
    <p:pull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cSld name="空白">
    <p:spTree>
      <p:nvGrpSpPr>
        <p:cNvPr id="1" name=""/>
        <p:cNvGrpSpPr/>
        <p:nvPr/>
      </p:nvGrpSpPr>
      <p:grpSpPr>
        <a:xfrm>
          <a:off x="0" y="0"/>
          <a:ext cx="0" cy="0"/>
          <a:chOff x="0" y="0"/>
          <a:chExt cx="0" cy="0"/>
        </a:xfrm>
      </p:grpSpPr>
      <p:graphicFrame>
        <p:nvGraphicFramePr>
          <p:cNvPr id="2" name="Object 2"/>
          <p:cNvGraphicFramePr>
            <a:graphicFrameLocks noChangeAspect="1"/>
          </p:cNvGraphicFramePr>
          <p:nvPr/>
        </p:nvGraphicFramePr>
        <p:xfrm>
          <a:off x="0" y="0"/>
          <a:ext cx="9906000" cy="1200150"/>
        </p:xfrm>
        <a:graphic>
          <a:graphicData uri="http://schemas.openxmlformats.org/presentationml/2006/ole">
            <mc:AlternateContent xmlns:mc="http://schemas.openxmlformats.org/markup-compatibility/2006">
              <mc:Choice xmlns:v="urn:schemas-microsoft-com:vml" Requires="v">
                <p:oleObj spid="_x0000_s56392" r:id="rId3" imgW="9565279" imgH="1600565" progId="">
                  <p:embed/>
                </p:oleObj>
              </mc:Choice>
              <mc:Fallback>
                <p:oleObj r:id="rId3" imgW="9565279" imgH="1600565"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906000" cy="1200150"/>
                      </a:xfrm>
                      <a:prstGeom prst="rect">
                        <a:avLst/>
                      </a:prstGeom>
                      <a:noFill/>
                      <a:ln>
                        <a:noFill/>
                      </a:ln>
                      <a:effectLst/>
                      <a:extLst>
                        <a:ext uri="{909E8E84-426E-40DD-AFC4-6F175D3DCCD1}">
                          <a14:hiddenFill xmlns:a14="http://schemas.microsoft.com/office/drawing/2010/main">
                            <a:solidFill>
                              <a:srgbClr val="31B6F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6E7FC"/>
                              </a:outerShdw>
                            </a:effectLst>
                          </a14:hiddenEffects>
                        </a:ext>
                      </a:extLst>
                    </p:spPr>
                  </p:pic>
                </p:oleObj>
              </mc:Fallback>
            </mc:AlternateContent>
          </a:graphicData>
        </a:graphic>
      </p:graphicFrame>
      <p:grpSp>
        <p:nvGrpSpPr>
          <p:cNvPr id="3" name="Group 5"/>
          <p:cNvGrpSpPr>
            <a:grpSpLocks/>
          </p:cNvGrpSpPr>
          <p:nvPr/>
        </p:nvGrpSpPr>
        <p:grpSpPr bwMode="auto">
          <a:xfrm>
            <a:off x="8404225" y="166688"/>
            <a:ext cx="420688" cy="366712"/>
            <a:chOff x="0" y="0"/>
            <a:chExt cx="288" cy="288"/>
          </a:xfrm>
        </p:grpSpPr>
        <p:sp>
          <p:nvSpPr>
            <p:cNvPr id="4" name="Oval 6"/>
            <p:cNvSpPr>
              <a:spLocks noChangeArrowheads="1"/>
            </p:cNvSpPr>
            <p:nvPr userDrawn="1"/>
          </p:nvSpPr>
          <p:spPr bwMode="auto">
            <a:xfrm>
              <a:off x="0" y="0"/>
              <a:ext cx="288" cy="288"/>
            </a:xfrm>
            <a:prstGeom prst="ellipse">
              <a:avLst/>
            </a:prstGeom>
            <a:gradFill rotWithShape="1">
              <a:gsLst>
                <a:gs pos="0">
                  <a:srgbClr val="C0CEE0"/>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5" name="Oval 7"/>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grpSp>
        <p:nvGrpSpPr>
          <p:cNvPr id="6" name="Group 11"/>
          <p:cNvGrpSpPr>
            <a:grpSpLocks/>
          </p:cNvGrpSpPr>
          <p:nvPr/>
        </p:nvGrpSpPr>
        <p:grpSpPr bwMode="auto">
          <a:xfrm>
            <a:off x="182563" y="152400"/>
            <a:ext cx="781050" cy="762000"/>
            <a:chOff x="0" y="0"/>
            <a:chExt cx="576" cy="576"/>
          </a:xfrm>
        </p:grpSpPr>
        <p:sp>
          <p:nvSpPr>
            <p:cNvPr id="7" name="Oval 12"/>
            <p:cNvSpPr>
              <a:spLocks noChangeArrowheads="1"/>
            </p:cNvSpPr>
            <p:nvPr userDrawn="1"/>
          </p:nvSpPr>
          <p:spPr bwMode="auto">
            <a:xfrm>
              <a:off x="0" y="0"/>
              <a:ext cx="576" cy="576"/>
            </a:xfrm>
            <a:prstGeom prst="ellipse">
              <a:avLst/>
            </a:prstGeom>
            <a:solidFill>
              <a:srgbClr val="073E87">
                <a:alpha val="52941"/>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8" name="Oval 13"/>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sp>
        <p:nvSpPr>
          <p:cNvPr id="9" name="Oval 10"/>
          <p:cNvSpPr>
            <a:spLocks noChangeArrowheads="1"/>
          </p:cNvSpPr>
          <p:nvPr/>
        </p:nvSpPr>
        <p:spPr bwMode="auto">
          <a:xfrm>
            <a:off x="8915400" y="93663"/>
            <a:ext cx="550863" cy="39687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10" name="文字方塊 18"/>
          <p:cNvSpPr txBox="1">
            <a:spLocks noChangeArrowheads="1"/>
          </p:cNvSpPr>
          <p:nvPr/>
        </p:nvSpPr>
        <p:spPr bwMode="auto">
          <a:xfrm>
            <a:off x="9005888" y="6550025"/>
            <a:ext cx="919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solidFill>
                  <a:prstClr val="black"/>
                </a:solidFill>
                <a:cs typeface="Times New Roman" pitchFamily="18" charset="0"/>
              </a:rPr>
              <a:t>5-</a:t>
            </a:r>
            <a:fld id="{F5326261-8192-45B0-B7A0-C0A412F74FAF}" type="slidenum">
              <a:rPr lang="zh-TW" altLang="en-US" sz="1400" smtClean="0">
                <a:solidFill>
                  <a:prstClr val="black"/>
                </a:solidFill>
                <a:cs typeface="Times New Roman" pitchFamily="18" charset="0"/>
              </a:rPr>
              <a:pPr algn="r" eaLnBrk="1" hangingPunct="1">
                <a:defRPr/>
              </a:pPr>
              <a:t>‹#›</a:t>
            </a:fld>
            <a:endParaRPr lang="zh-TW" altLang="en-US" sz="1400" dirty="0">
              <a:solidFill>
                <a:prstClr val="black"/>
              </a:solidFill>
              <a:cs typeface="Times New Roman" pitchFamily="18" charset="0"/>
            </a:endParaRPr>
          </a:p>
        </p:txBody>
      </p:sp>
      <p:pic>
        <p:nvPicPr>
          <p:cNvPr id="11" name="Picture 9" descr="C:\Program Files (x86)\Microsoft Office\MEDIA\OFFICE14\Lines\j0115876.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325" y="1131888"/>
            <a:ext cx="9355138"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7" descr="C:\Program Files (x86)\Microsoft Office\MEDIA\OFFICE14\Lines\BD14844_.gif"/>
          <p:cNvPicPr>
            <a:picLocks noChangeAspect="1" noChangeArrowheads="1"/>
          </p:cNvPicPr>
          <p:nvPr/>
        </p:nvPicPr>
        <p:blipFill>
          <a:blip r:embed="rId6"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8173" y="1243232"/>
            <a:ext cx="9355545" cy="161263"/>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8"/>
          <p:cNvGrpSpPr>
            <a:grpSpLocks/>
          </p:cNvGrpSpPr>
          <p:nvPr/>
        </p:nvGrpSpPr>
        <p:grpSpPr bwMode="auto">
          <a:xfrm>
            <a:off x="8915400" y="-4763"/>
            <a:ext cx="660400" cy="592138"/>
            <a:chOff x="0" y="0"/>
            <a:chExt cx="576" cy="576"/>
          </a:xfrm>
        </p:grpSpPr>
        <p:sp>
          <p:nvSpPr>
            <p:cNvPr id="14" name="Oval 9"/>
            <p:cNvSpPr>
              <a:spLocks noChangeArrowheads="1"/>
            </p:cNvSpPr>
            <p:nvPr userDrawn="1"/>
          </p:nvSpPr>
          <p:spPr bwMode="auto">
            <a:xfrm>
              <a:off x="0" y="0"/>
              <a:ext cx="576" cy="576"/>
            </a:xfrm>
            <a:prstGeom prst="ellipse">
              <a:avLst/>
            </a:prstGeom>
            <a:solidFill>
              <a:srgbClr val="31B6FD">
                <a:alpha val="5300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15" name="Oval 10"/>
            <p:cNvSpPr>
              <a:spLocks noChangeArrowheads="1"/>
            </p:cNvSpPr>
            <p:nvPr userDrawn="1"/>
          </p:nvSpPr>
          <p:spPr bwMode="auto">
            <a:xfrm>
              <a:off x="0" y="96"/>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sp>
        <p:nvSpPr>
          <p:cNvPr id="16" name="日期版面配置區 1"/>
          <p:cNvSpPr>
            <a:spLocks noGrp="1"/>
          </p:cNvSpPr>
          <p:nvPr>
            <p:ph type="dt" sz="half" idx="10"/>
          </p:nvPr>
        </p:nvSpPr>
        <p:spPr/>
        <p:txBody>
          <a:bodyPr/>
          <a:lstStyle>
            <a:lvl1pPr>
              <a:defRPr/>
            </a:lvl1pPr>
          </a:lstStyle>
          <a:p>
            <a:pPr>
              <a:defRPr/>
            </a:pPr>
            <a:fld id="{388220A1-DA03-4DCC-9C58-2A987D8DEBE1}" type="datetimeFigureOut">
              <a:rPr lang="zh-TW" altLang="en-US"/>
              <a:pPr>
                <a:defRPr/>
              </a:pPr>
              <a:t>2017/3/31</a:t>
            </a:fld>
            <a:endParaRPr lang="zh-TW" altLang="en-US"/>
          </a:p>
        </p:txBody>
      </p:sp>
      <p:sp>
        <p:nvSpPr>
          <p:cNvPr id="17" name="頁尾版面配置區 2"/>
          <p:cNvSpPr>
            <a:spLocks noGrp="1"/>
          </p:cNvSpPr>
          <p:nvPr>
            <p:ph type="ftr" sz="quarter" idx="11"/>
          </p:nvPr>
        </p:nvSpPr>
        <p:spPr/>
        <p:txBody>
          <a:bodyPr/>
          <a:lstStyle>
            <a:lvl1pPr>
              <a:defRPr/>
            </a:lvl1pPr>
          </a:lstStyle>
          <a:p>
            <a:pPr>
              <a:defRPr/>
            </a:pPr>
            <a:endParaRPr lang="zh-TW" altLang="en-US"/>
          </a:p>
        </p:txBody>
      </p:sp>
      <p:sp>
        <p:nvSpPr>
          <p:cNvPr id="18" name="投影片編號版面配置區 3"/>
          <p:cNvSpPr>
            <a:spLocks noGrp="1"/>
          </p:cNvSpPr>
          <p:nvPr>
            <p:ph type="sldNum" sz="quarter" idx="12"/>
          </p:nvPr>
        </p:nvSpPr>
        <p:spPr>
          <a:xfrm>
            <a:off x="7099300" y="6356350"/>
            <a:ext cx="2311400" cy="365125"/>
          </a:xfrm>
          <a:prstGeom prst="rect">
            <a:avLst/>
          </a:prstGeom>
        </p:spPr>
        <p:txBody>
          <a:bodyPr/>
          <a:lstStyle>
            <a:lvl1pPr>
              <a:defRPr>
                <a:solidFill>
                  <a:prstClr val="black"/>
                </a:solidFill>
              </a:defRPr>
            </a:lvl1pPr>
          </a:lstStyle>
          <a:p>
            <a:pPr>
              <a:defRPr/>
            </a:pPr>
            <a:fld id="{2377CB37-8C4A-4F2D-A763-5BADFB5FF361}" type="slidenum">
              <a:rPr lang="zh-TW" altLang="en-US"/>
              <a:pPr>
                <a:defRPr/>
              </a:pPr>
              <a:t>‹#›</a:t>
            </a:fld>
            <a:endParaRPr lang="zh-TW" altLang="en-US"/>
          </a:p>
        </p:txBody>
      </p:sp>
    </p:spTree>
    <p:extLst>
      <p:ext uri="{BB962C8B-B14F-4D97-AF65-F5344CB8AC3E}">
        <p14:creationId xmlns:p14="http://schemas.microsoft.com/office/powerpoint/2010/main" val="1590300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7" Type="http://schemas.openxmlformats.org/officeDocument/2006/relationships/image" Target="../media/image3.gif"/><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4.xml"/><Relationship Id="rId7" Type="http://schemas.openxmlformats.org/officeDocument/2006/relationships/image" Target="../media/image6.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oleObject" Target="../embeddings/oleObject2.bin"/><Relationship Id="rId5" Type="http://schemas.openxmlformats.org/officeDocument/2006/relationships/vmlDrawing" Target="../drawings/vmlDrawing2.vml"/><Relationship Id="rId4" Type="http://schemas.openxmlformats.org/officeDocument/2006/relationships/theme" Target="../theme/theme2.xml"/><Relationship Id="rId9" Type="http://schemas.openxmlformats.org/officeDocument/2006/relationships/image" Target="../media/image3.gif"/></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9.xml"/><Relationship Id="rId7" Type="http://schemas.openxmlformats.org/officeDocument/2006/relationships/image" Target="../media/image6.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vmlDrawing" Target="../drawings/vmlDrawing4.vml"/><Relationship Id="rId4" Type="http://schemas.openxmlformats.org/officeDocument/2006/relationships/theme" Target="../theme/theme4.xml"/><Relationship Id="rId9" Type="http://schemas.openxmlformats.org/officeDocument/2006/relationships/image" Target="../media/image3.gi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0" y="0"/>
          <a:ext cx="9906000" cy="1200150"/>
        </p:xfrm>
        <a:graphic>
          <a:graphicData uri="http://schemas.openxmlformats.org/presentationml/2006/ole">
            <mc:AlternateContent xmlns:mc="http://schemas.openxmlformats.org/markup-compatibility/2006">
              <mc:Choice xmlns:v="urn:schemas-microsoft-com:vml" Requires="v">
                <p:oleObj spid="_x0000_s1115" r:id="rId4" imgW="9561905" imgH="1600000" progId="">
                  <p:embed/>
                </p:oleObj>
              </mc:Choice>
              <mc:Fallback>
                <p:oleObj r:id="rId4" imgW="9561905" imgH="1600000"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906000" cy="1200150"/>
                      </a:xfrm>
                      <a:prstGeom prst="rect">
                        <a:avLst/>
                      </a:prstGeom>
                      <a:noFill/>
                      <a:ln>
                        <a:noFill/>
                      </a:ln>
                      <a:effectLst/>
                      <a:extLst>
                        <a:ext uri="{909E8E84-426E-40DD-AFC4-6F175D3DCCD1}">
                          <a14:hiddenFill xmlns:a14="http://schemas.microsoft.com/office/drawing/2010/main">
                            <a:solidFill>
                              <a:srgbClr val="31B6F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6E7FC"/>
                              </a:outerShdw>
                            </a:effectLst>
                          </a14:hiddenEffects>
                        </a:ext>
                      </a:extLst>
                    </p:spPr>
                  </p:pic>
                </p:oleObj>
              </mc:Fallback>
            </mc:AlternateContent>
          </a:graphicData>
        </a:graphic>
      </p:graphicFrame>
      <p:sp>
        <p:nvSpPr>
          <p:cNvPr id="1027" name="Freeform 3"/>
          <p:cNvSpPr>
            <a:spLocks/>
          </p:cNvSpPr>
          <p:nvPr/>
        </p:nvSpPr>
        <p:spPr bwMode="auto">
          <a:xfrm>
            <a:off x="-12700" y="0"/>
            <a:ext cx="9918700" cy="1600200"/>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sp>
        <p:nvSpPr>
          <p:cNvPr id="1028" name="Freeform 4"/>
          <p:cNvSpPr>
            <a:spLocks/>
          </p:cNvSpPr>
          <p:nvPr/>
        </p:nvSpPr>
        <p:spPr bwMode="auto">
          <a:xfrm>
            <a:off x="-22225" y="228600"/>
            <a:ext cx="9925050" cy="1066800"/>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TW" altLang="en-US"/>
          </a:p>
        </p:txBody>
      </p:sp>
      <p:grpSp>
        <p:nvGrpSpPr>
          <p:cNvPr id="1029" name="Group 5"/>
          <p:cNvGrpSpPr>
            <a:grpSpLocks/>
          </p:cNvGrpSpPr>
          <p:nvPr/>
        </p:nvGrpSpPr>
        <p:grpSpPr bwMode="auto">
          <a:xfrm>
            <a:off x="8404225" y="166688"/>
            <a:ext cx="420688" cy="366712"/>
            <a:chOff x="0" y="0"/>
            <a:chExt cx="288" cy="288"/>
          </a:xfrm>
        </p:grpSpPr>
        <p:sp>
          <p:nvSpPr>
            <p:cNvPr id="2" name="Oval 6"/>
            <p:cNvSpPr>
              <a:spLocks noChangeArrowheads="1"/>
            </p:cNvSpPr>
            <p:nvPr userDrawn="1"/>
          </p:nvSpPr>
          <p:spPr bwMode="auto">
            <a:xfrm>
              <a:off x="0" y="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3" name="Oval 7"/>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1030" name="Group 11"/>
          <p:cNvGrpSpPr>
            <a:grpSpLocks/>
          </p:cNvGrpSpPr>
          <p:nvPr/>
        </p:nvGrpSpPr>
        <p:grpSpPr bwMode="auto">
          <a:xfrm>
            <a:off x="185738" y="533400"/>
            <a:ext cx="781050" cy="762000"/>
            <a:chOff x="0" y="0"/>
            <a:chExt cx="576" cy="576"/>
          </a:xfrm>
        </p:grpSpPr>
        <p:sp>
          <p:nvSpPr>
            <p:cNvPr id="7" name="Oval 12"/>
            <p:cNvSpPr>
              <a:spLocks noChangeArrowheads="1"/>
            </p:cNvSpPr>
            <p:nvPr userDrawn="1"/>
          </p:nvSpPr>
          <p:spPr bwMode="auto">
            <a:xfrm>
              <a:off x="0" y="0"/>
              <a:ext cx="576" cy="576"/>
            </a:xfrm>
            <a:prstGeom prst="ellipse">
              <a:avLst/>
            </a:prstGeom>
            <a:solidFill>
              <a:schemeClr val="tx2">
                <a:alpha val="52940"/>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5" name="Oval 13"/>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sp>
        <p:nvSpPr>
          <p:cNvPr id="1031" name="Rectangle 14"/>
          <p:cNvSpPr>
            <a:spLocks noGrp="1" noChangeArrowheads="1"/>
          </p:cNvSpPr>
          <p:nvPr>
            <p:ph type="body" idx="1"/>
          </p:nvPr>
        </p:nvSpPr>
        <p:spPr bwMode="auto">
          <a:xfrm>
            <a:off x="495300" y="1828800"/>
            <a:ext cx="89154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1039" name="Rectangle 15"/>
          <p:cNvSpPr>
            <a:spLocks noGrp="1" noChangeArrowheads="1"/>
          </p:cNvSpPr>
          <p:nvPr>
            <p:ph type="dt" sz="half" idx="2"/>
          </p:nvPr>
        </p:nvSpPr>
        <p:spPr bwMode="auto">
          <a:xfrm>
            <a:off x="495300" y="6400800"/>
            <a:ext cx="23114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Font typeface="Arial" charset="0"/>
              <a:buNone/>
              <a:defRPr sz="1400">
                <a:latin typeface="Arial" charset="0"/>
                <a:ea typeface="新細明體" charset="-120"/>
              </a:defRPr>
            </a:lvl1pPr>
          </a:lstStyle>
          <a:p>
            <a:pPr>
              <a:defRPr/>
            </a:pPr>
            <a:endParaRPr lang="en-US" altLang="zh-TW"/>
          </a:p>
        </p:txBody>
      </p:sp>
      <p:sp>
        <p:nvSpPr>
          <p:cNvPr id="1040" name="Rectangle 16"/>
          <p:cNvSpPr>
            <a:spLocks noGrp="1" noChangeArrowheads="1"/>
          </p:cNvSpPr>
          <p:nvPr>
            <p:ph type="ftr" sz="quarter" idx="3"/>
          </p:nvPr>
        </p:nvSpPr>
        <p:spPr bwMode="auto">
          <a:xfrm>
            <a:off x="3384550" y="6400800"/>
            <a:ext cx="31369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buFont typeface="Arial" charset="0"/>
              <a:buNone/>
              <a:defRPr sz="1400">
                <a:latin typeface="Arial" charset="0"/>
                <a:ea typeface="新細明體" charset="-120"/>
              </a:defRPr>
            </a:lvl1pPr>
          </a:lstStyle>
          <a:p>
            <a:pPr>
              <a:defRPr/>
            </a:pPr>
            <a:endParaRPr lang="en-US" altLang="zh-TW"/>
          </a:p>
        </p:txBody>
      </p:sp>
      <p:sp>
        <p:nvSpPr>
          <p:cNvPr id="1034" name="Rectangle 18"/>
          <p:cNvSpPr>
            <a:spLocks noGrp="1" noChangeArrowheads="1"/>
          </p:cNvSpPr>
          <p:nvPr>
            <p:ph type="title"/>
          </p:nvPr>
        </p:nvSpPr>
        <p:spPr bwMode="auto">
          <a:xfrm>
            <a:off x="990600" y="533400"/>
            <a:ext cx="800735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grpSp>
        <p:nvGrpSpPr>
          <p:cNvPr id="1035" name="Group 8"/>
          <p:cNvGrpSpPr>
            <a:grpSpLocks/>
          </p:cNvGrpSpPr>
          <p:nvPr/>
        </p:nvGrpSpPr>
        <p:grpSpPr bwMode="auto">
          <a:xfrm>
            <a:off x="8915400" y="-4763"/>
            <a:ext cx="660400" cy="592138"/>
            <a:chOff x="0" y="0"/>
            <a:chExt cx="576" cy="576"/>
          </a:xfrm>
        </p:grpSpPr>
        <p:sp>
          <p:nvSpPr>
            <p:cNvPr id="6" name="Oval 10"/>
            <p:cNvSpPr>
              <a:spLocks noChangeArrowheads="1"/>
            </p:cNvSpPr>
            <p:nvPr userDrawn="1"/>
          </p:nvSpPr>
          <p:spPr bwMode="auto">
            <a:xfrm>
              <a:off x="0" y="96"/>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4" name="Oval 9"/>
            <p:cNvSpPr>
              <a:spLocks noChangeArrowheads="1"/>
            </p:cNvSpPr>
            <p:nvPr userDrawn="1"/>
          </p:nvSpPr>
          <p:spPr bwMode="auto">
            <a:xfrm>
              <a:off x="0" y="0"/>
              <a:ext cx="576" cy="576"/>
            </a:xfrm>
            <a:prstGeom prst="ellipse">
              <a:avLst/>
            </a:prstGeom>
            <a:solidFill>
              <a:schemeClr val="accent1">
                <a:alpha val="52940"/>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sp>
        <p:nvSpPr>
          <p:cNvPr id="1036" name="文字方塊 18"/>
          <p:cNvSpPr txBox="1">
            <a:spLocks noChangeArrowheads="1"/>
          </p:cNvSpPr>
          <p:nvPr/>
        </p:nvSpPr>
        <p:spPr bwMode="auto">
          <a:xfrm>
            <a:off x="9005888" y="6550025"/>
            <a:ext cx="919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cs typeface="Times New Roman" pitchFamily="18" charset="0"/>
              </a:rPr>
              <a:t>5-</a:t>
            </a:r>
            <a:fld id="{A73F447A-A540-4953-8AD4-87180F8B6446}" type="slidenum">
              <a:rPr lang="zh-TW" altLang="en-US" sz="1400" smtClean="0">
                <a:cs typeface="Times New Roman" pitchFamily="18" charset="0"/>
              </a:rPr>
              <a:pPr algn="r" eaLnBrk="1" hangingPunct="1">
                <a:defRPr/>
              </a:pPr>
              <a:t>‹#›</a:t>
            </a:fld>
            <a:endParaRPr lang="zh-TW" altLang="en-US" sz="1400" dirty="0">
              <a:cs typeface="Times New Roman" pitchFamily="18" charset="0"/>
            </a:endParaRPr>
          </a:p>
        </p:txBody>
      </p:sp>
      <p:pic>
        <p:nvPicPr>
          <p:cNvPr id="1037" name="Picture 9" descr="C:\Program Files (x86)\Microsoft Office\MEDIA\OFFICE14\Lines\j0115876.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325" y="1131888"/>
            <a:ext cx="9355138"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7" descr="C:\Program Files (x86)\Microsoft Office\MEDIA\OFFICE14\Lines\BD14844_.gif"/>
          <p:cNvPicPr>
            <a:picLocks noChangeAspect="1" noChangeArrowheads="1"/>
          </p:cNvPicPr>
          <p:nvPr/>
        </p:nvPicPr>
        <p:blipFill>
          <a:blip r:embed="rId7"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8173" y="1243230"/>
            <a:ext cx="9355545" cy="161263"/>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7659" r:id="rId1"/>
  </p:sldLayoutIdLst>
  <p:hf hdr="0" ftr="0" dt="0"/>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eaLnBrk="1" fontAlgn="base" hangingPunct="1">
        <a:spcBef>
          <a:spcPct val="0"/>
        </a:spcBef>
        <a:spcAft>
          <a:spcPct val="0"/>
        </a:spcAft>
        <a:defRPr sz="3600" b="1">
          <a:solidFill>
            <a:schemeClr val="bg1"/>
          </a:solidFill>
          <a:latin typeface="Arial" charset="0"/>
        </a:defRPr>
      </a:lvl6pPr>
      <a:lvl7pPr marL="914400" algn="ctr" rtl="0" eaLnBrk="1" fontAlgn="base" hangingPunct="1">
        <a:spcBef>
          <a:spcPct val="0"/>
        </a:spcBef>
        <a:spcAft>
          <a:spcPct val="0"/>
        </a:spcAft>
        <a:defRPr sz="3600" b="1">
          <a:solidFill>
            <a:schemeClr val="bg1"/>
          </a:solidFill>
          <a:latin typeface="Arial" charset="0"/>
        </a:defRPr>
      </a:lvl7pPr>
      <a:lvl8pPr marL="1371600" algn="ctr" rtl="0" eaLnBrk="1" fontAlgn="base" hangingPunct="1">
        <a:spcBef>
          <a:spcPct val="0"/>
        </a:spcBef>
        <a:spcAft>
          <a:spcPct val="0"/>
        </a:spcAft>
        <a:defRPr sz="3600" b="1">
          <a:solidFill>
            <a:schemeClr val="bg1"/>
          </a:solidFill>
          <a:latin typeface="Arial" charset="0"/>
        </a:defRPr>
      </a:lvl8pPr>
      <a:lvl9pPr marL="1828800" algn="ctr" rtl="0" eaLnBrk="1" fontAlgn="base" hangingPunct="1">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Font typeface="Wingdings" pitchFamily="2" charset="2"/>
        <a:buChar char="»"/>
        <a:defRPr sz="2000">
          <a:solidFill>
            <a:schemeClr val="tx1"/>
          </a:solidFill>
          <a:latin typeface="+mn-lt"/>
        </a:defRPr>
      </a:lvl5pPr>
      <a:lvl6pPr marL="2514600" indent="-228600" algn="l" rtl="0" eaLnBrk="1" fontAlgn="base" hangingPunct="1">
        <a:spcBef>
          <a:spcPct val="20000"/>
        </a:spcBef>
        <a:spcAft>
          <a:spcPct val="0"/>
        </a:spcAft>
        <a:buFont typeface="Wingdings" pitchFamily="2" charset="2"/>
        <a:buChar char="»"/>
        <a:defRPr sz="2000">
          <a:solidFill>
            <a:schemeClr val="tx1"/>
          </a:solidFill>
          <a:latin typeface="+mn-lt"/>
        </a:defRPr>
      </a:lvl6pPr>
      <a:lvl7pPr marL="2971800" indent="-228600" algn="l" rtl="0" eaLnBrk="1" fontAlgn="base" hangingPunct="1">
        <a:spcBef>
          <a:spcPct val="20000"/>
        </a:spcBef>
        <a:spcAft>
          <a:spcPct val="0"/>
        </a:spcAft>
        <a:buFont typeface="Wingdings" pitchFamily="2" charset="2"/>
        <a:buChar char="»"/>
        <a:defRPr sz="2000">
          <a:solidFill>
            <a:schemeClr val="tx1"/>
          </a:solidFill>
          <a:latin typeface="+mn-lt"/>
        </a:defRPr>
      </a:lvl7pPr>
      <a:lvl8pPr marL="3429000" indent="-228600" algn="l" rtl="0" eaLnBrk="1" fontAlgn="base" hangingPunct="1">
        <a:spcBef>
          <a:spcPct val="20000"/>
        </a:spcBef>
        <a:spcAft>
          <a:spcPct val="0"/>
        </a:spcAft>
        <a:buFont typeface="Wingdings" pitchFamily="2" charset="2"/>
        <a:buChar char="»"/>
        <a:defRPr sz="2000">
          <a:solidFill>
            <a:schemeClr val="tx1"/>
          </a:solidFill>
          <a:latin typeface="+mn-lt"/>
        </a:defRPr>
      </a:lvl8pPr>
      <a:lvl9pPr marL="3886200" indent="-228600" algn="l" rtl="0" eaLnBrk="1" fontAlgn="base" hangingPunct="1">
        <a:spcBef>
          <a:spcPct val="20000"/>
        </a:spcBef>
        <a:spcAft>
          <a:spcPct val="0"/>
        </a:spcAft>
        <a:buFont typeface="Wingdings" pitchFamily="2" charset="2"/>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0" y="0"/>
          <a:ext cx="9906000" cy="1200150"/>
        </p:xfrm>
        <a:graphic>
          <a:graphicData uri="http://schemas.openxmlformats.org/presentationml/2006/ole">
            <mc:AlternateContent xmlns:mc="http://schemas.openxmlformats.org/markup-compatibility/2006">
              <mc:Choice xmlns:v="urn:schemas-microsoft-com:vml" Requires="v">
                <p:oleObj spid="_x0000_s2138" r:id="rId6" imgW="9565279" imgH="1600565" progId="">
                  <p:embed/>
                </p:oleObj>
              </mc:Choice>
              <mc:Fallback>
                <p:oleObj r:id="rId6" imgW="9565279" imgH="1600565" progId="">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906000" cy="1200150"/>
                      </a:xfrm>
                      <a:prstGeom prst="rect">
                        <a:avLst/>
                      </a:prstGeom>
                      <a:noFill/>
                      <a:ln>
                        <a:noFill/>
                      </a:ln>
                      <a:effectLst/>
                      <a:extLst>
                        <a:ext uri="{909E8E84-426E-40DD-AFC4-6F175D3DCCD1}">
                          <a14:hiddenFill xmlns:a14="http://schemas.microsoft.com/office/drawing/2010/main">
                            <a:solidFill>
                              <a:srgbClr val="31B6F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6E7FC"/>
                              </a:outerShdw>
                            </a:effectLst>
                          </a14:hiddenEffects>
                        </a:ext>
                      </a:extLst>
                    </p:spPr>
                  </p:pic>
                </p:oleObj>
              </mc:Fallback>
            </mc:AlternateContent>
          </a:graphicData>
        </a:graphic>
      </p:graphicFrame>
      <p:grpSp>
        <p:nvGrpSpPr>
          <p:cNvPr id="2051" name="Group 5"/>
          <p:cNvGrpSpPr>
            <a:grpSpLocks/>
          </p:cNvGrpSpPr>
          <p:nvPr/>
        </p:nvGrpSpPr>
        <p:grpSpPr bwMode="auto">
          <a:xfrm>
            <a:off x="8404225" y="166688"/>
            <a:ext cx="420688" cy="366712"/>
            <a:chOff x="0" y="0"/>
            <a:chExt cx="288" cy="288"/>
          </a:xfrm>
        </p:grpSpPr>
        <p:sp>
          <p:nvSpPr>
            <p:cNvPr id="2" name="Oval 6"/>
            <p:cNvSpPr>
              <a:spLocks noChangeArrowheads="1"/>
            </p:cNvSpPr>
            <p:nvPr userDrawn="1"/>
          </p:nvSpPr>
          <p:spPr bwMode="auto">
            <a:xfrm>
              <a:off x="0" y="0"/>
              <a:ext cx="288" cy="288"/>
            </a:xfrm>
            <a:prstGeom prst="ellipse">
              <a:avLst/>
            </a:prstGeom>
            <a:gradFill rotWithShape="1">
              <a:gsLst>
                <a:gs pos="0">
                  <a:srgbClr val="C0CEE0"/>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3" name="Oval 7"/>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grpSp>
        <p:nvGrpSpPr>
          <p:cNvPr id="2052" name="Group 11"/>
          <p:cNvGrpSpPr>
            <a:grpSpLocks/>
          </p:cNvGrpSpPr>
          <p:nvPr/>
        </p:nvGrpSpPr>
        <p:grpSpPr bwMode="auto">
          <a:xfrm>
            <a:off x="182563" y="152400"/>
            <a:ext cx="781050" cy="762000"/>
            <a:chOff x="0" y="0"/>
            <a:chExt cx="576" cy="576"/>
          </a:xfrm>
        </p:grpSpPr>
        <p:sp>
          <p:nvSpPr>
            <p:cNvPr id="1037" name="Oval 12"/>
            <p:cNvSpPr>
              <a:spLocks noChangeArrowheads="1"/>
            </p:cNvSpPr>
            <p:nvPr userDrawn="1"/>
          </p:nvSpPr>
          <p:spPr bwMode="auto">
            <a:xfrm>
              <a:off x="0" y="0"/>
              <a:ext cx="576" cy="576"/>
            </a:xfrm>
            <a:prstGeom prst="ellipse">
              <a:avLst/>
            </a:prstGeom>
            <a:solidFill>
              <a:srgbClr val="073E87">
                <a:alpha val="52941"/>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5" name="Oval 13"/>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sp>
        <p:nvSpPr>
          <p:cNvPr id="2053" name="Rectangle 14"/>
          <p:cNvSpPr>
            <a:spLocks noGrp="1" noChangeArrowheads="1"/>
          </p:cNvSpPr>
          <p:nvPr>
            <p:ph type="body" idx="1"/>
          </p:nvPr>
        </p:nvSpPr>
        <p:spPr bwMode="auto">
          <a:xfrm>
            <a:off x="495300" y="1828800"/>
            <a:ext cx="89154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1039" name="Rectangle 15"/>
          <p:cNvSpPr>
            <a:spLocks noGrp="1" noChangeArrowheads="1"/>
          </p:cNvSpPr>
          <p:nvPr>
            <p:ph type="dt" sz="half" idx="2"/>
          </p:nvPr>
        </p:nvSpPr>
        <p:spPr bwMode="auto">
          <a:xfrm>
            <a:off x="495300" y="6400800"/>
            <a:ext cx="23114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Font typeface="Arial" charset="0"/>
              <a:buNone/>
              <a:defRPr sz="1400">
                <a:latin typeface="Arial" charset="0"/>
                <a:ea typeface="新細明體" charset="-120"/>
              </a:defRPr>
            </a:lvl1pPr>
          </a:lstStyle>
          <a:p>
            <a:pPr>
              <a:defRPr/>
            </a:pPr>
            <a:endParaRPr lang="en-US" altLang="zh-TW"/>
          </a:p>
        </p:txBody>
      </p:sp>
      <p:sp>
        <p:nvSpPr>
          <p:cNvPr id="1040" name="Rectangle 16"/>
          <p:cNvSpPr>
            <a:spLocks noGrp="1" noChangeArrowheads="1"/>
          </p:cNvSpPr>
          <p:nvPr>
            <p:ph type="ftr" sz="quarter" idx="3"/>
          </p:nvPr>
        </p:nvSpPr>
        <p:spPr bwMode="auto">
          <a:xfrm>
            <a:off x="3384550" y="6400800"/>
            <a:ext cx="31369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buFont typeface="Arial" charset="0"/>
              <a:buNone/>
              <a:defRPr sz="1400">
                <a:latin typeface="Arial" charset="0"/>
                <a:ea typeface="新細明體" charset="-120"/>
              </a:defRPr>
            </a:lvl1pPr>
          </a:lstStyle>
          <a:p>
            <a:pPr>
              <a:defRPr/>
            </a:pPr>
            <a:endParaRPr lang="en-US" altLang="zh-TW"/>
          </a:p>
        </p:txBody>
      </p:sp>
      <p:sp>
        <p:nvSpPr>
          <p:cNvPr id="2056" name="Rectangle 18"/>
          <p:cNvSpPr>
            <a:spLocks noGrp="1" noChangeArrowheads="1"/>
          </p:cNvSpPr>
          <p:nvPr>
            <p:ph type="title"/>
          </p:nvPr>
        </p:nvSpPr>
        <p:spPr bwMode="auto">
          <a:xfrm>
            <a:off x="0" y="0"/>
            <a:ext cx="9906000"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6" name="Oval 10"/>
          <p:cNvSpPr>
            <a:spLocks noChangeArrowheads="1"/>
          </p:cNvSpPr>
          <p:nvPr/>
        </p:nvSpPr>
        <p:spPr bwMode="auto">
          <a:xfrm>
            <a:off x="8915400" y="93663"/>
            <a:ext cx="550863" cy="39687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1036" name="文字方塊 18"/>
          <p:cNvSpPr txBox="1">
            <a:spLocks noChangeArrowheads="1"/>
          </p:cNvSpPr>
          <p:nvPr/>
        </p:nvSpPr>
        <p:spPr bwMode="auto">
          <a:xfrm>
            <a:off x="9005888" y="6550025"/>
            <a:ext cx="9191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cs typeface="Times New Roman" pitchFamily="18" charset="0"/>
              </a:rPr>
              <a:t>5-</a:t>
            </a:r>
            <a:fld id="{00FAE492-E448-4EB3-BFEE-F6D25FB86E8A}" type="slidenum">
              <a:rPr lang="zh-TW" altLang="en-US" sz="1400" smtClean="0">
                <a:cs typeface="Times New Roman" pitchFamily="18" charset="0"/>
              </a:rPr>
              <a:pPr algn="r" eaLnBrk="1" hangingPunct="1">
                <a:defRPr/>
              </a:pPr>
              <a:t>‹#›</a:t>
            </a:fld>
            <a:endParaRPr lang="zh-TW" altLang="en-US" sz="1400" dirty="0">
              <a:cs typeface="Times New Roman" pitchFamily="18" charset="0"/>
            </a:endParaRPr>
          </a:p>
        </p:txBody>
      </p:sp>
      <p:pic>
        <p:nvPicPr>
          <p:cNvPr id="2059" name="Picture 9" descr="C:\Program Files (x86)\Microsoft Office\MEDIA\OFFICE14\Lines\j011587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7325" y="1131888"/>
            <a:ext cx="9355138"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41" name="Picture 17" descr="C:\Program Files (x86)\Microsoft Office\MEDIA\OFFICE14\Lines\BD14844_.gif"/>
          <p:cNvPicPr>
            <a:picLocks noChangeAspect="1" noChangeArrowheads="1"/>
          </p:cNvPicPr>
          <p:nvPr/>
        </p:nvPicPr>
        <p:blipFill>
          <a:blip r:embed="rId9"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8173" y="1243232"/>
            <a:ext cx="9355545" cy="161263"/>
          </a:xfrm>
          <a:prstGeom prst="rect">
            <a:avLst/>
          </a:prstGeom>
          <a:noFill/>
          <a:extLst>
            <a:ext uri="{909E8E84-426E-40DD-AFC4-6F175D3DCCD1}">
              <a14:hiddenFill xmlns:a14="http://schemas.microsoft.com/office/drawing/2010/main">
                <a:solidFill>
                  <a:srgbClr val="FFFFFF"/>
                </a:solidFill>
              </a14:hiddenFill>
            </a:ext>
          </a:extLst>
        </p:spPr>
      </p:pic>
      <p:grpSp>
        <p:nvGrpSpPr>
          <p:cNvPr id="2061" name="Group 8"/>
          <p:cNvGrpSpPr>
            <a:grpSpLocks/>
          </p:cNvGrpSpPr>
          <p:nvPr/>
        </p:nvGrpSpPr>
        <p:grpSpPr bwMode="auto">
          <a:xfrm>
            <a:off x="8915400" y="-4763"/>
            <a:ext cx="660400" cy="592138"/>
            <a:chOff x="0" y="0"/>
            <a:chExt cx="576" cy="576"/>
          </a:xfrm>
        </p:grpSpPr>
        <p:sp>
          <p:nvSpPr>
            <p:cNvPr id="20" name="Oval 9"/>
            <p:cNvSpPr>
              <a:spLocks noChangeArrowheads="1"/>
            </p:cNvSpPr>
            <p:nvPr userDrawn="1"/>
          </p:nvSpPr>
          <p:spPr bwMode="auto">
            <a:xfrm>
              <a:off x="0" y="0"/>
              <a:ext cx="576" cy="576"/>
            </a:xfrm>
            <a:prstGeom prst="ellipse">
              <a:avLst/>
            </a:prstGeom>
            <a:solidFill>
              <a:srgbClr val="31B6FD">
                <a:alpha val="5300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sp>
          <p:nvSpPr>
            <p:cNvPr id="21" name="Oval 10"/>
            <p:cNvSpPr>
              <a:spLocks noChangeArrowheads="1"/>
            </p:cNvSpPr>
            <p:nvPr userDrawn="1"/>
          </p:nvSpPr>
          <p:spPr bwMode="auto">
            <a:xfrm>
              <a:off x="0" y="96"/>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p>
          </p:txBody>
        </p:sp>
      </p:grpSp>
    </p:spTree>
  </p:cSld>
  <p:clrMap bg1="lt1" tx1="dk1" bg2="lt2" tx2="dk2" accent1="accent1" accent2="accent2" accent3="accent3" accent4="accent4" accent5="accent5" accent6="accent6" hlink="hlink" folHlink="folHlink"/>
  <p:sldLayoutIdLst>
    <p:sldLayoutId id="2147487657" r:id="rId1"/>
    <p:sldLayoutId id="2147487660" r:id="rId2"/>
    <p:sldLayoutId id="2147487665" r:id="rId3"/>
  </p:sldLayoutIdLst>
  <p:txStyles>
    <p:titleStyle>
      <a:lvl1pPr algn="ctr" rtl="0" eaLnBrk="0" fontAlgn="base" hangingPunct="0">
        <a:spcBef>
          <a:spcPct val="0"/>
        </a:spcBef>
        <a:spcAft>
          <a:spcPct val="0"/>
        </a:spcAft>
        <a:defRPr sz="4000" b="1">
          <a:solidFill>
            <a:schemeClr val="bg1"/>
          </a:solidFill>
          <a:latin typeface="Times New Roman" panose="02020603050405020304" pitchFamily="18" charset="0"/>
          <a:ea typeface="標楷體" pitchFamily="65" charset="-120"/>
          <a:cs typeface="Times New Roman" panose="02020603050405020304" pitchFamily="18" charset="0"/>
        </a:defRPr>
      </a:lvl1pPr>
      <a:lvl2pPr algn="ctr" rtl="0" eaLnBrk="0" fontAlgn="base" hangingPunct="0">
        <a:spcBef>
          <a:spcPct val="0"/>
        </a:spcBef>
        <a:spcAft>
          <a:spcPct val="0"/>
        </a:spcAft>
        <a:defRPr sz="4000" b="1">
          <a:solidFill>
            <a:schemeClr val="bg1"/>
          </a:solidFill>
          <a:latin typeface="Times New Roman" pitchFamily="18" charset="0"/>
          <a:ea typeface="標楷體" pitchFamily="65" charset="-120"/>
          <a:cs typeface="Times New Roman" pitchFamily="18" charset="0"/>
        </a:defRPr>
      </a:lvl2pPr>
      <a:lvl3pPr algn="ctr" rtl="0" eaLnBrk="0" fontAlgn="base" hangingPunct="0">
        <a:spcBef>
          <a:spcPct val="0"/>
        </a:spcBef>
        <a:spcAft>
          <a:spcPct val="0"/>
        </a:spcAft>
        <a:defRPr sz="4000" b="1">
          <a:solidFill>
            <a:schemeClr val="bg1"/>
          </a:solidFill>
          <a:latin typeface="Times New Roman" pitchFamily="18" charset="0"/>
          <a:ea typeface="標楷體" pitchFamily="65" charset="-120"/>
          <a:cs typeface="Times New Roman" pitchFamily="18" charset="0"/>
        </a:defRPr>
      </a:lvl3pPr>
      <a:lvl4pPr algn="ctr" rtl="0" eaLnBrk="0" fontAlgn="base" hangingPunct="0">
        <a:spcBef>
          <a:spcPct val="0"/>
        </a:spcBef>
        <a:spcAft>
          <a:spcPct val="0"/>
        </a:spcAft>
        <a:defRPr sz="4000" b="1">
          <a:solidFill>
            <a:schemeClr val="bg1"/>
          </a:solidFill>
          <a:latin typeface="Times New Roman" pitchFamily="18" charset="0"/>
          <a:ea typeface="標楷體" pitchFamily="65" charset="-120"/>
          <a:cs typeface="Times New Roman" pitchFamily="18" charset="0"/>
        </a:defRPr>
      </a:lvl4pPr>
      <a:lvl5pPr algn="ctr" rtl="0" eaLnBrk="0" fontAlgn="base" hangingPunct="0">
        <a:spcBef>
          <a:spcPct val="0"/>
        </a:spcBef>
        <a:spcAft>
          <a:spcPct val="0"/>
        </a:spcAft>
        <a:defRPr sz="4000" b="1">
          <a:solidFill>
            <a:schemeClr val="bg1"/>
          </a:solidFill>
          <a:latin typeface="Times New Roman" pitchFamily="18" charset="0"/>
          <a:ea typeface="標楷體" pitchFamily="65" charset="-120"/>
          <a:cs typeface="Times New Roman" pitchFamily="18" charset="0"/>
        </a:defRPr>
      </a:lvl5pPr>
      <a:lvl6pPr marL="457200" algn="ctr" rtl="0" eaLnBrk="1" fontAlgn="base" hangingPunct="1">
        <a:spcBef>
          <a:spcPct val="0"/>
        </a:spcBef>
        <a:spcAft>
          <a:spcPct val="0"/>
        </a:spcAft>
        <a:defRPr sz="3600" b="1">
          <a:solidFill>
            <a:schemeClr val="bg1"/>
          </a:solidFill>
          <a:latin typeface="Arial" charset="0"/>
        </a:defRPr>
      </a:lvl6pPr>
      <a:lvl7pPr marL="914400" algn="ctr" rtl="0" eaLnBrk="1" fontAlgn="base" hangingPunct="1">
        <a:spcBef>
          <a:spcPct val="0"/>
        </a:spcBef>
        <a:spcAft>
          <a:spcPct val="0"/>
        </a:spcAft>
        <a:defRPr sz="3600" b="1">
          <a:solidFill>
            <a:schemeClr val="bg1"/>
          </a:solidFill>
          <a:latin typeface="Arial" charset="0"/>
        </a:defRPr>
      </a:lvl7pPr>
      <a:lvl8pPr marL="1371600" algn="ctr" rtl="0" eaLnBrk="1" fontAlgn="base" hangingPunct="1">
        <a:spcBef>
          <a:spcPct val="0"/>
        </a:spcBef>
        <a:spcAft>
          <a:spcPct val="0"/>
        </a:spcAft>
        <a:defRPr sz="3600" b="1">
          <a:solidFill>
            <a:schemeClr val="bg1"/>
          </a:solidFill>
          <a:latin typeface="Arial" charset="0"/>
        </a:defRPr>
      </a:lvl8pPr>
      <a:lvl9pPr marL="1828800" algn="ctr" rtl="0" eaLnBrk="1" fontAlgn="base" hangingPunct="1">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Times New Roman" panose="02020603050405020304" pitchFamily="18" charset="0"/>
          <a:cs typeface="Times New Roman" panose="02020603050405020304" pitchFamily="18" charset="0"/>
        </a:defRPr>
      </a:lvl2pPr>
      <a:lvl3pPr marL="1143000" indent="-228600" algn="l" rtl="0" eaLnBrk="0" fontAlgn="base" hangingPunct="0">
        <a:spcBef>
          <a:spcPct val="20000"/>
        </a:spcBef>
        <a:spcAft>
          <a:spcPct val="0"/>
        </a:spcAft>
        <a:buClr>
          <a:schemeClr val="tx1"/>
        </a:buClr>
        <a:buFont typeface="Wingdings" pitchFamily="2" charset="2"/>
        <a:buChar char="•"/>
        <a:defRPr sz="2200">
          <a:solidFill>
            <a:schemeClr val="tx1"/>
          </a:solidFill>
          <a:latin typeface="Times New Roman" panose="02020603050405020304" pitchFamily="18" charset="0"/>
          <a:cs typeface="Times New Roman" panose="02020603050405020304" pitchFamily="18" charset="0"/>
        </a:defRPr>
      </a:lvl3pPr>
      <a:lvl4pPr marL="1600200" indent="-228600" algn="l" rtl="0" eaLnBrk="0" fontAlgn="base" hangingPunct="0">
        <a:spcBef>
          <a:spcPct val="20000"/>
        </a:spcBef>
        <a:spcAft>
          <a:spcPct val="0"/>
        </a:spcAft>
        <a:buFont typeface="Wingdings" pitchFamily="2" charset="2"/>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rtl="0" eaLnBrk="0" fontAlgn="base" hangingPunct="0">
        <a:spcBef>
          <a:spcPct val="20000"/>
        </a:spcBef>
        <a:spcAft>
          <a:spcPct val="0"/>
        </a:spcAft>
        <a:buFont typeface="Wingdings"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algn="l" rtl="0" eaLnBrk="1" fontAlgn="base" hangingPunct="1">
        <a:spcBef>
          <a:spcPct val="20000"/>
        </a:spcBef>
        <a:spcAft>
          <a:spcPct val="0"/>
        </a:spcAft>
        <a:buFont typeface="Wingdings" pitchFamily="2" charset="2"/>
        <a:buChar char="»"/>
        <a:defRPr sz="2000">
          <a:solidFill>
            <a:schemeClr val="tx1"/>
          </a:solidFill>
          <a:latin typeface="+mn-lt"/>
        </a:defRPr>
      </a:lvl6pPr>
      <a:lvl7pPr marL="2971800" indent="-228600" algn="l" rtl="0" eaLnBrk="1" fontAlgn="base" hangingPunct="1">
        <a:spcBef>
          <a:spcPct val="20000"/>
        </a:spcBef>
        <a:spcAft>
          <a:spcPct val="0"/>
        </a:spcAft>
        <a:buFont typeface="Wingdings" pitchFamily="2" charset="2"/>
        <a:buChar char="»"/>
        <a:defRPr sz="2000">
          <a:solidFill>
            <a:schemeClr val="tx1"/>
          </a:solidFill>
          <a:latin typeface="+mn-lt"/>
        </a:defRPr>
      </a:lvl7pPr>
      <a:lvl8pPr marL="3429000" indent="-228600" algn="l" rtl="0" eaLnBrk="1" fontAlgn="base" hangingPunct="1">
        <a:spcBef>
          <a:spcPct val="20000"/>
        </a:spcBef>
        <a:spcAft>
          <a:spcPct val="0"/>
        </a:spcAft>
        <a:buFont typeface="Wingdings" pitchFamily="2" charset="2"/>
        <a:buChar char="»"/>
        <a:defRPr sz="2000">
          <a:solidFill>
            <a:schemeClr val="tx1"/>
          </a:solidFill>
          <a:latin typeface="+mn-lt"/>
        </a:defRPr>
      </a:lvl8pPr>
      <a:lvl9pPr marL="3886200" indent="-228600" algn="l" rtl="0" eaLnBrk="1" fontAlgn="base" hangingPunct="1">
        <a:spcBef>
          <a:spcPct val="20000"/>
        </a:spcBef>
        <a:spcAft>
          <a:spcPct val="0"/>
        </a:spcAft>
        <a:buFont typeface="Wingdings" pitchFamily="2" charset="2"/>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標題版面配置區 1"/>
          <p:cNvSpPr>
            <a:spLocks noGrp="1"/>
          </p:cNvSpPr>
          <p:nvPr>
            <p:ph type="title"/>
          </p:nvPr>
        </p:nvSpPr>
        <p:spPr bwMode="auto">
          <a:xfrm>
            <a:off x="495300" y="274638"/>
            <a:ext cx="8915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3075" name="文字版面配置區 2"/>
          <p:cNvSpPr>
            <a:spLocks noGrp="1"/>
          </p:cNvSpPr>
          <p:nvPr>
            <p:ph type="body" idx="1"/>
          </p:nvPr>
        </p:nvSpPr>
        <p:spPr bwMode="auto">
          <a:xfrm>
            <a:off x="495300" y="1600200"/>
            <a:ext cx="8915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95300" y="6356350"/>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020FA05-B48E-41B0-8AF2-33048BF896A4}" type="datetimeFigureOut">
              <a:rPr lang="zh-TW" altLang="en-US"/>
              <a:pPr>
                <a:defRPr/>
              </a:pPr>
              <a:t>2017/3/31</a:t>
            </a:fld>
            <a:endParaRPr lang="zh-TW" altLang="en-US"/>
          </a:p>
        </p:txBody>
      </p:sp>
      <p:sp>
        <p:nvSpPr>
          <p:cNvPr id="5" name="頁尾版面配置區 4"/>
          <p:cNvSpPr>
            <a:spLocks noGrp="1"/>
          </p:cNvSpPr>
          <p:nvPr>
            <p:ph type="ftr" sz="quarter" idx="3"/>
          </p:nvPr>
        </p:nvSpPr>
        <p:spPr>
          <a:xfrm>
            <a:off x="3384550" y="6356350"/>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zh-TW" altLang="en-US"/>
          </a:p>
        </p:txBody>
      </p:sp>
      <p:sp>
        <p:nvSpPr>
          <p:cNvPr id="6" name="投影片編號版面配置區 5"/>
          <p:cNvSpPr>
            <a:spLocks noGrp="1"/>
          </p:cNvSpPr>
          <p:nvPr>
            <p:ph type="sldNum" sz="quarter" idx="4"/>
          </p:nvPr>
        </p:nvSpPr>
        <p:spPr>
          <a:xfrm>
            <a:off x="7099300" y="6356350"/>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0EA8543B-82F8-4E14-B9C3-5D4BB3F37C5C}" type="slidenum">
              <a:rPr lang="zh-TW" altLang="en-US"/>
              <a:pPr>
                <a:defRPr/>
              </a:pPr>
              <a:t>‹#›</a:t>
            </a:fld>
            <a:endParaRPr lang="zh-TW" altLang="en-US"/>
          </a:p>
        </p:txBody>
      </p:sp>
      <p:sp>
        <p:nvSpPr>
          <p:cNvPr id="2055" name="文字方塊 6"/>
          <p:cNvSpPr txBox="1">
            <a:spLocks noChangeArrowheads="1"/>
          </p:cNvSpPr>
          <p:nvPr/>
        </p:nvSpPr>
        <p:spPr bwMode="auto">
          <a:xfrm>
            <a:off x="9005888" y="6550025"/>
            <a:ext cx="919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cs typeface="Times New Roman" pitchFamily="18" charset="0"/>
              </a:rPr>
              <a:t>5-</a:t>
            </a:r>
            <a:fld id="{8A6BAE73-86FF-40B1-B09C-7BA00603D864}" type="slidenum">
              <a:rPr lang="zh-TW" altLang="en-US" sz="1400" smtClean="0">
                <a:cs typeface="Times New Roman" pitchFamily="18" charset="0"/>
              </a:rPr>
              <a:pPr algn="r" eaLnBrk="1" hangingPunct="1">
                <a:defRPr/>
              </a:pPr>
              <a:t>‹#›</a:t>
            </a:fld>
            <a:endParaRPr lang="zh-TW" altLang="en-US" sz="1400" dirty="0">
              <a:cs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7661" r:id="rId1"/>
    <p:sldLayoutId id="2147487662" r:id="rId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pitchFamily="18" charset="-120"/>
        </a:defRPr>
      </a:lvl2pPr>
      <a:lvl3pPr algn="ctr" rtl="0" eaLnBrk="0" fontAlgn="base" hangingPunct="0">
        <a:spcBef>
          <a:spcPct val="0"/>
        </a:spcBef>
        <a:spcAft>
          <a:spcPct val="0"/>
        </a:spcAft>
        <a:defRPr sz="4400">
          <a:solidFill>
            <a:schemeClr val="tx1"/>
          </a:solidFill>
          <a:latin typeface="Calibri" pitchFamily="34" charset="0"/>
          <a:ea typeface="新細明體" pitchFamily="18" charset="-120"/>
        </a:defRPr>
      </a:lvl3pPr>
      <a:lvl4pPr algn="ctr" rtl="0" eaLnBrk="0" fontAlgn="base" hangingPunct="0">
        <a:spcBef>
          <a:spcPct val="0"/>
        </a:spcBef>
        <a:spcAft>
          <a:spcPct val="0"/>
        </a:spcAft>
        <a:defRPr sz="4400">
          <a:solidFill>
            <a:schemeClr val="tx1"/>
          </a:solidFill>
          <a:latin typeface="Calibri" pitchFamily="34" charset="0"/>
          <a:ea typeface="新細明體" pitchFamily="18" charset="-120"/>
        </a:defRPr>
      </a:lvl4pPr>
      <a:lvl5pPr algn="ctr" rtl="0" eaLnBrk="0" fontAlgn="base" hangingPunct="0">
        <a:spcBef>
          <a:spcPct val="0"/>
        </a:spcBef>
        <a:spcAft>
          <a:spcPct val="0"/>
        </a:spcAft>
        <a:defRPr sz="4400">
          <a:solidFill>
            <a:schemeClr val="tx1"/>
          </a:solidFill>
          <a:latin typeface="Calibri" pitchFamily="34" charset="0"/>
          <a:ea typeface="新細明體" pitchFamily="18" charset="-12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aphicFrame>
        <p:nvGraphicFramePr>
          <p:cNvPr id="4098" name="Object 2"/>
          <p:cNvGraphicFramePr>
            <a:graphicFrameLocks noChangeAspect="1"/>
          </p:cNvGraphicFramePr>
          <p:nvPr/>
        </p:nvGraphicFramePr>
        <p:xfrm>
          <a:off x="0" y="0"/>
          <a:ext cx="9906000" cy="1200150"/>
        </p:xfrm>
        <a:graphic>
          <a:graphicData uri="http://schemas.openxmlformats.org/presentationml/2006/ole">
            <mc:AlternateContent xmlns:mc="http://schemas.openxmlformats.org/markup-compatibility/2006">
              <mc:Choice xmlns:v="urn:schemas-microsoft-com:vml" Requires="v">
                <p:oleObj spid="_x0000_s4186" r:id="rId6" imgW="9565279" imgH="1600565" progId="">
                  <p:embed/>
                </p:oleObj>
              </mc:Choice>
              <mc:Fallback>
                <p:oleObj r:id="rId6" imgW="9565279" imgH="1600565" progId="">
                  <p:embed/>
                  <p:pic>
                    <p:nvPicPr>
                      <p:cNvPr id="0"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906000" cy="1200150"/>
                      </a:xfrm>
                      <a:prstGeom prst="rect">
                        <a:avLst/>
                      </a:prstGeom>
                      <a:noFill/>
                      <a:ln>
                        <a:noFill/>
                      </a:ln>
                      <a:effectLst/>
                      <a:extLst>
                        <a:ext uri="{909E8E84-426E-40DD-AFC4-6F175D3DCCD1}">
                          <a14:hiddenFill xmlns:a14="http://schemas.microsoft.com/office/drawing/2010/main">
                            <a:solidFill>
                              <a:srgbClr val="31B6F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6E7FC"/>
                              </a:outerShdw>
                            </a:effectLst>
                          </a14:hiddenEffects>
                        </a:ext>
                      </a:extLst>
                    </p:spPr>
                  </p:pic>
                </p:oleObj>
              </mc:Fallback>
            </mc:AlternateContent>
          </a:graphicData>
        </a:graphic>
      </p:graphicFrame>
      <p:grpSp>
        <p:nvGrpSpPr>
          <p:cNvPr id="4099" name="Group 5"/>
          <p:cNvGrpSpPr>
            <a:grpSpLocks/>
          </p:cNvGrpSpPr>
          <p:nvPr/>
        </p:nvGrpSpPr>
        <p:grpSpPr bwMode="auto">
          <a:xfrm>
            <a:off x="8404225" y="166688"/>
            <a:ext cx="420688" cy="366712"/>
            <a:chOff x="0" y="0"/>
            <a:chExt cx="288" cy="288"/>
          </a:xfrm>
        </p:grpSpPr>
        <p:sp>
          <p:nvSpPr>
            <p:cNvPr id="2" name="Oval 6"/>
            <p:cNvSpPr>
              <a:spLocks noChangeArrowheads="1"/>
            </p:cNvSpPr>
            <p:nvPr userDrawn="1"/>
          </p:nvSpPr>
          <p:spPr bwMode="auto">
            <a:xfrm>
              <a:off x="0" y="0"/>
              <a:ext cx="288" cy="288"/>
            </a:xfrm>
            <a:prstGeom prst="ellipse">
              <a:avLst/>
            </a:prstGeom>
            <a:gradFill rotWithShape="1">
              <a:gsLst>
                <a:gs pos="0">
                  <a:srgbClr val="C0CEE0"/>
                </a:gs>
                <a:gs pos="100000">
                  <a:schemeClr val="tx2">
                    <a:alpha val="3100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3" name="Oval 7"/>
            <p:cNvSpPr>
              <a:spLocks noChangeArrowheads="1"/>
            </p:cNvSpPr>
            <p:nvPr userDrawn="1"/>
          </p:nvSpPr>
          <p:spPr bwMode="auto">
            <a:xfrm>
              <a:off x="0" y="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grpSp>
        <p:nvGrpSpPr>
          <p:cNvPr id="4100" name="Group 11"/>
          <p:cNvGrpSpPr>
            <a:grpSpLocks/>
          </p:cNvGrpSpPr>
          <p:nvPr/>
        </p:nvGrpSpPr>
        <p:grpSpPr bwMode="auto">
          <a:xfrm>
            <a:off x="182563" y="152400"/>
            <a:ext cx="781050" cy="762000"/>
            <a:chOff x="0" y="0"/>
            <a:chExt cx="576" cy="576"/>
          </a:xfrm>
        </p:grpSpPr>
        <p:sp>
          <p:nvSpPr>
            <p:cNvPr id="1037" name="Oval 12"/>
            <p:cNvSpPr>
              <a:spLocks noChangeArrowheads="1"/>
            </p:cNvSpPr>
            <p:nvPr userDrawn="1"/>
          </p:nvSpPr>
          <p:spPr bwMode="auto">
            <a:xfrm>
              <a:off x="0" y="0"/>
              <a:ext cx="576" cy="576"/>
            </a:xfrm>
            <a:prstGeom prst="ellipse">
              <a:avLst/>
            </a:prstGeom>
            <a:solidFill>
              <a:srgbClr val="073E87">
                <a:alpha val="52941"/>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5" name="Oval 13"/>
            <p:cNvSpPr>
              <a:spLocks noChangeArrowheads="1"/>
            </p:cNvSpPr>
            <p:nvPr userDrawn="1"/>
          </p:nvSpPr>
          <p:spPr bwMode="auto">
            <a:xfrm>
              <a:off x="0" y="96"/>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sp>
        <p:nvSpPr>
          <p:cNvPr id="4101" name="Rectangle 14"/>
          <p:cNvSpPr>
            <a:spLocks noGrp="1" noChangeArrowheads="1"/>
          </p:cNvSpPr>
          <p:nvPr>
            <p:ph type="body" idx="1"/>
          </p:nvPr>
        </p:nvSpPr>
        <p:spPr bwMode="auto">
          <a:xfrm>
            <a:off x="495300" y="1828800"/>
            <a:ext cx="89154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1039" name="Rectangle 15"/>
          <p:cNvSpPr>
            <a:spLocks noGrp="1" noChangeArrowheads="1"/>
          </p:cNvSpPr>
          <p:nvPr>
            <p:ph type="dt" sz="half" idx="2"/>
          </p:nvPr>
        </p:nvSpPr>
        <p:spPr bwMode="auto">
          <a:xfrm>
            <a:off x="495300" y="6400800"/>
            <a:ext cx="23114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Font typeface="Arial" charset="0"/>
              <a:buNone/>
              <a:defRPr sz="1400">
                <a:solidFill>
                  <a:prstClr val="black"/>
                </a:solidFill>
                <a:latin typeface="Arial" charset="0"/>
                <a:ea typeface="新細明體" charset="-120"/>
              </a:defRPr>
            </a:lvl1pPr>
          </a:lstStyle>
          <a:p>
            <a:pPr>
              <a:defRPr/>
            </a:pPr>
            <a:endParaRPr lang="en-US" altLang="zh-TW"/>
          </a:p>
        </p:txBody>
      </p:sp>
      <p:sp>
        <p:nvSpPr>
          <p:cNvPr id="1040" name="Rectangle 16"/>
          <p:cNvSpPr>
            <a:spLocks noGrp="1" noChangeArrowheads="1"/>
          </p:cNvSpPr>
          <p:nvPr>
            <p:ph type="ftr" sz="quarter" idx="3"/>
          </p:nvPr>
        </p:nvSpPr>
        <p:spPr bwMode="auto">
          <a:xfrm>
            <a:off x="3384550" y="6400800"/>
            <a:ext cx="31369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buFont typeface="Arial" charset="0"/>
              <a:buNone/>
              <a:defRPr sz="1400">
                <a:solidFill>
                  <a:prstClr val="black"/>
                </a:solidFill>
                <a:latin typeface="Arial" charset="0"/>
                <a:ea typeface="新細明體" charset="-120"/>
              </a:defRPr>
            </a:lvl1pPr>
          </a:lstStyle>
          <a:p>
            <a:pPr>
              <a:defRPr/>
            </a:pPr>
            <a:endParaRPr lang="en-US" altLang="zh-TW"/>
          </a:p>
        </p:txBody>
      </p:sp>
      <p:sp>
        <p:nvSpPr>
          <p:cNvPr id="4104" name="Rectangle 18"/>
          <p:cNvSpPr>
            <a:spLocks noGrp="1" noChangeArrowheads="1"/>
          </p:cNvSpPr>
          <p:nvPr>
            <p:ph type="title"/>
          </p:nvPr>
        </p:nvSpPr>
        <p:spPr bwMode="auto">
          <a:xfrm>
            <a:off x="0" y="0"/>
            <a:ext cx="9906000" cy="121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6" name="Oval 10"/>
          <p:cNvSpPr>
            <a:spLocks noChangeArrowheads="1"/>
          </p:cNvSpPr>
          <p:nvPr/>
        </p:nvSpPr>
        <p:spPr bwMode="auto">
          <a:xfrm>
            <a:off x="8915400" y="93663"/>
            <a:ext cx="550863" cy="39687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1036" name="文字方塊 18"/>
          <p:cNvSpPr txBox="1">
            <a:spLocks noChangeArrowheads="1"/>
          </p:cNvSpPr>
          <p:nvPr/>
        </p:nvSpPr>
        <p:spPr bwMode="auto">
          <a:xfrm>
            <a:off x="9005888" y="6550025"/>
            <a:ext cx="9191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algn="r" eaLnBrk="1" hangingPunct="1">
              <a:defRPr/>
            </a:pPr>
            <a:r>
              <a:rPr lang="en-US" altLang="zh-TW" sz="1400" dirty="0" smtClean="0">
                <a:solidFill>
                  <a:prstClr val="black"/>
                </a:solidFill>
                <a:cs typeface="Times New Roman" pitchFamily="18" charset="0"/>
              </a:rPr>
              <a:t>5-</a:t>
            </a:r>
            <a:fld id="{C8347AD6-469B-45EC-ADC7-5D33A5F24D5A}" type="slidenum">
              <a:rPr lang="zh-TW" altLang="en-US" sz="1400" smtClean="0">
                <a:solidFill>
                  <a:prstClr val="black"/>
                </a:solidFill>
                <a:cs typeface="Times New Roman" pitchFamily="18" charset="0"/>
              </a:rPr>
              <a:pPr algn="r" eaLnBrk="1" hangingPunct="1">
                <a:defRPr/>
              </a:pPr>
              <a:t>‹#›</a:t>
            </a:fld>
            <a:endParaRPr lang="zh-TW" altLang="en-US" sz="1400" dirty="0">
              <a:solidFill>
                <a:prstClr val="black"/>
              </a:solidFill>
              <a:cs typeface="Times New Roman" pitchFamily="18" charset="0"/>
            </a:endParaRPr>
          </a:p>
        </p:txBody>
      </p:sp>
      <p:pic>
        <p:nvPicPr>
          <p:cNvPr id="4107" name="Picture 9" descr="C:\Program Files (x86)\Microsoft Office\MEDIA\OFFICE14\Lines\j011587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7325" y="1131888"/>
            <a:ext cx="9355138"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41" name="Picture 17" descr="C:\Program Files (x86)\Microsoft Office\MEDIA\OFFICE14\Lines\BD14844_.gif"/>
          <p:cNvPicPr>
            <a:picLocks noChangeAspect="1" noChangeArrowheads="1"/>
          </p:cNvPicPr>
          <p:nvPr/>
        </p:nvPicPr>
        <p:blipFill>
          <a:blip r:embed="rId9"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8173" y="1243232"/>
            <a:ext cx="9355545" cy="161263"/>
          </a:xfrm>
          <a:prstGeom prst="rect">
            <a:avLst/>
          </a:prstGeom>
          <a:noFill/>
          <a:extLst>
            <a:ext uri="{909E8E84-426E-40DD-AFC4-6F175D3DCCD1}">
              <a14:hiddenFill xmlns:a14="http://schemas.microsoft.com/office/drawing/2010/main">
                <a:solidFill>
                  <a:srgbClr val="FFFFFF"/>
                </a:solidFill>
              </a14:hiddenFill>
            </a:ext>
          </a:extLst>
        </p:spPr>
      </p:pic>
      <p:grpSp>
        <p:nvGrpSpPr>
          <p:cNvPr id="4109" name="Group 8"/>
          <p:cNvGrpSpPr>
            <a:grpSpLocks/>
          </p:cNvGrpSpPr>
          <p:nvPr/>
        </p:nvGrpSpPr>
        <p:grpSpPr bwMode="auto">
          <a:xfrm>
            <a:off x="8915400" y="-4763"/>
            <a:ext cx="660400" cy="592138"/>
            <a:chOff x="0" y="0"/>
            <a:chExt cx="576" cy="576"/>
          </a:xfrm>
        </p:grpSpPr>
        <p:sp>
          <p:nvSpPr>
            <p:cNvPr id="20" name="Oval 9"/>
            <p:cNvSpPr>
              <a:spLocks noChangeArrowheads="1"/>
            </p:cNvSpPr>
            <p:nvPr userDrawn="1"/>
          </p:nvSpPr>
          <p:spPr bwMode="auto">
            <a:xfrm>
              <a:off x="0" y="0"/>
              <a:ext cx="576" cy="576"/>
            </a:xfrm>
            <a:prstGeom prst="ellipse">
              <a:avLst/>
            </a:prstGeom>
            <a:solidFill>
              <a:srgbClr val="31B6FD">
                <a:alpha val="53000"/>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sp>
          <p:nvSpPr>
            <p:cNvPr id="21" name="Oval 10"/>
            <p:cNvSpPr>
              <a:spLocks noChangeArrowheads="1"/>
            </p:cNvSpPr>
            <p:nvPr userDrawn="1"/>
          </p:nvSpPr>
          <p:spPr bwMode="auto">
            <a:xfrm>
              <a:off x="0" y="96"/>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defRPr>
              </a:lvl9pPr>
            </a:lstStyle>
            <a:p>
              <a:pPr eaLnBrk="1" hangingPunct="1">
                <a:defRPr/>
              </a:pPr>
              <a:endParaRPr lang="zh-TW" alt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7658" r:id="rId1"/>
    <p:sldLayoutId id="2147487663" r:id="rId2"/>
    <p:sldLayoutId id="2147487664" r:id="rId3"/>
  </p:sldLayoutIdLst>
  <p:txStyles>
    <p:titleStyle>
      <a:lvl1pPr algn="ctr" rtl="0" eaLnBrk="0" fontAlgn="base" hangingPunct="0">
        <a:spcBef>
          <a:spcPct val="0"/>
        </a:spcBef>
        <a:spcAft>
          <a:spcPct val="0"/>
        </a:spcAft>
        <a:defRPr sz="4000" b="1">
          <a:solidFill>
            <a:schemeClr val="bg1"/>
          </a:solidFill>
          <a:latin typeface="Times New Roman" panose="02020603050405020304" pitchFamily="18" charset="0"/>
          <a:ea typeface="標楷體" pitchFamily="65" charset="-120"/>
          <a:cs typeface="Times New Roman" panose="02020603050405020304" pitchFamily="18" charset="0"/>
        </a:defRPr>
      </a:lvl1pPr>
      <a:lvl2pPr algn="ctr" rtl="0" eaLnBrk="0" fontAlgn="base" hangingPunct="0">
        <a:spcBef>
          <a:spcPct val="0"/>
        </a:spcBef>
        <a:spcAft>
          <a:spcPct val="0"/>
        </a:spcAft>
        <a:defRPr sz="4000" b="1">
          <a:solidFill>
            <a:schemeClr val="bg1"/>
          </a:solidFill>
          <a:latin typeface="Times New Roman" pitchFamily="18" charset="0"/>
          <a:ea typeface="標楷體" pitchFamily="65" charset="-120"/>
          <a:cs typeface="Times New Roman" pitchFamily="18" charset="0"/>
        </a:defRPr>
      </a:lvl2pPr>
      <a:lvl3pPr algn="ctr" rtl="0" eaLnBrk="0" fontAlgn="base" hangingPunct="0">
        <a:spcBef>
          <a:spcPct val="0"/>
        </a:spcBef>
        <a:spcAft>
          <a:spcPct val="0"/>
        </a:spcAft>
        <a:defRPr sz="4000" b="1">
          <a:solidFill>
            <a:schemeClr val="bg1"/>
          </a:solidFill>
          <a:latin typeface="Times New Roman" pitchFamily="18" charset="0"/>
          <a:ea typeface="標楷體" pitchFamily="65" charset="-120"/>
          <a:cs typeface="Times New Roman" pitchFamily="18" charset="0"/>
        </a:defRPr>
      </a:lvl3pPr>
      <a:lvl4pPr algn="ctr" rtl="0" eaLnBrk="0" fontAlgn="base" hangingPunct="0">
        <a:spcBef>
          <a:spcPct val="0"/>
        </a:spcBef>
        <a:spcAft>
          <a:spcPct val="0"/>
        </a:spcAft>
        <a:defRPr sz="4000" b="1">
          <a:solidFill>
            <a:schemeClr val="bg1"/>
          </a:solidFill>
          <a:latin typeface="Times New Roman" pitchFamily="18" charset="0"/>
          <a:ea typeface="標楷體" pitchFamily="65" charset="-120"/>
          <a:cs typeface="Times New Roman" pitchFamily="18" charset="0"/>
        </a:defRPr>
      </a:lvl4pPr>
      <a:lvl5pPr algn="ctr" rtl="0" eaLnBrk="0" fontAlgn="base" hangingPunct="0">
        <a:spcBef>
          <a:spcPct val="0"/>
        </a:spcBef>
        <a:spcAft>
          <a:spcPct val="0"/>
        </a:spcAft>
        <a:defRPr sz="4000" b="1">
          <a:solidFill>
            <a:schemeClr val="bg1"/>
          </a:solidFill>
          <a:latin typeface="Times New Roman" pitchFamily="18" charset="0"/>
          <a:ea typeface="標楷體" pitchFamily="65" charset="-120"/>
          <a:cs typeface="Times New Roman" pitchFamily="18" charset="0"/>
        </a:defRPr>
      </a:lvl5pPr>
      <a:lvl6pPr marL="457200" algn="ctr" rtl="0" eaLnBrk="1" fontAlgn="base" hangingPunct="1">
        <a:spcBef>
          <a:spcPct val="0"/>
        </a:spcBef>
        <a:spcAft>
          <a:spcPct val="0"/>
        </a:spcAft>
        <a:defRPr sz="3600" b="1">
          <a:solidFill>
            <a:schemeClr val="bg1"/>
          </a:solidFill>
          <a:latin typeface="Arial" charset="0"/>
        </a:defRPr>
      </a:lvl6pPr>
      <a:lvl7pPr marL="914400" algn="ctr" rtl="0" eaLnBrk="1" fontAlgn="base" hangingPunct="1">
        <a:spcBef>
          <a:spcPct val="0"/>
        </a:spcBef>
        <a:spcAft>
          <a:spcPct val="0"/>
        </a:spcAft>
        <a:defRPr sz="3600" b="1">
          <a:solidFill>
            <a:schemeClr val="bg1"/>
          </a:solidFill>
          <a:latin typeface="Arial" charset="0"/>
        </a:defRPr>
      </a:lvl7pPr>
      <a:lvl8pPr marL="1371600" algn="ctr" rtl="0" eaLnBrk="1" fontAlgn="base" hangingPunct="1">
        <a:spcBef>
          <a:spcPct val="0"/>
        </a:spcBef>
        <a:spcAft>
          <a:spcPct val="0"/>
        </a:spcAft>
        <a:defRPr sz="3600" b="1">
          <a:solidFill>
            <a:schemeClr val="bg1"/>
          </a:solidFill>
          <a:latin typeface="Arial" charset="0"/>
        </a:defRPr>
      </a:lvl8pPr>
      <a:lvl9pPr marL="1828800" algn="ctr" rtl="0" eaLnBrk="1" fontAlgn="base" hangingPunct="1">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Times New Roman" panose="02020603050405020304" pitchFamily="18" charset="0"/>
          <a:ea typeface="+mn-ea"/>
          <a:cs typeface="Times New Roman" panose="02020603050405020304" pitchFamily="18" charset="0"/>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Times New Roman" panose="02020603050405020304" pitchFamily="18" charset="0"/>
          <a:cs typeface="Times New Roman" panose="02020603050405020304" pitchFamily="18" charset="0"/>
        </a:defRPr>
      </a:lvl2pPr>
      <a:lvl3pPr marL="1143000" indent="-228600" algn="l" rtl="0" eaLnBrk="0" fontAlgn="base" hangingPunct="0">
        <a:spcBef>
          <a:spcPct val="20000"/>
        </a:spcBef>
        <a:spcAft>
          <a:spcPct val="0"/>
        </a:spcAft>
        <a:buClr>
          <a:schemeClr val="tx1"/>
        </a:buClr>
        <a:buFont typeface="Wingdings" pitchFamily="2" charset="2"/>
        <a:buChar char="•"/>
        <a:defRPr sz="2200">
          <a:solidFill>
            <a:schemeClr val="tx1"/>
          </a:solidFill>
          <a:latin typeface="Times New Roman" panose="02020603050405020304" pitchFamily="18" charset="0"/>
          <a:cs typeface="Times New Roman" panose="02020603050405020304" pitchFamily="18" charset="0"/>
        </a:defRPr>
      </a:lvl3pPr>
      <a:lvl4pPr marL="1600200" indent="-228600" algn="l" rtl="0" eaLnBrk="0" fontAlgn="base" hangingPunct="0">
        <a:spcBef>
          <a:spcPct val="20000"/>
        </a:spcBef>
        <a:spcAft>
          <a:spcPct val="0"/>
        </a:spcAft>
        <a:buFont typeface="Wingdings" pitchFamily="2" charset="2"/>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lgn="l" rtl="0" eaLnBrk="0" fontAlgn="base" hangingPunct="0">
        <a:spcBef>
          <a:spcPct val="20000"/>
        </a:spcBef>
        <a:spcAft>
          <a:spcPct val="0"/>
        </a:spcAft>
        <a:buFont typeface="Wingdings" pitchFamily="2" charset="2"/>
        <a:buChar char="»"/>
        <a:defRPr sz="2000">
          <a:solidFill>
            <a:schemeClr val="tx1"/>
          </a:solidFill>
          <a:latin typeface="Times New Roman" panose="02020603050405020304" pitchFamily="18" charset="0"/>
          <a:cs typeface="Times New Roman" panose="02020603050405020304" pitchFamily="18" charset="0"/>
        </a:defRPr>
      </a:lvl5pPr>
      <a:lvl6pPr marL="2514600" indent="-228600" algn="l" rtl="0" eaLnBrk="1" fontAlgn="base" hangingPunct="1">
        <a:spcBef>
          <a:spcPct val="20000"/>
        </a:spcBef>
        <a:spcAft>
          <a:spcPct val="0"/>
        </a:spcAft>
        <a:buFont typeface="Wingdings" pitchFamily="2" charset="2"/>
        <a:buChar char="»"/>
        <a:defRPr sz="2000">
          <a:solidFill>
            <a:schemeClr val="tx1"/>
          </a:solidFill>
          <a:latin typeface="+mn-lt"/>
        </a:defRPr>
      </a:lvl6pPr>
      <a:lvl7pPr marL="2971800" indent="-228600" algn="l" rtl="0" eaLnBrk="1" fontAlgn="base" hangingPunct="1">
        <a:spcBef>
          <a:spcPct val="20000"/>
        </a:spcBef>
        <a:spcAft>
          <a:spcPct val="0"/>
        </a:spcAft>
        <a:buFont typeface="Wingdings" pitchFamily="2" charset="2"/>
        <a:buChar char="»"/>
        <a:defRPr sz="2000">
          <a:solidFill>
            <a:schemeClr val="tx1"/>
          </a:solidFill>
          <a:latin typeface="+mn-lt"/>
        </a:defRPr>
      </a:lvl7pPr>
      <a:lvl8pPr marL="3429000" indent="-228600" algn="l" rtl="0" eaLnBrk="1" fontAlgn="base" hangingPunct="1">
        <a:spcBef>
          <a:spcPct val="20000"/>
        </a:spcBef>
        <a:spcAft>
          <a:spcPct val="0"/>
        </a:spcAft>
        <a:buFont typeface="Wingdings" pitchFamily="2" charset="2"/>
        <a:buChar char="»"/>
        <a:defRPr sz="2000">
          <a:solidFill>
            <a:schemeClr val="tx1"/>
          </a:solidFill>
          <a:latin typeface="+mn-lt"/>
        </a:defRPr>
      </a:lvl8pPr>
      <a:lvl9pPr marL="3886200" indent="-228600" algn="l" rtl="0" eaLnBrk="1" fontAlgn="base" hangingPunct="1">
        <a:spcBef>
          <a:spcPct val="20000"/>
        </a:spcBef>
        <a:spcAft>
          <a:spcPct val="0"/>
        </a:spcAft>
        <a:buFont typeface="Wingdings" pitchFamily="2" charset="2"/>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vmlDrawing" Target="../drawings/vmlDrawing7.vml"/><Relationship Id="rId6" Type="http://schemas.openxmlformats.org/officeDocument/2006/relationships/image" Target="../media/image11.png"/><Relationship Id="rId5" Type="http://schemas.openxmlformats.org/officeDocument/2006/relationships/oleObject" Target="../embeddings/Microsoft_Excel_97-2003____1.xls"/><Relationship Id="rId4" Type="http://schemas.openxmlformats.org/officeDocument/2006/relationships/oleObject" Target="../embeddings/oleObject7.bin"/></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2.xml"/><Relationship Id="rId4" Type="http://schemas.openxmlformats.org/officeDocument/2006/relationships/image" Target="../media/image12.png"/></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13610" y="1191296"/>
            <a:ext cx="9906000" cy="4318276"/>
          </a:xfrm>
          <a:prstGeom prst="rect">
            <a:avLst/>
          </a:prstGeom>
        </p:spPr>
        <p:txBody>
          <a:bodyPr anchor="ctr">
            <a:spAutoFit/>
          </a:bodyPr>
          <a:lstStyle/>
          <a:p>
            <a:pPr algn="ctr">
              <a:lnSpc>
                <a:spcPts val="5500"/>
              </a:lnSpc>
              <a:spcBef>
                <a:spcPts val="15"/>
              </a:spcBef>
              <a:spcAft>
                <a:spcPts val="15"/>
              </a:spcAft>
              <a:defRPr/>
            </a:pPr>
            <a:r>
              <a:rPr lang="en-US" altLang="zh-CN"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106</a:t>
            </a:r>
            <a:r>
              <a:rPr lang="zh-CN"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年度塗</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氟</a:t>
            </a:r>
            <a:r>
              <a:rPr lang="zh-CN"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需知</a:t>
            </a:r>
            <a:endParaRPr lang="en-US" altLang="zh-TW"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algn="ctr">
              <a:lnSpc>
                <a:spcPts val="5500"/>
              </a:lnSpc>
              <a:spcBef>
                <a:spcPts val="15"/>
              </a:spcBef>
              <a:spcAft>
                <a:spcPts val="15"/>
              </a:spcAft>
              <a:defRPr/>
            </a:pP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支付</a:t>
            </a:r>
            <a:r>
              <a:rPr lang="zh-TW" altLang="en-US"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標準</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項目重點說明</a:t>
            </a:r>
            <a:endPar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algn="ctr">
              <a:lnSpc>
                <a:spcPts val="5500"/>
              </a:lnSpc>
              <a:spcBef>
                <a:spcPts val="15"/>
              </a:spcBef>
              <a:spcAft>
                <a:spcPts val="15"/>
              </a:spcAft>
              <a:defRPr/>
            </a:pPr>
            <a:r>
              <a:rPr lang="zh-CN"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醫療資源不足地區改善方案</a:t>
            </a:r>
            <a:endParaRPr lang="en-US" altLang="zh-CN"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algn="ctr">
              <a:lnSpc>
                <a:spcPts val="5500"/>
              </a:lnSpc>
              <a:spcBef>
                <a:spcPts val="15"/>
              </a:spcBef>
              <a:spcAft>
                <a:spcPts val="15"/>
              </a:spcAft>
              <a:defRPr/>
            </a:pPr>
            <a:r>
              <a:rPr lang="zh-CN"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牙周統合照護計畫、特殊醫療服務計畫</a:t>
            </a:r>
            <a:endParaRPr lang="en-US" altLang="zh-CN"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algn="ctr">
              <a:lnSpc>
                <a:spcPts val="5500"/>
              </a:lnSpc>
              <a:spcBef>
                <a:spcPts val="15"/>
              </a:spcBef>
              <a:spcAft>
                <a:spcPts val="15"/>
              </a:spcAft>
              <a:defRPr/>
            </a:pPr>
            <a:r>
              <a:rPr lang="zh-CN"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減量抽</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審</a:t>
            </a:r>
            <a:r>
              <a:rPr lang="zh-CN"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辨法</a:t>
            </a:r>
            <a:endParaRPr lang="en-US" altLang="zh-CN"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algn="ctr">
              <a:lnSpc>
                <a:spcPts val="5500"/>
              </a:lnSpc>
              <a:spcBef>
                <a:spcPts val="15"/>
              </a:spcBef>
              <a:spcAft>
                <a:spcPts val="15"/>
              </a:spcAft>
              <a:defRPr/>
            </a:pPr>
            <a:r>
              <a:rPr lang="zh-CN"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雲端藥歷說、鼓勵即時查詢病患就醫資訊方案</a:t>
            </a:r>
            <a:endParaRPr lang="en-US" altLang="zh-TW"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5" name="內容版面配置區 4"/>
          <p:cNvSpPr>
            <a:spLocks noGrp="1"/>
          </p:cNvSpPr>
          <p:nvPr>
            <p:ph idx="1"/>
          </p:nvPr>
        </p:nvSpPr>
        <p:spPr>
          <a:xfrm>
            <a:off x="488504" y="5991076"/>
            <a:ext cx="8915400" cy="853555"/>
          </a:xfrm>
        </p:spPr>
        <p:txBody>
          <a:bodyPr/>
          <a:lstStyle/>
          <a:p>
            <a:pPr algn="ctr">
              <a:buFont typeface="Wingdings" pitchFamily="2" charset="2"/>
              <a:buNone/>
            </a:pPr>
            <a:r>
              <a:rPr lang="zh-TW" altLang="en-US" sz="3200" b="1" dirty="0" smtClean="0">
                <a:latin typeface="標楷體" pitchFamily="65" charset="-120"/>
                <a:ea typeface="標楷體" pitchFamily="65" charset="-120"/>
              </a:rPr>
              <a:t>講師：洪怡育醫師</a:t>
            </a:r>
          </a:p>
        </p:txBody>
      </p:sp>
    </p:spTree>
    <p:extLst>
      <p:ext uri="{BB962C8B-B14F-4D97-AF65-F5344CB8AC3E}">
        <p14:creationId xmlns:p14="http://schemas.microsoft.com/office/powerpoint/2010/main" val="323136901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77850" y="260648"/>
            <a:ext cx="8750300" cy="1034752"/>
          </a:xfrm>
        </p:spPr>
        <p:txBody>
          <a:bodyPr/>
          <a:lstStyle/>
          <a:p>
            <a:r>
              <a:rPr lang="zh-TW" altLang="en-US" sz="4400" b="1" dirty="0" smtClean="0">
                <a:solidFill>
                  <a:srgbClr val="0000FF"/>
                </a:solidFill>
                <a:latin typeface="標楷體" pitchFamily="65" charset="-120"/>
              </a:rPr>
              <a:t>自三月一日起</a:t>
            </a:r>
            <a:endParaRPr lang="zh-TW" altLang="en-US" sz="4400" b="1" dirty="0">
              <a:solidFill>
                <a:srgbClr val="0000FF"/>
              </a:solidFill>
              <a:latin typeface="標楷體" pitchFamily="65" charset="-120"/>
            </a:endParaRPr>
          </a:p>
        </p:txBody>
      </p:sp>
      <p:sp>
        <p:nvSpPr>
          <p:cNvPr id="34819" name="Rectangle 3"/>
          <p:cNvSpPr>
            <a:spLocks noGrp="1" noChangeArrowheads="1"/>
          </p:cNvSpPr>
          <p:nvPr>
            <p:ph type="body" idx="1"/>
          </p:nvPr>
        </p:nvSpPr>
        <p:spPr/>
        <p:txBody>
          <a:bodyPr/>
          <a:lstStyle/>
          <a:p>
            <a:r>
              <a:rPr lang="en-US" altLang="zh-TW" sz="4000" b="1" dirty="0" smtClean="0">
                <a:ea typeface="標楷體" pitchFamily="65" charset="-120"/>
              </a:rPr>
              <a:t>1.</a:t>
            </a:r>
            <a:r>
              <a:rPr lang="zh-TW" altLang="en-US" sz="4000" b="1" dirty="0" smtClean="0">
                <a:ea typeface="標楷體" pitchFamily="65" charset="-120"/>
              </a:rPr>
              <a:t>不能幼兒園</a:t>
            </a:r>
            <a:r>
              <a:rPr lang="zh-CN" altLang="en-US" sz="4000" b="1" dirty="0" smtClean="0">
                <a:ea typeface="標楷體" pitchFamily="65" charset="-120"/>
              </a:rPr>
              <a:t>到院塗</a:t>
            </a:r>
            <a:r>
              <a:rPr lang="zh-TW" altLang="en-US" sz="4000" b="1" dirty="0" smtClean="0">
                <a:ea typeface="標楷體" pitchFamily="65" charset="-120"/>
              </a:rPr>
              <a:t>氟</a:t>
            </a:r>
            <a:endParaRPr lang="en-US" altLang="zh-TW" sz="4000" b="1" dirty="0" smtClean="0">
              <a:ea typeface="標楷體" pitchFamily="65" charset="-120"/>
            </a:endParaRPr>
          </a:p>
          <a:p>
            <a:r>
              <a:rPr lang="en-US" altLang="zh-TW" sz="4000" b="1" dirty="0" smtClean="0">
                <a:ea typeface="標楷體" pitchFamily="65" charset="-120"/>
              </a:rPr>
              <a:t>2.</a:t>
            </a:r>
            <a:r>
              <a:rPr lang="zh-TW" altLang="en-US" sz="4000" b="1" dirty="0" smtClean="0">
                <a:ea typeface="標楷體" pitchFamily="65" charset="-120"/>
              </a:rPr>
              <a:t>不能跨區塗氟漆</a:t>
            </a:r>
            <a:endParaRPr lang="en-US" altLang="zh-TW" sz="4000" b="1" dirty="0" smtClean="0">
              <a:ea typeface="標楷體" pitchFamily="65" charset="-120"/>
            </a:endParaRPr>
          </a:p>
          <a:p>
            <a:r>
              <a:rPr lang="en-US" altLang="zh-TW" sz="4000" b="1" dirty="0" smtClean="0">
                <a:ea typeface="標楷體" pitchFamily="65" charset="-120"/>
              </a:rPr>
              <a:t>3.IC 87 </a:t>
            </a:r>
            <a:r>
              <a:rPr lang="zh-TW" altLang="en-US" sz="4000" b="1" dirty="0" smtClean="0">
                <a:ea typeface="標楷體" pitchFamily="65" charset="-120"/>
              </a:rPr>
              <a:t>每次最多</a:t>
            </a:r>
            <a:r>
              <a:rPr lang="en-US" altLang="zh-TW" sz="4000" b="1" dirty="0" smtClean="0">
                <a:ea typeface="標楷體" pitchFamily="65" charset="-120"/>
              </a:rPr>
              <a:t>30 </a:t>
            </a:r>
            <a:r>
              <a:rPr lang="zh-TW" altLang="en-US" sz="4000" b="1" dirty="0" smtClean="0">
                <a:ea typeface="標楷體" pitchFamily="65" charset="-120"/>
              </a:rPr>
              <a:t>名</a:t>
            </a:r>
            <a:endParaRPr lang="en-US" altLang="zh-TW" sz="4000" b="1" dirty="0" smtClean="0">
              <a:ea typeface="標楷體" pitchFamily="65" charset="-120"/>
            </a:endParaRPr>
          </a:p>
          <a:p>
            <a:endParaRPr lang="zh-TW" altLang="en-US" sz="4000" b="1" dirty="0">
              <a:ea typeface="標楷體" pitchFamily="65" charset="-120"/>
            </a:endParaRPr>
          </a:p>
        </p:txBody>
      </p:sp>
    </p:spTree>
    <p:extLst>
      <p:ext uri="{BB962C8B-B14F-4D97-AF65-F5344CB8AC3E}">
        <p14:creationId xmlns:p14="http://schemas.microsoft.com/office/powerpoint/2010/main" val="4291228441"/>
      </p:ext>
    </p:extLst>
  </p:cSld>
  <p:clrMapOvr>
    <a:masterClrMapping/>
  </p:clrMapOvr>
  <p:transition>
    <p:pull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r>
              <a:rPr lang="zh-TW" altLang="en-US" sz="4000" b="1" dirty="0">
                <a:latin typeface="標楷體" pitchFamily="65" charset="-120"/>
                <a:ea typeface="標楷體" pitchFamily="65" charset="-120"/>
              </a:rPr>
              <a:t>氟漆塗氟</a:t>
            </a:r>
          </a:p>
          <a:p>
            <a:r>
              <a:rPr lang="zh-TW" altLang="en-US" sz="4000" b="1" dirty="0">
                <a:latin typeface="標楷體" pitchFamily="65" charset="-120"/>
                <a:ea typeface="標楷體" pitchFamily="65" charset="-120"/>
              </a:rPr>
              <a:t>以小刷子沾取氟漆塗於乾燥牙齒表面，只須</a:t>
            </a:r>
            <a:r>
              <a:rPr lang="zh-TW" altLang="en-US" sz="4000" b="1" dirty="0" smtClean="0">
                <a:latin typeface="標楷體" pitchFamily="65" charset="-120"/>
                <a:ea typeface="標楷體" pitchFamily="65" charset="-120"/>
              </a:rPr>
              <a:t>薄薄</a:t>
            </a:r>
            <a:r>
              <a:rPr lang="zh-TW" altLang="en-US" sz="4000" b="1" dirty="0">
                <a:latin typeface="標楷體" pitchFamily="65" charset="-120"/>
                <a:ea typeface="標楷體" pitchFamily="65" charset="-120"/>
              </a:rPr>
              <a:t>一層</a:t>
            </a:r>
            <a:r>
              <a:rPr lang="zh-TW" altLang="en-US" sz="4000" b="1" dirty="0" smtClean="0">
                <a:latin typeface="標楷體" pitchFamily="65" charset="-120"/>
                <a:ea typeface="標楷體" pitchFamily="65" charset="-120"/>
              </a:rPr>
              <a:t>即可</a:t>
            </a:r>
            <a:endParaRPr lang="zh-TW" altLang="en-US" sz="4000" b="1" dirty="0">
              <a:latin typeface="標楷體" pitchFamily="65" charset="-120"/>
              <a:ea typeface="標楷體" pitchFamily="65" charset="-120"/>
            </a:endParaRPr>
          </a:p>
        </p:txBody>
      </p:sp>
    </p:spTree>
    <p:extLst>
      <p:ext uri="{BB962C8B-B14F-4D97-AF65-F5344CB8AC3E}">
        <p14:creationId xmlns:p14="http://schemas.microsoft.com/office/powerpoint/2010/main" val="889039035"/>
      </p:ext>
    </p:extLst>
  </p:cSld>
  <p:clrMapOvr>
    <a:masterClrMapping/>
  </p:clrMapOvr>
  <p:transition>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96486" y="692696"/>
            <a:ext cx="8977375" cy="1571636"/>
          </a:xfrm>
        </p:spPr>
        <p:txBody>
          <a:bodyPr>
            <a:normAutofit fontScale="90000"/>
          </a:bodyPr>
          <a:lstStyle/>
          <a:p>
            <a:r>
              <a:rPr lang="zh-TW" altLang="en-US" sz="4400" kern="1200" baseline="0" dirty="0" smtClean="0">
                <a:solidFill>
                  <a:schemeClr val="tx1"/>
                </a:solidFill>
                <a:latin typeface="+mj-lt"/>
                <a:ea typeface="+mj-ea"/>
                <a:cs typeface="+mj-cs"/>
              </a:rPr>
              <a:t>塗氟完成</a:t>
            </a:r>
          </a:p>
          <a:p>
            <a:r>
              <a:rPr lang="zh-TW" altLang="en-US" sz="4400" kern="1200" baseline="0" dirty="0" smtClean="0">
                <a:solidFill>
                  <a:schemeClr val="tx1"/>
                </a:solidFill>
                <a:latin typeface="+mj-lt"/>
                <a:ea typeface="+mj-ea"/>
                <a:cs typeface="+mj-cs"/>
              </a:rPr>
              <a:t>完成之後應於牙齒四周形成薄膜狀</a:t>
            </a:r>
          </a:p>
          <a:p>
            <a:r>
              <a:rPr lang="zh-TW" altLang="en-US" sz="4400" kern="1200" baseline="0" dirty="0" smtClean="0">
                <a:solidFill>
                  <a:schemeClr val="tx1"/>
                </a:solidFill>
                <a:latin typeface="+mj-lt"/>
                <a:ea typeface="+mj-ea"/>
                <a:cs typeface="+mj-cs"/>
              </a:rPr>
              <a:t>透明顏色氟黃褐色氟漆</a:t>
            </a:r>
          </a:p>
        </p:txBody>
      </p:sp>
      <p:pic>
        <p:nvPicPr>
          <p:cNvPr id="1027" name="Picture 3"/>
          <p:cNvPicPr>
            <a:picLocks noGrp="1" noChangeAspect="1" noChangeArrowheads="1"/>
          </p:cNvPicPr>
          <p:nvPr>
            <p:ph idx="1"/>
          </p:nvPr>
        </p:nvPicPr>
        <p:blipFill>
          <a:blip r:embed="rId2" cstate="print"/>
          <a:stretch>
            <a:fillRect/>
          </a:stretch>
        </p:blipFill>
        <p:spPr bwMode="auto">
          <a:xfrm>
            <a:off x="4705350" y="2564904"/>
            <a:ext cx="5200650" cy="3067050"/>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a:stretch>
            <a:fillRect/>
          </a:stretch>
        </p:blipFill>
        <p:spPr bwMode="auto">
          <a:xfrm>
            <a:off x="0" y="2636913"/>
            <a:ext cx="4970342" cy="3071833"/>
          </a:xfrm>
          <a:prstGeom prst="rect">
            <a:avLst/>
          </a:prstGeom>
          <a:noFill/>
          <a:ln w="9525">
            <a:noFill/>
            <a:miter lim="800000"/>
            <a:headEnd/>
            <a:tailEnd/>
          </a:ln>
          <a:effectLst/>
        </p:spPr>
      </p:pic>
    </p:spTree>
    <p:extLst>
      <p:ext uri="{BB962C8B-B14F-4D97-AF65-F5344CB8AC3E}">
        <p14:creationId xmlns:p14="http://schemas.microsoft.com/office/powerpoint/2010/main" val="2572201818"/>
      </p:ext>
    </p:extLst>
  </p:cSld>
  <p:clrMapOvr>
    <a:masterClrMapping/>
  </p:clrMapOvr>
  <p:transition>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標題 1"/>
          <p:cNvSpPr>
            <a:spLocks noGrp="1"/>
          </p:cNvSpPr>
          <p:nvPr>
            <p:ph type="title"/>
          </p:nvPr>
        </p:nvSpPr>
        <p:spPr>
          <a:xfrm>
            <a:off x="577850" y="-171450"/>
            <a:ext cx="8750300" cy="1152525"/>
          </a:xfrm>
        </p:spPr>
        <p:txBody>
          <a:bodyPr/>
          <a:lstStyle/>
          <a:p>
            <a:pPr eaLnBrk="1" hangingPunct="1"/>
            <a:r>
              <a:rPr lang="zh-TW" altLang="en-US" smtClean="0">
                <a:solidFill>
                  <a:srgbClr val="0000FF"/>
                </a:solidFill>
              </a:rPr>
              <a:t>病歷書寫</a:t>
            </a:r>
          </a:p>
        </p:txBody>
      </p:sp>
      <p:sp>
        <p:nvSpPr>
          <p:cNvPr id="3" name="內容版面配置區 2"/>
          <p:cNvSpPr>
            <a:spLocks noGrp="1"/>
          </p:cNvSpPr>
          <p:nvPr>
            <p:ph idx="1"/>
          </p:nvPr>
        </p:nvSpPr>
        <p:spPr>
          <a:xfrm>
            <a:off x="303213" y="1557338"/>
            <a:ext cx="9906000" cy="6264275"/>
          </a:xfrm>
        </p:spPr>
        <p:txBody>
          <a:bodyPr/>
          <a:lstStyle/>
          <a:p>
            <a:pPr eaLnBrk="1" hangingPunct="1">
              <a:defRPr/>
            </a:pPr>
            <a:r>
              <a:rPr lang="en-US" altLang="zh-TW" sz="2400" dirty="0" smtClean="0">
                <a:solidFill>
                  <a:schemeClr val="tx1"/>
                </a:solidFill>
                <a:ea typeface="標楷體" pitchFamily="65" charset="-120"/>
              </a:rPr>
              <a:t>c.c.: </a:t>
            </a:r>
            <a:r>
              <a:rPr lang="zh-TW" altLang="en-US" sz="2400" dirty="0" smtClean="0">
                <a:solidFill>
                  <a:schemeClr val="tx1"/>
                </a:solidFill>
                <a:ea typeface="標楷體" pitchFamily="65" charset="-120"/>
              </a:rPr>
              <a:t>塗氟漆</a:t>
            </a:r>
            <a:r>
              <a:rPr lang="en-US" altLang="zh-TW" sz="2400" dirty="0" smtClean="0">
                <a:solidFill>
                  <a:schemeClr val="tx1"/>
                </a:solidFill>
                <a:ea typeface="標楷體" pitchFamily="65" charset="-120"/>
              </a:rPr>
              <a:t>(</a:t>
            </a:r>
            <a:r>
              <a:rPr lang="zh-TW" altLang="en-US" sz="2400" dirty="0" smtClean="0">
                <a:solidFill>
                  <a:schemeClr val="tx1"/>
                </a:solidFill>
                <a:ea typeface="標楷體" pitchFamily="65" charset="-120"/>
              </a:rPr>
              <a:t> </a:t>
            </a:r>
            <a:r>
              <a:rPr lang="en-US" altLang="zh-TW" sz="2400" dirty="0" smtClean="0">
                <a:solidFill>
                  <a:schemeClr val="tx1"/>
                </a:solidFill>
                <a:ea typeface="標楷體" pitchFamily="65" charset="-120"/>
              </a:rPr>
              <a:t>Fluoride application)</a:t>
            </a:r>
          </a:p>
          <a:p>
            <a:pPr eaLnBrk="1" hangingPunct="1">
              <a:defRPr/>
            </a:pPr>
            <a:r>
              <a:rPr lang="en-US" altLang="zh-TW" sz="2400" dirty="0" err="1" smtClean="0">
                <a:solidFill>
                  <a:schemeClr val="tx1"/>
                </a:solidFill>
                <a:ea typeface="標楷體" pitchFamily="65" charset="-120"/>
              </a:rPr>
              <a:t>Tx</a:t>
            </a:r>
            <a:r>
              <a:rPr lang="en-US" altLang="zh-TW" sz="2400" dirty="0" smtClean="0">
                <a:solidFill>
                  <a:schemeClr val="tx1"/>
                </a:solidFill>
                <a:ea typeface="標楷體" pitchFamily="65" charset="-120"/>
              </a:rPr>
              <a:t>.: </a:t>
            </a:r>
            <a:r>
              <a:rPr lang="zh-TW" altLang="en-US" sz="2400" dirty="0" smtClean="0">
                <a:solidFill>
                  <a:schemeClr val="tx1"/>
                </a:solidFill>
                <a:ea typeface="標楷體" pitchFamily="65" charset="-120"/>
              </a:rPr>
              <a:t>口腔檢查 衛教指導</a:t>
            </a:r>
            <a:endParaRPr lang="en-US" altLang="zh-TW" sz="2400" dirty="0" smtClean="0">
              <a:solidFill>
                <a:schemeClr val="tx1"/>
              </a:solidFill>
              <a:ea typeface="標楷體" pitchFamily="65" charset="-120"/>
            </a:endParaRPr>
          </a:p>
          <a:p>
            <a:pPr eaLnBrk="1" hangingPunct="1">
              <a:defRPr/>
            </a:pPr>
            <a:r>
              <a:rPr lang="zh-TW" altLang="en-US" sz="2400" dirty="0" smtClean="0">
                <a:solidFill>
                  <a:schemeClr val="tx1"/>
                </a:solidFill>
                <a:ea typeface="標楷體" pitchFamily="65" charset="-120"/>
              </a:rPr>
              <a:t>氟漆種類如下</a:t>
            </a:r>
            <a:r>
              <a:rPr lang="en-US" altLang="zh-TW" sz="2400" dirty="0" smtClean="0">
                <a:solidFill>
                  <a:schemeClr val="tx1"/>
                </a:solidFill>
                <a:ea typeface="標楷體" pitchFamily="65" charset="-120"/>
              </a:rPr>
              <a:t>:</a:t>
            </a:r>
          </a:p>
          <a:p>
            <a:pPr eaLnBrk="1" hangingPunct="1">
              <a:defRPr/>
            </a:pPr>
            <a:r>
              <a:rPr lang="en-US" altLang="zh-TW" sz="2400" dirty="0" smtClean="0">
                <a:solidFill>
                  <a:schemeClr val="tx1"/>
                </a:solidFill>
                <a:ea typeface="標楷體" pitchFamily="65" charset="-120"/>
              </a:rPr>
              <a:t>1.Duraphat Dental Suspension-5% Sodium Fluoride (2.26%  Fluoride )  Colgate</a:t>
            </a:r>
          </a:p>
          <a:p>
            <a:pPr eaLnBrk="1" hangingPunct="1">
              <a:defRPr/>
            </a:pPr>
            <a:r>
              <a:rPr lang="en-US" altLang="zh-TW" sz="2400" dirty="0" smtClean="0">
                <a:solidFill>
                  <a:schemeClr val="tx1"/>
                </a:solidFill>
                <a:ea typeface="標楷體" pitchFamily="65" charset="-120"/>
              </a:rPr>
              <a:t>2.Standard-Fluor Dental Varnish ( 2.4% Fluoride)  </a:t>
            </a:r>
            <a:r>
              <a:rPr lang="en-US" altLang="zh-TW" sz="2400" dirty="0" err="1" smtClean="0">
                <a:solidFill>
                  <a:schemeClr val="tx1"/>
                </a:solidFill>
                <a:ea typeface="標楷體" pitchFamily="65" charset="-120"/>
              </a:rPr>
              <a:t>Denmate</a:t>
            </a:r>
            <a:endParaRPr lang="en-US" altLang="zh-TW" sz="2400" dirty="0" smtClean="0">
              <a:solidFill>
                <a:schemeClr val="tx1"/>
              </a:solidFill>
              <a:ea typeface="標楷體" pitchFamily="65" charset="-120"/>
            </a:endParaRPr>
          </a:p>
          <a:p>
            <a:pPr eaLnBrk="1" hangingPunct="1">
              <a:defRPr/>
            </a:pPr>
            <a:r>
              <a:rPr lang="en-US" altLang="zh-TW" sz="2400" dirty="0" smtClean="0">
                <a:solidFill>
                  <a:schemeClr val="tx1"/>
                </a:solidFill>
                <a:ea typeface="標楷體" pitchFamily="65" charset="-120"/>
              </a:rPr>
              <a:t>3.Profluorid Varnish 5% Sodium Fluoride (2.26%Fluoride) </a:t>
            </a:r>
            <a:r>
              <a:rPr lang="en-US" altLang="zh-TW" sz="2400" dirty="0" err="1" smtClean="0">
                <a:solidFill>
                  <a:schemeClr val="tx1"/>
                </a:solidFill>
                <a:ea typeface="標楷體" pitchFamily="65" charset="-120"/>
              </a:rPr>
              <a:t>Voco</a:t>
            </a:r>
            <a:endParaRPr lang="en-US" altLang="zh-TW" sz="2400" dirty="0" smtClean="0">
              <a:solidFill>
                <a:schemeClr val="tx1"/>
              </a:solidFill>
              <a:ea typeface="標楷體" pitchFamily="65" charset="-120"/>
            </a:endParaRPr>
          </a:p>
          <a:p>
            <a:pPr eaLnBrk="1" hangingPunct="1">
              <a:defRPr/>
            </a:pPr>
            <a:r>
              <a:rPr lang="en-US" altLang="zh-TW" sz="2400" dirty="0" smtClean="0">
                <a:solidFill>
                  <a:schemeClr val="tx1"/>
                </a:solidFill>
                <a:ea typeface="標楷體" pitchFamily="65" charset="-120"/>
              </a:rPr>
              <a:t>4.Clinpro Sodium Fluoride White Varnish (5% Sodium Fluoride) 3M </a:t>
            </a:r>
          </a:p>
          <a:p>
            <a:pPr marL="0" indent="0" eaLnBrk="1" hangingPunct="1">
              <a:buFont typeface="Wingdings" pitchFamily="2" charset="2"/>
              <a:buNone/>
              <a:defRPr/>
            </a:pPr>
            <a:r>
              <a:rPr lang="zh-TW" altLang="en-US" sz="2400" dirty="0" smtClean="0">
                <a:solidFill>
                  <a:schemeClr val="tx1"/>
                </a:solidFill>
                <a:ea typeface="標楷體" pitchFamily="65" charset="-120"/>
              </a:rPr>
              <a:t>　</a:t>
            </a:r>
            <a:r>
              <a:rPr lang="zh-TW" altLang="en-US" sz="2400" dirty="0">
                <a:solidFill>
                  <a:schemeClr val="tx1"/>
                </a:solidFill>
                <a:ea typeface="標楷體" pitchFamily="65" charset="-120"/>
              </a:rPr>
              <a:t>　</a:t>
            </a:r>
            <a:r>
              <a:rPr lang="en-US" altLang="zh-TW" sz="2400" dirty="0" smtClean="0">
                <a:solidFill>
                  <a:schemeClr val="tx1"/>
                </a:solidFill>
                <a:ea typeface="標楷體" pitchFamily="65" charset="-120"/>
              </a:rPr>
              <a:t>ESPE</a:t>
            </a:r>
          </a:p>
          <a:p>
            <a:pPr eaLnBrk="1" hangingPunct="1">
              <a:defRPr/>
            </a:pPr>
            <a:r>
              <a:rPr lang="en-US" altLang="zh-TW" sz="2400" dirty="0" smtClean="0">
                <a:solidFill>
                  <a:schemeClr val="tx1"/>
                </a:solidFill>
                <a:ea typeface="標楷體" pitchFamily="65" charset="-120"/>
              </a:rPr>
              <a:t>5.Flour Protector </a:t>
            </a:r>
            <a:r>
              <a:rPr lang="en-US" altLang="zh-TW" sz="2400" dirty="0" err="1" smtClean="0">
                <a:solidFill>
                  <a:schemeClr val="tx1"/>
                </a:solidFill>
                <a:ea typeface="標楷體" pitchFamily="65" charset="-120"/>
              </a:rPr>
              <a:t>Ivoclar</a:t>
            </a:r>
            <a:r>
              <a:rPr lang="en-US" altLang="zh-TW" sz="2400" dirty="0" smtClean="0">
                <a:solidFill>
                  <a:schemeClr val="tx1"/>
                </a:solidFill>
                <a:ea typeface="標楷體" pitchFamily="65" charset="-120"/>
              </a:rPr>
              <a:t> </a:t>
            </a:r>
            <a:r>
              <a:rPr lang="en-US" altLang="zh-TW" sz="2400" dirty="0" err="1" smtClean="0">
                <a:solidFill>
                  <a:schemeClr val="tx1"/>
                </a:solidFill>
                <a:ea typeface="標楷體" pitchFamily="65" charset="-120"/>
              </a:rPr>
              <a:t>Vivadent</a:t>
            </a:r>
            <a:r>
              <a:rPr lang="en-US" altLang="zh-TW" sz="2400" dirty="0" smtClean="0">
                <a:solidFill>
                  <a:schemeClr val="tx1"/>
                </a:solidFill>
                <a:ea typeface="標楷體" pitchFamily="65" charset="-120"/>
              </a:rPr>
              <a:t> (0.1% Fluoride )</a:t>
            </a:r>
          </a:p>
          <a:p>
            <a:pPr eaLnBrk="1" hangingPunct="1">
              <a:defRPr/>
            </a:pPr>
            <a:r>
              <a:rPr lang="en-US" altLang="zh-TW" sz="2400" dirty="0" smtClean="0">
                <a:solidFill>
                  <a:schemeClr val="tx1"/>
                </a:solidFill>
                <a:ea typeface="標楷體" pitchFamily="65" charset="-120"/>
              </a:rPr>
              <a:t>6.”Centrix” </a:t>
            </a:r>
            <a:r>
              <a:rPr lang="en-US" altLang="zh-TW" sz="2400" dirty="0" err="1" smtClean="0">
                <a:solidFill>
                  <a:schemeClr val="tx1"/>
                </a:solidFill>
                <a:ea typeface="標楷體" pitchFamily="65" charset="-120"/>
              </a:rPr>
              <a:t>Fluorodose</a:t>
            </a:r>
            <a:r>
              <a:rPr lang="en-US" altLang="zh-TW" sz="2400" dirty="0" smtClean="0">
                <a:solidFill>
                  <a:schemeClr val="tx1"/>
                </a:solidFill>
                <a:ea typeface="標楷體" pitchFamily="65" charset="-120"/>
              </a:rPr>
              <a:t> 5%  Sodium Fluoride Varnish</a:t>
            </a:r>
          </a:p>
          <a:p>
            <a:pPr eaLnBrk="1" hangingPunct="1">
              <a:defRPr/>
            </a:pPr>
            <a:r>
              <a:rPr lang="en-US" altLang="zh-TW" sz="2400" dirty="0" smtClean="0">
                <a:solidFill>
                  <a:schemeClr val="tx1"/>
                </a:solidFill>
                <a:ea typeface="標楷體" pitchFamily="65" charset="-120"/>
              </a:rPr>
              <a:t>7. </a:t>
            </a:r>
            <a:r>
              <a:rPr lang="zh-TW" altLang="en-US" sz="2400" dirty="0" smtClean="0">
                <a:solidFill>
                  <a:schemeClr val="tx1"/>
                </a:solidFill>
                <a:ea typeface="標楷體" pitchFamily="65" charset="-120"/>
              </a:rPr>
              <a:t>其他</a:t>
            </a:r>
            <a:endParaRPr lang="zh-TW" altLang="en-US" sz="2400" dirty="0">
              <a:solidFill>
                <a:schemeClr val="tx1"/>
              </a:solidFill>
              <a:ea typeface="標楷體" pitchFamily="65" charset="-120"/>
            </a:endParaRPr>
          </a:p>
        </p:txBody>
      </p:sp>
      <p:pic>
        <p:nvPicPr>
          <p:cNvPr id="2048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04138" y="762000"/>
            <a:ext cx="2144712" cy="122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0647151"/>
      </p:ext>
    </p:extLst>
  </p:cSld>
  <p:clrMapOvr>
    <a:masterClrMapping/>
  </p:clrMapOvr>
  <p:transition>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Picture 2"/>
          <p:cNvPicPr>
            <a:picLocks noGrp="1" noChangeAspect="1" noChangeArrowheads="1"/>
          </p:cNvPicPr>
          <p:nvPr>
            <p:ph idx="1"/>
          </p:nvPr>
        </p:nvPicPr>
        <p:blipFill>
          <a:blip r:embed="rId2" cstate="print"/>
          <a:srcRect/>
          <a:stretch>
            <a:fillRect/>
          </a:stretch>
        </p:blipFill>
        <p:spPr bwMode="auto">
          <a:xfrm>
            <a:off x="-57272" y="0"/>
            <a:ext cx="9963273" cy="6858000"/>
          </a:xfrm>
          <a:prstGeom prst="rect">
            <a:avLst/>
          </a:prstGeom>
          <a:noFill/>
          <a:ln w="9525">
            <a:noFill/>
            <a:miter lim="800000"/>
            <a:headEnd/>
            <a:tailEnd/>
          </a:ln>
          <a:effectLst/>
        </p:spPr>
      </p:pic>
    </p:spTree>
    <p:extLst>
      <p:ext uri="{BB962C8B-B14F-4D97-AF65-F5344CB8AC3E}">
        <p14:creationId xmlns:p14="http://schemas.microsoft.com/office/powerpoint/2010/main" val="3104782323"/>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1939479"/>
            <a:ext cx="9906000" cy="1510606"/>
          </a:xfrm>
          <a:prstGeom prst="rect">
            <a:avLst/>
          </a:prstGeom>
        </p:spPr>
        <p:txBody>
          <a:bodyPr anchor="ctr">
            <a:spAutoFit/>
          </a:bodyPr>
          <a:lstStyle/>
          <a:p>
            <a:pPr algn="ctr">
              <a:lnSpc>
                <a:spcPts val="5500"/>
              </a:lnSpc>
              <a:spcBef>
                <a:spcPts val="15"/>
              </a:spcBef>
              <a:spcAft>
                <a:spcPts val="15"/>
              </a:spcAft>
              <a:defRPr/>
            </a:pPr>
            <a:r>
              <a:rPr lang="zh-TW" altLang="en-US" sz="60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支付標準</a:t>
            </a:r>
            <a:r>
              <a:rPr lang="zh-TW" altLang="en-US" sz="60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項目重點說明</a:t>
            </a:r>
            <a:endParaRPr lang="en-US" altLang="zh-TW" sz="60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a:p>
            <a:pPr algn="ctr">
              <a:lnSpc>
                <a:spcPts val="5500"/>
              </a:lnSpc>
              <a:spcBef>
                <a:spcPts val="25"/>
              </a:spcBef>
              <a:spcAft>
                <a:spcPts val="15"/>
              </a:spcAft>
              <a:defRPr/>
            </a:pPr>
            <a:r>
              <a:rPr lang="zh-TW" altLang="en-US" sz="54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rPr>
              <a:t>（彙整點數說明）</a:t>
            </a:r>
            <a:endParaRPr lang="zh-TW" altLang="en-US" sz="5400" b="1" spc="-100" dirty="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endParaRPr>
          </a:p>
        </p:txBody>
      </p:sp>
      <p:sp>
        <p:nvSpPr>
          <p:cNvPr id="2" name="內容版面配置區 1"/>
          <p:cNvSpPr>
            <a:spLocks noGrp="1"/>
          </p:cNvSpPr>
          <p:nvPr>
            <p:ph idx="1"/>
          </p:nvPr>
        </p:nvSpPr>
        <p:spPr>
          <a:xfrm>
            <a:off x="632520" y="4725144"/>
            <a:ext cx="8915400" cy="1573635"/>
          </a:xfrm>
        </p:spPr>
        <p:txBody>
          <a:bodyPr/>
          <a:lstStyle/>
          <a:p>
            <a:endParaRPr kumimoji="1" lang="zh-TW" altLang="en-US" dirty="0"/>
          </a:p>
        </p:txBody>
      </p:sp>
    </p:spTree>
    <p:extLst>
      <p:ext uri="{BB962C8B-B14F-4D97-AF65-F5344CB8AC3E}">
        <p14:creationId xmlns:p14="http://schemas.microsoft.com/office/powerpoint/2010/main" val="2365487857"/>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303584" y="404664"/>
            <a:ext cx="9906000" cy="743986"/>
          </a:xfrm>
          <a:prstGeom prst="rect">
            <a:avLst/>
          </a:prstGeom>
        </p:spPr>
        <p:txBody>
          <a:bodyPr anchor="ctr">
            <a:spAutoFit/>
          </a:bodyPr>
          <a:lstStyle/>
          <a:p>
            <a:pPr algn="ctr">
              <a:lnSpc>
                <a:spcPts val="5500"/>
              </a:lnSpc>
              <a:spcBef>
                <a:spcPts val="15"/>
              </a:spcBef>
              <a:spcAft>
                <a:spcPts val="15"/>
              </a:spcAft>
              <a:defRPr/>
            </a:pPr>
            <a:r>
              <a:rPr lang="zh-TW"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彙整</a:t>
            </a:r>
            <a:r>
              <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106</a:t>
            </a:r>
            <a:r>
              <a:rPr lang="zh-TW"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年修訂點數異動、新增之支付碼</a:t>
            </a:r>
            <a:r>
              <a:rPr lang="zh-TW" altLang="zh-TW"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如下</a:t>
            </a:r>
            <a:endParaRPr lang="zh-TW" altLang="en-US" sz="3600" b="1" spc="-100" dirty="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2" name="內容版面配置區 1"/>
          <p:cNvSpPr>
            <a:spLocks noGrp="1"/>
          </p:cNvSpPr>
          <p:nvPr>
            <p:ph idx="1"/>
          </p:nvPr>
        </p:nvSpPr>
        <p:spPr>
          <a:xfrm>
            <a:off x="200472" y="1268760"/>
            <a:ext cx="1289348" cy="460642"/>
          </a:xfrm>
        </p:spPr>
        <p:txBody>
          <a:bodyPr/>
          <a:lstStyle/>
          <a:p>
            <a:r>
              <a:rPr lang="zh-TW" altLang="en-US" sz="2000" b="1" dirty="0" smtClean="0">
                <a:solidFill>
                  <a:schemeClr val="tx1"/>
                </a:solidFill>
                <a:latin typeface="標楷體" pitchFamily="65" charset="-120"/>
                <a:ea typeface="標楷體" pitchFamily="65" charset="-120"/>
              </a:rPr>
              <a:t>牙醫</a:t>
            </a:r>
            <a:endParaRPr lang="zh-TW" altLang="en-US" sz="2000" b="1" dirty="0">
              <a:solidFill>
                <a:schemeClr val="tx1"/>
              </a:solidFill>
              <a:latin typeface="標楷體" pitchFamily="65" charset="-120"/>
              <a:ea typeface="標楷體" pitchFamily="65" charset="-120"/>
            </a:endParaRPr>
          </a:p>
        </p:txBody>
      </p:sp>
      <p:graphicFrame>
        <p:nvGraphicFramePr>
          <p:cNvPr id="9" name="表格 8"/>
          <p:cNvGraphicFramePr>
            <a:graphicFrameLocks noGrp="1"/>
          </p:cNvGraphicFramePr>
          <p:nvPr>
            <p:extLst>
              <p:ext uri="{D42A27DB-BD31-4B8C-83A1-F6EECF244321}">
                <p14:modId xmlns:p14="http://schemas.microsoft.com/office/powerpoint/2010/main" val="1120532685"/>
              </p:ext>
            </p:extLst>
          </p:nvPr>
        </p:nvGraphicFramePr>
        <p:xfrm>
          <a:off x="272481" y="1628800"/>
          <a:ext cx="9217024" cy="4968552"/>
        </p:xfrm>
        <a:graphic>
          <a:graphicData uri="http://schemas.openxmlformats.org/drawingml/2006/table">
            <a:tbl>
              <a:tblPr>
                <a:tableStyleId>{5C22544A-7EE6-4342-B048-85BDC9FD1C3A}</a:tableStyleId>
              </a:tblPr>
              <a:tblGrid>
                <a:gridCol w="936103"/>
                <a:gridCol w="6336704"/>
                <a:gridCol w="1008112"/>
                <a:gridCol w="936105"/>
              </a:tblGrid>
              <a:tr h="360040">
                <a:tc>
                  <a:txBody>
                    <a:bodyPr/>
                    <a:lstStyle/>
                    <a:p>
                      <a:pPr algn="ct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支付碼</a:t>
                      </a:r>
                    </a:p>
                  </a:txBody>
                  <a:tcPr marL="17780" marR="17780" marT="0" marB="0" anchor="ctr">
                    <a:solidFill>
                      <a:schemeClr val="bg2">
                        <a:lumMod val="75000"/>
                      </a:schemeClr>
                    </a:solidFill>
                  </a:tcPr>
                </a:tc>
                <a:tc>
                  <a:txBody>
                    <a:bodyPr/>
                    <a:lstStyle/>
                    <a:p>
                      <a:pPr algn="ct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名稱</a:t>
                      </a:r>
                    </a:p>
                  </a:txBody>
                  <a:tcPr marL="17780" marR="17780" marT="0" marB="0" anchor="ctr">
                    <a:solidFill>
                      <a:schemeClr val="bg2">
                        <a:lumMod val="75000"/>
                      </a:schemeClr>
                    </a:solidFill>
                  </a:tcPr>
                </a:tc>
                <a:tc>
                  <a:txBody>
                    <a:bodyPr/>
                    <a:lstStyle/>
                    <a:p>
                      <a:pPr algn="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106</a:t>
                      </a:r>
                      <a:r>
                        <a:rPr lang="zh-TW" sz="1800" b="0" dirty="0">
                          <a:effectLst/>
                          <a:latin typeface="Times New Roman" pitchFamily="18" charset="0"/>
                          <a:ea typeface="標楷體" pitchFamily="65" charset="-120"/>
                          <a:cs typeface="Times New Roman" pitchFamily="18" charset="0"/>
                        </a:rPr>
                        <a:t>點數</a:t>
                      </a:r>
                    </a:p>
                  </a:txBody>
                  <a:tcPr marL="17780" marR="17780" marT="0" marB="0" anchor="ctr">
                    <a:solidFill>
                      <a:schemeClr val="bg2">
                        <a:lumMod val="75000"/>
                      </a:schemeClr>
                    </a:solidFill>
                  </a:tcPr>
                </a:tc>
                <a:tc>
                  <a:txBody>
                    <a:bodyPr/>
                    <a:lstStyle/>
                    <a:p>
                      <a:pPr algn="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105</a:t>
                      </a:r>
                      <a:r>
                        <a:rPr lang="zh-TW" sz="1800" b="0" dirty="0">
                          <a:effectLst/>
                          <a:latin typeface="Times New Roman" pitchFamily="18" charset="0"/>
                          <a:ea typeface="標楷體" pitchFamily="65" charset="-120"/>
                          <a:cs typeface="Times New Roman" pitchFamily="18" charset="0"/>
                        </a:rPr>
                        <a:t>點數</a:t>
                      </a:r>
                    </a:p>
                  </a:txBody>
                  <a:tcPr marL="17780" marR="17780" marT="0" marB="0" anchor="ctr">
                    <a:solidFill>
                      <a:schemeClr val="bg2">
                        <a:lumMod val="75000"/>
                      </a:schemeClr>
                    </a:solidFill>
                  </a:tcPr>
                </a:tc>
              </a:tr>
              <a:tr h="288032">
                <a:tc>
                  <a:txBody>
                    <a:bodyPr/>
                    <a:lstStyle/>
                    <a:p>
                      <a:pPr algn="ct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89013C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複合體充填</a:t>
                      </a: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1" dirty="0">
                          <a:effectLst/>
                          <a:latin typeface="Times New Roman" pitchFamily="18" charset="0"/>
                          <a:ea typeface="標楷體" pitchFamily="65" charset="-120"/>
                          <a:cs typeface="Times New Roman" pitchFamily="18" charset="0"/>
                        </a:rPr>
                        <a:t>1000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800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89114C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特殊狀況之前牙雙鄰接面複合樹脂充填</a:t>
                      </a: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1" dirty="0">
                          <a:effectLst/>
                          <a:latin typeface="Times New Roman" pitchFamily="18" charset="0"/>
                          <a:ea typeface="標楷體" pitchFamily="65" charset="-120"/>
                          <a:cs typeface="Times New Roman" pitchFamily="18" charset="0"/>
                        </a:rPr>
                        <a:t>1200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　</a:t>
                      </a: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89115C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特殊狀況之後牙雙鄰接面複合樹脂充填</a:t>
                      </a: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1" dirty="0">
                          <a:effectLst/>
                          <a:latin typeface="Times New Roman" pitchFamily="18" charset="0"/>
                          <a:ea typeface="標楷體" pitchFamily="65" charset="-120"/>
                          <a:cs typeface="Times New Roman" pitchFamily="18" charset="0"/>
                        </a:rPr>
                        <a:t>1450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　</a:t>
                      </a: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90004C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sz="1800" b="0">
                          <a:effectLst/>
                          <a:latin typeface="Times New Roman" pitchFamily="18" charset="0"/>
                          <a:ea typeface="標楷體" pitchFamily="65" charset="-120"/>
                          <a:cs typeface="Times New Roman" pitchFamily="18" charset="0"/>
                        </a:rPr>
                        <a:t>齒內治療緊急處理</a:t>
                      </a: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1" dirty="0">
                          <a:effectLst/>
                          <a:latin typeface="Times New Roman" pitchFamily="18" charset="0"/>
                          <a:ea typeface="標楷體" pitchFamily="65" charset="-120"/>
                          <a:cs typeface="Times New Roman" pitchFamily="18" charset="0"/>
                        </a:rPr>
                        <a:t>150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100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90005C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乳牙斷髓處理</a:t>
                      </a: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1" dirty="0">
                          <a:effectLst/>
                          <a:latin typeface="Times New Roman" pitchFamily="18" charset="0"/>
                          <a:ea typeface="標楷體" pitchFamily="65" charset="-120"/>
                          <a:cs typeface="Times New Roman" pitchFamily="18" charset="0"/>
                        </a:rPr>
                        <a:t>800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610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504056">
                <a:tc>
                  <a:txBody>
                    <a:bodyPr/>
                    <a:lstStyle/>
                    <a:p>
                      <a:pPr algn="ct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90094C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sz="1800" b="0">
                          <a:effectLst/>
                          <a:latin typeface="Times New Roman" pitchFamily="18" charset="0"/>
                          <a:ea typeface="標楷體" pitchFamily="65" charset="-120"/>
                          <a:cs typeface="Times New Roman" pitchFamily="18" charset="0"/>
                        </a:rPr>
                        <a:t>－根管重新治療在Ｘ光片上</a:t>
                      </a:r>
                      <a:r>
                        <a:rPr lang="en-US" sz="1800" b="0">
                          <a:effectLst/>
                          <a:latin typeface="Times New Roman" pitchFamily="18" charset="0"/>
                          <a:ea typeface="標楷體" pitchFamily="65" charset="-120"/>
                          <a:cs typeface="Times New Roman" pitchFamily="18" charset="0"/>
                        </a:rPr>
                        <a:t>root canal</a:t>
                      </a:r>
                      <a:r>
                        <a:rPr lang="zh-TW" sz="1800" b="0">
                          <a:effectLst/>
                          <a:latin typeface="Times New Roman" pitchFamily="18" charset="0"/>
                          <a:ea typeface="標楷體" pitchFamily="65" charset="-120"/>
                          <a:cs typeface="Times New Roman" pitchFamily="18" charset="0"/>
                        </a:rPr>
                        <a:t>內顯現出</a:t>
                      </a:r>
                      <a:r>
                        <a:rPr lang="en-US" sz="1800" b="0">
                          <a:effectLst/>
                          <a:latin typeface="Times New Roman" pitchFamily="18" charset="0"/>
                          <a:ea typeface="標楷體" pitchFamily="65" charset="-120"/>
                          <a:cs typeface="Times New Roman" pitchFamily="18" charset="0"/>
                        </a:rPr>
                        <a:t>radioopaque</a:t>
                      </a:r>
                      <a:r>
                        <a:rPr lang="zh-TW" sz="1800" b="0">
                          <a:effectLst/>
                          <a:latin typeface="Times New Roman" pitchFamily="18" charset="0"/>
                          <a:ea typeface="標楷體" pitchFamily="65" charset="-120"/>
                          <a:cs typeface="Times New Roman" pitchFamily="18" charset="0"/>
                        </a:rPr>
                        <a:t>等有</a:t>
                      </a:r>
                      <a:r>
                        <a:rPr lang="en-US" sz="1800" b="0">
                          <a:effectLst/>
                          <a:latin typeface="Times New Roman" pitchFamily="18" charset="0"/>
                          <a:ea typeface="標楷體" pitchFamily="65" charset="-120"/>
                          <a:cs typeface="Times New Roman" pitchFamily="18" charset="0"/>
                        </a:rPr>
                        <a:t>obstruction</a:t>
                      </a:r>
                      <a:r>
                        <a:rPr lang="zh-TW" sz="1800" b="0">
                          <a:effectLst/>
                          <a:latin typeface="Times New Roman" pitchFamily="18" charset="0"/>
                          <a:ea typeface="標楷體" pitchFamily="65" charset="-120"/>
                          <a:cs typeface="Times New Roman" pitchFamily="18" charset="0"/>
                        </a:rPr>
                        <a:t>之根管等個案</a:t>
                      </a:r>
                      <a:r>
                        <a:rPr lang="en-US" sz="1800" b="0">
                          <a:effectLst/>
                          <a:latin typeface="Times New Roman" pitchFamily="18" charset="0"/>
                          <a:ea typeface="標楷體" pitchFamily="65" charset="-120"/>
                          <a:cs typeface="Times New Roman" pitchFamily="18" charset="0"/>
                        </a:rPr>
                        <a:t>,</a:t>
                      </a:r>
                      <a:r>
                        <a:rPr lang="zh-TW" sz="1800" b="0">
                          <a:effectLst/>
                          <a:latin typeface="Times New Roman" pitchFamily="18" charset="0"/>
                          <a:ea typeface="標楷體" pitchFamily="65" charset="-120"/>
                          <a:cs typeface="Times New Roman" pitchFamily="18" charset="0"/>
                        </a:rPr>
                        <a:t>以根管數計算</a:t>
                      </a: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1" dirty="0">
                          <a:effectLst/>
                          <a:latin typeface="Times New Roman" pitchFamily="18" charset="0"/>
                          <a:ea typeface="標楷體" pitchFamily="65" charset="-120"/>
                          <a:cs typeface="Times New Roman" pitchFamily="18" charset="0"/>
                        </a:rPr>
                        <a:t>1500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1000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90095C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－符合附表</a:t>
                      </a:r>
                      <a:r>
                        <a:rPr lang="en-US" sz="1800" b="0" dirty="0">
                          <a:effectLst/>
                          <a:latin typeface="Times New Roman" pitchFamily="18" charset="0"/>
                          <a:ea typeface="標楷體" pitchFamily="65" charset="-120"/>
                          <a:cs typeface="Times New Roman" pitchFamily="18" charset="0"/>
                        </a:rPr>
                        <a:t>3.3.1</a:t>
                      </a:r>
                      <a:r>
                        <a:rPr lang="zh-TW" sz="1800" b="0" dirty="0">
                          <a:effectLst/>
                          <a:latin typeface="Times New Roman" pitchFamily="18" charset="0"/>
                          <a:ea typeface="標楷體" pitchFamily="65" charset="-120"/>
                          <a:cs typeface="Times New Roman" pitchFamily="18" charset="0"/>
                        </a:rPr>
                        <a:t>標準之多根管根管治療。</a:t>
                      </a:r>
                      <a:r>
                        <a:rPr lang="en-US" sz="1800" b="0" dirty="0">
                          <a:effectLst/>
                          <a:latin typeface="Times New Roman" pitchFamily="18" charset="0"/>
                          <a:ea typeface="標楷體" pitchFamily="65" charset="-120"/>
                          <a:cs typeface="Times New Roman" pitchFamily="18" charset="0"/>
                        </a:rPr>
                        <a:t>(</a:t>
                      </a:r>
                      <a:r>
                        <a:rPr lang="zh-TW" sz="1800" b="0" dirty="0">
                          <a:effectLst/>
                          <a:latin typeface="Times New Roman" pitchFamily="18" charset="0"/>
                          <a:ea typeface="標楷體" pitchFamily="65" charset="-120"/>
                          <a:cs typeface="Times New Roman" pitchFamily="18" charset="0"/>
                        </a:rPr>
                        <a:t>雙根管</a:t>
                      </a:r>
                      <a:r>
                        <a:rPr lang="en-US" sz="1800" b="0" dirty="0">
                          <a:effectLst/>
                          <a:latin typeface="Times New Roman" pitchFamily="18" charset="0"/>
                          <a:ea typeface="標楷體" pitchFamily="65" charset="-120"/>
                          <a:cs typeface="Times New Roman" pitchFamily="18" charset="0"/>
                        </a:rPr>
                        <a:t>)</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1" dirty="0">
                          <a:effectLst/>
                          <a:latin typeface="Times New Roman" pitchFamily="18" charset="0"/>
                          <a:ea typeface="標楷體" pitchFamily="65" charset="-120"/>
                          <a:cs typeface="Times New Roman" pitchFamily="18" charset="0"/>
                        </a:rPr>
                        <a:t>1600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1000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90096C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sz="1800" b="0" dirty="0">
                          <a:effectLst/>
                          <a:latin typeface="Times New Roman" pitchFamily="18" charset="0"/>
                          <a:ea typeface="標楷體" pitchFamily="65" charset="-120"/>
                          <a:cs typeface="Times New Roman" pitchFamily="18" charset="0"/>
                        </a:rPr>
                        <a:t>－符合附表</a:t>
                      </a:r>
                      <a:r>
                        <a:rPr lang="en-US" sz="1800" b="0" dirty="0">
                          <a:effectLst/>
                          <a:latin typeface="Times New Roman" pitchFamily="18" charset="0"/>
                          <a:ea typeface="標楷體" pitchFamily="65" charset="-120"/>
                          <a:cs typeface="Times New Roman" pitchFamily="18" charset="0"/>
                        </a:rPr>
                        <a:t>3.3.1</a:t>
                      </a:r>
                      <a:r>
                        <a:rPr lang="zh-TW" sz="1800" b="0" dirty="0">
                          <a:effectLst/>
                          <a:latin typeface="Times New Roman" pitchFamily="18" charset="0"/>
                          <a:ea typeface="標楷體" pitchFamily="65" charset="-120"/>
                          <a:cs typeface="Times New Roman" pitchFamily="18" charset="0"/>
                        </a:rPr>
                        <a:t>標準之多根管根管治療。</a:t>
                      </a:r>
                      <a:r>
                        <a:rPr lang="en-US" sz="1800" b="0" dirty="0">
                          <a:effectLst/>
                          <a:latin typeface="Times New Roman" pitchFamily="18" charset="0"/>
                          <a:ea typeface="標楷體" pitchFamily="65" charset="-120"/>
                          <a:cs typeface="Times New Roman" pitchFamily="18" charset="0"/>
                        </a:rPr>
                        <a:t>(</a:t>
                      </a:r>
                      <a:r>
                        <a:rPr lang="zh-TW" sz="1800" b="0" dirty="0">
                          <a:effectLst/>
                          <a:latin typeface="Times New Roman" pitchFamily="18" charset="0"/>
                          <a:ea typeface="標楷體" pitchFamily="65" charset="-120"/>
                          <a:cs typeface="Times New Roman" pitchFamily="18" charset="0"/>
                        </a:rPr>
                        <a:t>三根管</a:t>
                      </a:r>
                      <a:r>
                        <a:rPr lang="en-US" sz="1800" b="0" dirty="0">
                          <a:effectLst/>
                          <a:latin typeface="Times New Roman" pitchFamily="18" charset="0"/>
                          <a:ea typeface="標楷體" pitchFamily="65" charset="-120"/>
                          <a:cs typeface="Times New Roman" pitchFamily="18" charset="0"/>
                        </a:rPr>
                        <a:t>)</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1" dirty="0">
                          <a:effectLst/>
                          <a:latin typeface="Times New Roman" pitchFamily="18" charset="0"/>
                          <a:ea typeface="標楷體" pitchFamily="65" charset="-120"/>
                          <a:cs typeface="Times New Roman" pitchFamily="18" charset="0"/>
                        </a:rPr>
                        <a:t>2400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sz="1800" b="0" dirty="0">
                          <a:effectLst/>
                          <a:latin typeface="Times New Roman" pitchFamily="18" charset="0"/>
                          <a:ea typeface="標楷體" pitchFamily="65" charset="-120"/>
                          <a:cs typeface="Times New Roman" pitchFamily="18" charset="0"/>
                        </a:rPr>
                        <a:t>1500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kern="1200" dirty="0" smtClean="0">
                          <a:solidFill>
                            <a:schemeClr val="dk1"/>
                          </a:solidFill>
                          <a:effectLst/>
                          <a:latin typeface="Times New Roman" pitchFamily="18" charset="0"/>
                          <a:ea typeface="標楷體" pitchFamily="65" charset="-120"/>
                          <a:cs typeface="Times New Roman" pitchFamily="18" charset="0"/>
                        </a:rPr>
                        <a:t>90097C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altLang="zh-TW" sz="1800" b="0" kern="1200" dirty="0" smtClean="0">
                          <a:solidFill>
                            <a:schemeClr val="dk1"/>
                          </a:solidFill>
                          <a:effectLst/>
                          <a:latin typeface="Times New Roman" pitchFamily="18" charset="0"/>
                          <a:ea typeface="標楷體" pitchFamily="65" charset="-120"/>
                          <a:cs typeface="Times New Roman" pitchFamily="18" charset="0"/>
                        </a:rPr>
                        <a:t>－符合附表</a:t>
                      </a:r>
                      <a:r>
                        <a:rPr lang="en-US" altLang="zh-TW" sz="1800" b="0" kern="1200" dirty="0" smtClean="0">
                          <a:solidFill>
                            <a:schemeClr val="dk1"/>
                          </a:solidFill>
                          <a:effectLst/>
                          <a:latin typeface="Times New Roman" pitchFamily="18" charset="0"/>
                          <a:ea typeface="標楷體" pitchFamily="65" charset="-120"/>
                          <a:cs typeface="Times New Roman" pitchFamily="18" charset="0"/>
                        </a:rPr>
                        <a:t>3.3.1</a:t>
                      </a:r>
                      <a:r>
                        <a:rPr lang="zh-TW" altLang="zh-TW" sz="1800" b="0" kern="1200" dirty="0" smtClean="0">
                          <a:solidFill>
                            <a:schemeClr val="dk1"/>
                          </a:solidFill>
                          <a:effectLst/>
                          <a:latin typeface="Times New Roman" pitchFamily="18" charset="0"/>
                          <a:ea typeface="標楷體" pitchFamily="65" charset="-120"/>
                          <a:cs typeface="Times New Roman" pitchFamily="18" charset="0"/>
                        </a:rPr>
                        <a:t>標準之多根管根管治療。</a:t>
                      </a:r>
                      <a:r>
                        <a:rPr lang="en-US" altLang="zh-TW" sz="1800" b="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0" kern="1200" dirty="0" smtClean="0">
                          <a:solidFill>
                            <a:schemeClr val="dk1"/>
                          </a:solidFill>
                          <a:effectLst/>
                          <a:latin typeface="Times New Roman" pitchFamily="18" charset="0"/>
                          <a:ea typeface="標楷體" pitchFamily="65" charset="-120"/>
                          <a:cs typeface="Times New Roman" pitchFamily="18" charset="0"/>
                        </a:rPr>
                        <a:t>四根管</a:t>
                      </a:r>
                      <a:r>
                        <a:rPr lang="en-US" altLang="zh-TW" sz="1800" b="0" kern="1200" dirty="0" smtClean="0">
                          <a:solidFill>
                            <a:schemeClr val="dk1"/>
                          </a:solidFill>
                          <a:effectLst/>
                          <a:latin typeface="Times New Roman" pitchFamily="18" charset="0"/>
                          <a:ea typeface="標楷體" pitchFamily="65" charset="-120"/>
                          <a:cs typeface="Times New Roman" pitchFamily="18" charset="0"/>
                        </a:rPr>
                        <a:t>)</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1" kern="1200" dirty="0" smtClean="0">
                          <a:solidFill>
                            <a:schemeClr val="dk1"/>
                          </a:solidFill>
                          <a:effectLst/>
                          <a:latin typeface="Times New Roman" pitchFamily="18" charset="0"/>
                          <a:ea typeface="標楷體" pitchFamily="65" charset="-120"/>
                          <a:cs typeface="Times New Roman" pitchFamily="18" charset="0"/>
                        </a:rPr>
                        <a:t>3200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2000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kern="1200" dirty="0" smtClean="0">
                          <a:solidFill>
                            <a:schemeClr val="dk1"/>
                          </a:solidFill>
                          <a:effectLst/>
                          <a:latin typeface="Times New Roman" pitchFamily="18" charset="0"/>
                          <a:ea typeface="標楷體" pitchFamily="65" charset="-120"/>
                          <a:cs typeface="Times New Roman" pitchFamily="18" charset="0"/>
                        </a:rPr>
                        <a:t>90098C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altLang="zh-TW" sz="1800" b="0" kern="1200" dirty="0" smtClean="0">
                          <a:solidFill>
                            <a:schemeClr val="dk1"/>
                          </a:solidFill>
                          <a:effectLst/>
                          <a:latin typeface="Times New Roman" pitchFamily="18" charset="0"/>
                          <a:ea typeface="標楷體" pitchFamily="65" charset="-120"/>
                          <a:cs typeface="Times New Roman" pitchFamily="18" charset="0"/>
                        </a:rPr>
                        <a:t>－符合附表</a:t>
                      </a:r>
                      <a:r>
                        <a:rPr lang="en-US" altLang="zh-TW" sz="1800" b="0" kern="1200" dirty="0" smtClean="0">
                          <a:solidFill>
                            <a:schemeClr val="dk1"/>
                          </a:solidFill>
                          <a:effectLst/>
                          <a:latin typeface="Times New Roman" pitchFamily="18" charset="0"/>
                          <a:ea typeface="標楷體" pitchFamily="65" charset="-120"/>
                          <a:cs typeface="Times New Roman" pitchFamily="18" charset="0"/>
                        </a:rPr>
                        <a:t>3.3.1</a:t>
                      </a:r>
                      <a:r>
                        <a:rPr lang="zh-TW" altLang="zh-TW" sz="1800" b="0" kern="1200" dirty="0" smtClean="0">
                          <a:solidFill>
                            <a:schemeClr val="dk1"/>
                          </a:solidFill>
                          <a:effectLst/>
                          <a:latin typeface="Times New Roman" pitchFamily="18" charset="0"/>
                          <a:ea typeface="標楷體" pitchFamily="65" charset="-120"/>
                          <a:cs typeface="Times New Roman" pitchFamily="18" charset="0"/>
                        </a:rPr>
                        <a:t>標準之多根管根管治療。</a:t>
                      </a:r>
                      <a:r>
                        <a:rPr lang="en-US" altLang="zh-TW" sz="1800" b="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0" kern="1200" dirty="0" smtClean="0">
                          <a:solidFill>
                            <a:schemeClr val="dk1"/>
                          </a:solidFill>
                          <a:effectLst/>
                          <a:latin typeface="Times New Roman" pitchFamily="18" charset="0"/>
                          <a:ea typeface="標楷體" pitchFamily="65" charset="-120"/>
                          <a:cs typeface="Times New Roman" pitchFamily="18" charset="0"/>
                        </a:rPr>
                        <a:t>五根及五根以上根管</a:t>
                      </a:r>
                      <a:r>
                        <a:rPr lang="en-US" altLang="zh-TW" sz="1800" b="0" kern="1200" dirty="0" smtClean="0">
                          <a:solidFill>
                            <a:schemeClr val="dk1"/>
                          </a:solidFill>
                          <a:effectLst/>
                          <a:latin typeface="Times New Roman" pitchFamily="18" charset="0"/>
                          <a:ea typeface="標楷體" pitchFamily="65" charset="-120"/>
                          <a:cs typeface="Times New Roman" pitchFamily="18" charset="0"/>
                        </a:rPr>
                        <a:t>)</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1" kern="1200" dirty="0" smtClean="0">
                          <a:solidFill>
                            <a:schemeClr val="dk1"/>
                          </a:solidFill>
                          <a:effectLst/>
                          <a:latin typeface="Times New Roman" pitchFamily="18" charset="0"/>
                          <a:ea typeface="標楷體" pitchFamily="65" charset="-120"/>
                          <a:cs typeface="Times New Roman" pitchFamily="18" charset="0"/>
                        </a:rPr>
                        <a:t>4000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2500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kern="1200" dirty="0" smtClean="0">
                          <a:solidFill>
                            <a:schemeClr val="dk1"/>
                          </a:solidFill>
                          <a:effectLst/>
                          <a:latin typeface="Times New Roman" pitchFamily="18" charset="0"/>
                          <a:ea typeface="標楷體" pitchFamily="65" charset="-120"/>
                          <a:cs typeface="Times New Roman" pitchFamily="18" charset="0"/>
                        </a:rPr>
                        <a:t>90012C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altLang="zh-TW" sz="1800" b="0" kern="1200" dirty="0" smtClean="0">
                          <a:solidFill>
                            <a:schemeClr val="dk1"/>
                          </a:solidFill>
                          <a:effectLst/>
                          <a:latin typeface="Times New Roman" pitchFamily="18" charset="0"/>
                          <a:ea typeface="標楷體" pitchFamily="65" charset="-120"/>
                          <a:cs typeface="Times New Roman" pitchFamily="18" charset="0"/>
                        </a:rPr>
                        <a:t>橡皮障防濕裝置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1" kern="1200" dirty="0" smtClean="0">
                          <a:solidFill>
                            <a:schemeClr val="dk1"/>
                          </a:solidFill>
                          <a:effectLst/>
                          <a:latin typeface="Times New Roman" pitchFamily="18" charset="0"/>
                          <a:ea typeface="標楷體" pitchFamily="65" charset="-120"/>
                          <a:cs typeface="Times New Roman" pitchFamily="18" charset="0"/>
                        </a:rPr>
                        <a:t>150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100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kern="1200" dirty="0" smtClean="0">
                          <a:solidFill>
                            <a:schemeClr val="dk1"/>
                          </a:solidFill>
                          <a:effectLst/>
                          <a:latin typeface="Times New Roman" pitchFamily="18" charset="0"/>
                          <a:ea typeface="標楷體" pitchFamily="65" charset="-120"/>
                          <a:cs typeface="Times New Roman" pitchFamily="18" charset="0"/>
                        </a:rPr>
                        <a:t>90015C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altLang="zh-TW" sz="1800" b="0" kern="1200" dirty="0" smtClean="0">
                          <a:solidFill>
                            <a:schemeClr val="dk1"/>
                          </a:solidFill>
                          <a:effectLst/>
                          <a:latin typeface="Times New Roman" pitchFamily="18" charset="0"/>
                          <a:ea typeface="標楷體" pitchFamily="65" charset="-120"/>
                          <a:cs typeface="Times New Roman" pitchFamily="18" charset="0"/>
                        </a:rPr>
                        <a:t>根管開擴及清創</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1" kern="1200" dirty="0" smtClean="0">
                          <a:solidFill>
                            <a:schemeClr val="dk1"/>
                          </a:solidFill>
                          <a:effectLst/>
                          <a:latin typeface="Times New Roman" pitchFamily="18" charset="0"/>
                          <a:ea typeface="標楷體" pitchFamily="65" charset="-120"/>
                          <a:cs typeface="Times New Roman" pitchFamily="18" charset="0"/>
                        </a:rPr>
                        <a:t>600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410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kern="1200" dirty="0" smtClean="0">
                          <a:solidFill>
                            <a:schemeClr val="dk1"/>
                          </a:solidFill>
                          <a:effectLst/>
                          <a:latin typeface="Times New Roman" pitchFamily="18" charset="0"/>
                          <a:ea typeface="標楷體" pitchFamily="65" charset="-120"/>
                          <a:cs typeface="Times New Roman" pitchFamily="18" charset="0"/>
                        </a:rPr>
                        <a:t>91019C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altLang="zh-TW" sz="1800" b="0" kern="1200" dirty="0" smtClean="0">
                          <a:solidFill>
                            <a:schemeClr val="dk1"/>
                          </a:solidFill>
                          <a:effectLst/>
                          <a:latin typeface="Times New Roman" pitchFamily="18" charset="0"/>
                          <a:ea typeface="標楷體" pitchFamily="65" charset="-120"/>
                          <a:cs typeface="Times New Roman" pitchFamily="18" charset="0"/>
                        </a:rPr>
                        <a:t>懷孕婦女牙周緊急處置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1" dirty="0" smtClean="0">
                          <a:effectLst/>
                          <a:latin typeface="Times New Roman" pitchFamily="18" charset="0"/>
                          <a:ea typeface="標楷體" pitchFamily="65" charset="-120"/>
                          <a:cs typeface="Times New Roman" pitchFamily="18" charset="0"/>
                        </a:rPr>
                        <a:t>500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kern="1200" dirty="0" smtClean="0">
                          <a:solidFill>
                            <a:schemeClr val="dk1"/>
                          </a:solidFill>
                          <a:effectLst/>
                          <a:latin typeface="Times New Roman" pitchFamily="18" charset="0"/>
                          <a:ea typeface="標楷體" pitchFamily="65" charset="-120"/>
                          <a:cs typeface="Times New Roman" pitchFamily="18" charset="0"/>
                        </a:rPr>
                        <a:t>91020C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altLang="zh-TW" sz="1800" b="0" kern="1200" dirty="0" smtClean="0">
                          <a:solidFill>
                            <a:schemeClr val="dk1"/>
                          </a:solidFill>
                          <a:effectLst/>
                          <a:latin typeface="Times New Roman" pitchFamily="18" charset="0"/>
                          <a:ea typeface="標楷體" pitchFamily="65" charset="-120"/>
                          <a:cs typeface="Times New Roman" pitchFamily="18" charset="0"/>
                        </a:rPr>
                        <a:t>牙菌斑去除照護</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1" dirty="0" smtClean="0">
                          <a:effectLst/>
                          <a:latin typeface="Times New Roman" pitchFamily="18" charset="0"/>
                          <a:ea typeface="標楷體" pitchFamily="65" charset="-120"/>
                          <a:cs typeface="Times New Roman" pitchFamily="18" charset="0"/>
                        </a:rPr>
                        <a:t>200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360040">
                <a:tc>
                  <a:txBody>
                    <a:bodyPr/>
                    <a:lstStyle/>
                    <a:p>
                      <a:pPr algn="ctr" fontAlgn="auto">
                        <a:lnSpc>
                          <a:spcPts val="1800"/>
                        </a:lnSpc>
                        <a:spcAft>
                          <a:spcPts val="0"/>
                        </a:spcAft>
                      </a:pPr>
                      <a:r>
                        <a:rPr lang="en-US" altLang="zh-TW" sz="1800" b="0" kern="1200" dirty="0" smtClean="0">
                          <a:solidFill>
                            <a:schemeClr val="dk1"/>
                          </a:solidFill>
                          <a:effectLst/>
                          <a:latin typeface="Times New Roman" pitchFamily="18" charset="0"/>
                          <a:ea typeface="標楷體" pitchFamily="65" charset="-120"/>
                          <a:cs typeface="Times New Roman" pitchFamily="18" charset="0"/>
                        </a:rPr>
                        <a:t>92095C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lnSpc>
                          <a:spcPts val="1800"/>
                        </a:lnSpc>
                        <a:spcAft>
                          <a:spcPts val="0"/>
                        </a:spcAft>
                      </a:pPr>
                      <a:r>
                        <a:rPr lang="zh-TW" altLang="zh-TW" sz="1800" b="0" kern="1200" dirty="0" smtClean="0">
                          <a:solidFill>
                            <a:schemeClr val="dk1"/>
                          </a:solidFill>
                          <a:effectLst/>
                          <a:latin typeface="Times New Roman" pitchFamily="18" charset="0"/>
                          <a:ea typeface="標楷體" pitchFamily="65" charset="-120"/>
                          <a:cs typeface="Times New Roman" pitchFamily="18" charset="0"/>
                        </a:rPr>
                        <a:t>顎顏面骨壞死術後傷口照護</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1" dirty="0" smtClean="0">
                          <a:effectLst/>
                          <a:latin typeface="Times New Roman" pitchFamily="18" charset="0"/>
                          <a:ea typeface="標楷體" pitchFamily="65" charset="-120"/>
                          <a:cs typeface="Times New Roman" pitchFamily="18" charset="0"/>
                        </a:rPr>
                        <a:t>600</a:t>
                      </a:r>
                      <a:endParaRPr lang="zh-TW" sz="1800" b="1"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bl>
          </a:graphicData>
        </a:graphic>
      </p:graphicFrame>
    </p:spTree>
    <p:extLst>
      <p:ext uri="{BB962C8B-B14F-4D97-AF65-F5344CB8AC3E}">
        <p14:creationId xmlns:p14="http://schemas.microsoft.com/office/powerpoint/2010/main" val="9836434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90073"/>
            <a:ext cx="9906000" cy="731675"/>
          </a:xfrm>
          <a:prstGeom prst="rect">
            <a:avLst/>
          </a:prstGeom>
        </p:spPr>
        <p:txBody>
          <a:bodyPr anchor="ctr">
            <a:spAutoFit/>
          </a:bodyPr>
          <a:lstStyle/>
          <a:p>
            <a:pPr algn="ctr">
              <a:lnSpc>
                <a:spcPts val="5500"/>
              </a:lnSpc>
              <a:spcBef>
                <a:spcPts val="15"/>
              </a:spcBef>
              <a:spcAft>
                <a:spcPts val="15"/>
              </a:spcAft>
              <a:defRPr/>
            </a:pP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新增項目</a:t>
            </a:r>
            <a:endPar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6" name="表格 5"/>
          <p:cNvGraphicFramePr>
            <a:graphicFrameLocks noGrp="1"/>
          </p:cNvGraphicFramePr>
          <p:nvPr>
            <p:extLst>
              <p:ext uri="{D42A27DB-BD31-4B8C-83A1-F6EECF244321}">
                <p14:modId xmlns:p14="http://schemas.microsoft.com/office/powerpoint/2010/main" val="964658621"/>
              </p:ext>
            </p:extLst>
          </p:nvPr>
        </p:nvGraphicFramePr>
        <p:xfrm>
          <a:off x="200471" y="1429856"/>
          <a:ext cx="9361041" cy="5239504"/>
        </p:xfrm>
        <a:graphic>
          <a:graphicData uri="http://schemas.openxmlformats.org/drawingml/2006/table">
            <a:tbl>
              <a:tblPr>
                <a:tableStyleId>{5C22544A-7EE6-4342-B048-85BDC9FD1C3A}</a:tableStyleId>
              </a:tblPr>
              <a:tblGrid>
                <a:gridCol w="864095"/>
                <a:gridCol w="5904658"/>
                <a:gridCol w="504056"/>
                <a:gridCol w="504056"/>
                <a:gridCol w="504056"/>
                <a:gridCol w="504056"/>
                <a:gridCol w="576064"/>
              </a:tblGrid>
              <a:tr h="576064">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編號</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診療項目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基層</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院所</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地區</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區域</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醫學</a:t>
                      </a:r>
                      <a:endParaRPr lang="en-US" altLang="zh-TW" sz="1800" b="0" kern="1200" dirty="0" smtClean="0">
                        <a:solidFill>
                          <a:schemeClr val="dk1"/>
                        </a:solidFill>
                        <a:effectLst/>
                        <a:latin typeface="Times New Roman" pitchFamily="18" charset="0"/>
                        <a:ea typeface="標楷體" pitchFamily="65" charset="-120"/>
                        <a:cs typeface="Times New Roman" pitchFamily="18" charset="0"/>
                      </a:endParaRPr>
                    </a:p>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中心</a:t>
                      </a:r>
                      <a:endParaRPr lang="zh-TW" sz="1800" b="0" kern="1200" dirty="0">
                        <a:solidFill>
                          <a:schemeClr val="dk1"/>
                        </a:solidFill>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支付點數</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91019C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b="1" kern="1200" dirty="0" smtClean="0">
                          <a:solidFill>
                            <a:schemeClr val="dk1"/>
                          </a:solidFill>
                          <a:effectLst/>
                          <a:latin typeface="Times New Roman" pitchFamily="18" charset="0"/>
                          <a:ea typeface="標楷體" pitchFamily="65" charset="-120"/>
                          <a:cs typeface="Times New Roman" pitchFamily="18" charset="0"/>
                        </a:rPr>
                        <a:t>懷孕婦女牙周緊急處置</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限懷孕婦女之患者申報。</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本項主要施行懷孕期間口腔照顧及牙周病緊急處置，視</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患者實際需求提供局部沖洗、塗藥、口腔衛教、孕期急</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性牙周緊急處理等醫療服務，申報費用以次為單位。</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不得與</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91001C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91003C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91017C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91103C</a:t>
                      </a:r>
                      <a:r>
                        <a:rPr lang="zh-TW" altLang="zh-TW" sz="1800" kern="1200" dirty="0" smtClean="0">
                          <a:solidFill>
                            <a:schemeClr val="dk1"/>
                          </a:solidFill>
                          <a:effectLst/>
                          <a:latin typeface="Times New Roman" pitchFamily="18" charset="0"/>
                          <a:ea typeface="標楷體" pitchFamily="65" charset="-120"/>
                          <a:cs typeface="Times New Roman" pitchFamily="18" charset="0"/>
                        </a:rPr>
                        <a:t>或</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91104C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同時申報。</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500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91020C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b="1" kern="1200" dirty="0" smtClean="0">
                          <a:solidFill>
                            <a:schemeClr val="dk1"/>
                          </a:solidFill>
                          <a:effectLst/>
                          <a:latin typeface="Times New Roman" pitchFamily="18" charset="0"/>
                          <a:ea typeface="標楷體" pitchFamily="65" charset="-120"/>
                          <a:cs typeface="Times New Roman" pitchFamily="18" charset="0"/>
                        </a:rPr>
                        <a:t>牙菌斑去除照護</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牙菌斑清除。</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a:t>
                      </a:r>
                      <a:r>
                        <a:rPr lang="en-US" altLang="zh-TW" sz="1800" kern="1200" dirty="0" smtClean="0">
                          <a:solidFill>
                            <a:schemeClr val="dk1"/>
                          </a:solidFill>
                          <a:effectLst/>
                          <a:latin typeface="Times New Roman" pitchFamily="18" charset="0"/>
                          <a:ea typeface="標楷體" pitchFamily="65" charset="-120"/>
                          <a:cs typeface="Times New Roman" pitchFamily="18" charset="0"/>
                        </a:rPr>
                        <a:t>180</a:t>
                      </a:r>
                      <a:r>
                        <a:rPr lang="zh-TW" altLang="zh-TW" sz="1800" kern="1200" dirty="0" smtClean="0">
                          <a:solidFill>
                            <a:schemeClr val="dk1"/>
                          </a:solidFill>
                          <a:effectLst/>
                          <a:latin typeface="Times New Roman" pitchFamily="18" charset="0"/>
                          <a:ea typeface="標楷體" pitchFamily="65" charset="-120"/>
                          <a:cs typeface="Times New Roman" pitchFamily="18" charset="0"/>
                        </a:rPr>
                        <a:t>天限申報一次。</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限未滿</a:t>
                      </a:r>
                      <a:r>
                        <a:rPr lang="en-US" altLang="zh-TW" sz="1800" kern="1200" dirty="0" smtClean="0">
                          <a:solidFill>
                            <a:schemeClr val="dk1"/>
                          </a:solidFill>
                          <a:effectLst/>
                          <a:latin typeface="Times New Roman" pitchFamily="18" charset="0"/>
                          <a:ea typeface="標楷體" pitchFamily="65" charset="-120"/>
                          <a:cs typeface="Times New Roman" pitchFamily="18" charset="0"/>
                        </a:rPr>
                        <a:t>12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歲兒童申報。</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200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92095C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b="1" kern="1200" dirty="0" smtClean="0">
                          <a:solidFill>
                            <a:schemeClr val="dk1"/>
                          </a:solidFill>
                          <a:effectLst/>
                          <a:latin typeface="Times New Roman" pitchFamily="18" charset="0"/>
                          <a:ea typeface="標楷體" pitchFamily="65" charset="-120"/>
                          <a:cs typeface="Times New Roman" pitchFamily="18" charset="0"/>
                        </a:rPr>
                        <a:t>顎顏面骨壞死術後傷口照護</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需有病理學報告或相關影像佐證。</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三日內之同一處置視為同一療程。</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600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bl>
          </a:graphicData>
        </a:graphic>
      </p:graphicFrame>
    </p:spTree>
    <p:extLst>
      <p:ext uri="{BB962C8B-B14F-4D97-AF65-F5344CB8AC3E}">
        <p14:creationId xmlns:p14="http://schemas.microsoft.com/office/powerpoint/2010/main" val="1253070069"/>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90073"/>
            <a:ext cx="9906000" cy="731675"/>
          </a:xfrm>
          <a:prstGeom prst="rect">
            <a:avLst/>
          </a:prstGeom>
        </p:spPr>
        <p:txBody>
          <a:bodyPr anchor="ctr">
            <a:spAutoFit/>
          </a:bodyPr>
          <a:lstStyle/>
          <a:p>
            <a:pPr algn="ctr">
              <a:lnSpc>
                <a:spcPts val="5500"/>
              </a:lnSpc>
              <a:spcBef>
                <a:spcPts val="15"/>
              </a:spcBef>
              <a:spcAft>
                <a:spcPts val="15"/>
              </a:spcAft>
              <a:defRPr/>
            </a:pPr>
            <a:r>
              <a:rPr lang="zh-TW" altLang="en-US"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修訂</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項目</a:t>
            </a:r>
            <a:endPar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6" name="表格 5"/>
          <p:cNvGraphicFramePr>
            <a:graphicFrameLocks noGrp="1"/>
          </p:cNvGraphicFramePr>
          <p:nvPr>
            <p:extLst>
              <p:ext uri="{D42A27DB-BD31-4B8C-83A1-F6EECF244321}">
                <p14:modId xmlns:p14="http://schemas.microsoft.com/office/powerpoint/2010/main" val="3045399453"/>
              </p:ext>
            </p:extLst>
          </p:nvPr>
        </p:nvGraphicFramePr>
        <p:xfrm>
          <a:off x="200471" y="1268760"/>
          <a:ext cx="9361041" cy="5513824"/>
        </p:xfrm>
        <a:graphic>
          <a:graphicData uri="http://schemas.openxmlformats.org/drawingml/2006/table">
            <a:tbl>
              <a:tblPr>
                <a:tableStyleId>{5C22544A-7EE6-4342-B048-85BDC9FD1C3A}</a:tableStyleId>
              </a:tblPr>
              <a:tblGrid>
                <a:gridCol w="864095"/>
                <a:gridCol w="5904658"/>
                <a:gridCol w="504056"/>
                <a:gridCol w="504056"/>
                <a:gridCol w="504056"/>
                <a:gridCol w="504056"/>
                <a:gridCol w="576064"/>
              </a:tblGrid>
              <a:tr h="576064">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編號</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診療項目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基層</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院所</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地區</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區域</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醫學</a:t>
                      </a:r>
                      <a:endParaRPr lang="en-US" altLang="zh-TW" sz="1800" b="0" kern="1200" dirty="0" smtClean="0">
                        <a:solidFill>
                          <a:schemeClr val="dk1"/>
                        </a:solidFill>
                        <a:effectLst/>
                        <a:latin typeface="Times New Roman" pitchFamily="18" charset="0"/>
                        <a:ea typeface="標楷體" pitchFamily="65" charset="-120"/>
                        <a:cs typeface="Times New Roman" pitchFamily="18" charset="0"/>
                      </a:endParaRPr>
                    </a:p>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中心</a:t>
                      </a:r>
                      <a:endParaRPr lang="zh-TW" sz="1800" b="0" kern="1200" dirty="0">
                        <a:solidFill>
                          <a:schemeClr val="dk1"/>
                        </a:solidFill>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支付點數</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89015C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後牙雙鄰接面複合樹脂充填</a:t>
                      </a:r>
                    </a:p>
                    <a:p>
                      <a:pPr fontAlgn="auto"/>
                      <a:r>
                        <a:rPr lang="en-US" altLang="zh-TW" sz="1800" kern="1200" dirty="0" smtClean="0">
                          <a:solidFill>
                            <a:schemeClr val="dk1"/>
                          </a:solidFill>
                          <a:effectLst/>
                          <a:latin typeface="Times New Roman" pitchFamily="18" charset="0"/>
                          <a:ea typeface="標楷體" pitchFamily="65" charset="-120"/>
                          <a:cs typeface="Times New Roman" pitchFamily="18" charset="0"/>
                        </a:rPr>
                        <a:t>Composite resin restoration for </a:t>
                      </a:r>
                      <a:r>
                        <a:rPr lang="en-US" altLang="zh-TW" sz="1800" kern="1200" dirty="0" err="1" smtClean="0">
                          <a:solidFill>
                            <a:schemeClr val="dk1"/>
                          </a:solidFill>
                          <a:effectLst/>
                          <a:latin typeface="Times New Roman" pitchFamily="18" charset="0"/>
                          <a:ea typeface="標楷體" pitchFamily="65" charset="-120"/>
                          <a:cs typeface="Times New Roman" pitchFamily="18" charset="0"/>
                        </a:rPr>
                        <a:t>mesio</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and </a:t>
                      </a:r>
                      <a:r>
                        <a:rPr lang="en-US" altLang="zh-TW" sz="1800" kern="1200" dirty="0" err="1" smtClean="0">
                          <a:solidFill>
                            <a:schemeClr val="dk1"/>
                          </a:solidFill>
                          <a:effectLst/>
                          <a:latin typeface="Times New Roman" pitchFamily="18" charset="0"/>
                          <a:ea typeface="標楷體" pitchFamily="65" charset="-120"/>
                          <a:cs typeface="Times New Roman" pitchFamily="18" charset="0"/>
                        </a:rPr>
                        <a:t>disto</a:t>
                      </a:r>
                      <a:r>
                        <a:rPr lang="en-US" altLang="zh-TW" sz="1800" kern="1200" dirty="0" smtClean="0">
                          <a:solidFill>
                            <a:schemeClr val="dk1"/>
                          </a:solidFill>
                          <a:effectLst/>
                          <a:latin typeface="Times New Roman" pitchFamily="18" charset="0"/>
                          <a:ea typeface="標楷體" pitchFamily="65" charset="-120"/>
                          <a:cs typeface="Times New Roman" pitchFamily="18" charset="0"/>
                        </a:rPr>
                        <a:t> proximal caries</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pPr fontAlgn="auto"/>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同顆牙申報後牙雙鄰接面複合樹脂充填，乳牙一年、恆</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pPr fontAlgn="auto"/>
                      <a:r>
                        <a:rPr lang="zh-TW" altLang="en-US" sz="1800" kern="1200" baseline="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牙一年半內，不論任何原因，所做任何形式（窩洞及材</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pPr fontAlgn="auto"/>
                      <a:r>
                        <a:rPr lang="zh-TW" altLang="en-US" sz="1800" kern="1200" baseline="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質）之再填補，皆不得再申報充填</a:t>
                      </a:r>
                      <a:r>
                        <a:rPr lang="en-US" altLang="zh-TW" sz="1800" kern="1200" dirty="0" smtClean="0">
                          <a:solidFill>
                            <a:schemeClr val="dk1"/>
                          </a:solidFill>
                          <a:effectLst/>
                          <a:latin typeface="Times New Roman" pitchFamily="18" charset="0"/>
                          <a:ea typeface="標楷體" pitchFamily="65" charset="-120"/>
                          <a:cs typeface="Times New Roman" pitchFamily="18" charset="0"/>
                        </a:rPr>
                        <a:t>(89001C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89005C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pPr fontAlgn="auto"/>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en-US" altLang="zh-TW" sz="1800" kern="1200" dirty="0" smtClean="0">
                          <a:solidFill>
                            <a:schemeClr val="dk1"/>
                          </a:solidFill>
                          <a:effectLst/>
                          <a:latin typeface="Times New Roman" pitchFamily="18" charset="0"/>
                          <a:ea typeface="標楷體" pitchFamily="65" charset="-120"/>
                          <a:cs typeface="Times New Roman" pitchFamily="18" charset="0"/>
                        </a:rPr>
                        <a:t>89008C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89012C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89014C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89015C</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費用。</a:t>
                      </a:r>
                    </a:p>
                    <a:p>
                      <a:pPr fontAlgn="auto"/>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應於病歷詳列充填牙面部位。</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充填牙面部位應包含雙鄰接面</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(Mesial, M; Distal, D)</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及咬</a:t>
                      </a:r>
                      <a:endParaRPr lang="en-US" altLang="zh-TW" sz="1800" b="1" u="sng" kern="1200" dirty="0" smtClean="0">
                        <a:solidFill>
                          <a:srgbClr val="FF0000"/>
                        </a:solidFill>
                        <a:effectLst/>
                        <a:latin typeface="Times New Roman" pitchFamily="18" charset="0"/>
                        <a:ea typeface="標楷體" pitchFamily="65" charset="-120"/>
                        <a:cs typeface="Times New Roman" pitchFamily="18" charset="0"/>
                      </a:endParaRPr>
                    </a:p>
                    <a:p>
                      <a:r>
                        <a:rPr lang="zh-TW" altLang="en-US" sz="1800" b="1" u="none" kern="1200" dirty="0" smtClean="0">
                          <a:solidFill>
                            <a:srgbClr val="FF0000"/>
                          </a:solidFill>
                          <a:effectLst/>
                          <a:latin typeface="Times New Roman" pitchFamily="18" charset="0"/>
                          <a:ea typeface="標楷體" pitchFamily="65" charset="-120"/>
                          <a:cs typeface="Times New Roman" pitchFamily="18" charset="0"/>
                        </a:rPr>
                        <a:t>　</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合面</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err="1" smtClean="0">
                          <a:solidFill>
                            <a:srgbClr val="FF0000"/>
                          </a:solidFill>
                          <a:effectLst/>
                          <a:latin typeface="Times New Roman" pitchFamily="18" charset="0"/>
                          <a:ea typeface="標楷體" pitchFamily="65" charset="-120"/>
                          <a:cs typeface="Times New Roman" pitchFamily="18" charset="0"/>
                        </a:rPr>
                        <a:t>Occlusal</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 O</a:t>
                      </a:r>
                      <a:r>
                        <a:rPr lang="en-US" altLang="zh-TW" sz="1800"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1450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91001C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牙周病緊急處置</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Periodontal emergency treatment</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每月限申報二次，同一象限不得重複申報。</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申報費用以次為單位。</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不得與</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91003C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91005C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91017C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91103C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91104C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或</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91019C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同時申報。</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此項不得申請轉診加成。</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150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bl>
          </a:graphicData>
        </a:graphic>
      </p:graphicFrame>
    </p:spTree>
    <p:extLst>
      <p:ext uri="{BB962C8B-B14F-4D97-AF65-F5344CB8AC3E}">
        <p14:creationId xmlns:p14="http://schemas.microsoft.com/office/powerpoint/2010/main" val="1452839117"/>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90073"/>
            <a:ext cx="9906000" cy="731675"/>
          </a:xfrm>
          <a:prstGeom prst="rect">
            <a:avLst/>
          </a:prstGeom>
        </p:spPr>
        <p:txBody>
          <a:bodyPr anchor="ctr">
            <a:spAutoFit/>
          </a:bodyPr>
          <a:lstStyle/>
          <a:p>
            <a:pPr algn="ctr">
              <a:lnSpc>
                <a:spcPts val="5500"/>
              </a:lnSpc>
              <a:spcBef>
                <a:spcPts val="15"/>
              </a:spcBef>
              <a:spcAft>
                <a:spcPts val="15"/>
              </a:spcAft>
              <a:defRPr/>
            </a:pPr>
            <a:r>
              <a:rPr lang="zh-TW" altLang="en-US"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修訂</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項目</a:t>
            </a:r>
            <a:endPar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6" name="表格 5"/>
          <p:cNvGraphicFramePr>
            <a:graphicFrameLocks noGrp="1"/>
          </p:cNvGraphicFramePr>
          <p:nvPr>
            <p:extLst>
              <p:ext uri="{D42A27DB-BD31-4B8C-83A1-F6EECF244321}">
                <p14:modId xmlns:p14="http://schemas.microsoft.com/office/powerpoint/2010/main" val="4167242108"/>
              </p:ext>
            </p:extLst>
          </p:nvPr>
        </p:nvGraphicFramePr>
        <p:xfrm>
          <a:off x="200471" y="1429856"/>
          <a:ext cx="9361041" cy="5280640"/>
        </p:xfrm>
        <a:graphic>
          <a:graphicData uri="http://schemas.openxmlformats.org/drawingml/2006/table">
            <a:tbl>
              <a:tblPr>
                <a:tableStyleId>{5C22544A-7EE6-4342-B048-85BDC9FD1C3A}</a:tableStyleId>
              </a:tblPr>
              <a:tblGrid>
                <a:gridCol w="864095"/>
                <a:gridCol w="5904658"/>
                <a:gridCol w="504056"/>
                <a:gridCol w="504056"/>
                <a:gridCol w="504056"/>
                <a:gridCol w="504056"/>
                <a:gridCol w="576064"/>
              </a:tblGrid>
              <a:tr h="576064">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編號</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診療項目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基層</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院所</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地區</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區域</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醫學</a:t>
                      </a:r>
                      <a:endParaRPr lang="en-US" altLang="zh-TW" sz="1800" b="0" kern="1200" dirty="0" smtClean="0">
                        <a:solidFill>
                          <a:schemeClr val="dk1"/>
                        </a:solidFill>
                        <a:effectLst/>
                        <a:latin typeface="Times New Roman" pitchFamily="18" charset="0"/>
                        <a:ea typeface="標楷體" pitchFamily="65" charset="-120"/>
                        <a:cs typeface="Times New Roman" pitchFamily="18" charset="0"/>
                      </a:endParaRPr>
                    </a:p>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中心</a:t>
                      </a:r>
                      <a:endParaRPr lang="zh-TW" sz="1800" b="0" kern="1200" dirty="0">
                        <a:solidFill>
                          <a:schemeClr val="dk1"/>
                        </a:solidFill>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支付點數</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r>
              <a:tr h="288032">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牙結石清除</a:t>
                      </a:r>
                      <a:r>
                        <a:rPr lang="en-US" altLang="zh-TW" sz="1800" kern="1200" dirty="0" smtClean="0">
                          <a:solidFill>
                            <a:schemeClr val="dk1"/>
                          </a:solidFill>
                          <a:effectLst/>
                          <a:latin typeface="Times New Roman" pitchFamily="18" charset="0"/>
                          <a:ea typeface="標楷體" pitchFamily="65" charset="-120"/>
                          <a:cs typeface="Times New Roman" pitchFamily="18" charset="0"/>
                        </a:rPr>
                        <a:t> Scaling</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endParaRPr lang="zh-TW" altLang="en-US">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endParaRPr lang="zh-TW" altLang="en-US">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endParaRPr lang="zh-TW" altLang="en-US">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endParaRPr lang="zh-TW" altLang="en-US">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91003C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 局部</a:t>
                      </a:r>
                      <a:r>
                        <a:rPr lang="en-US" altLang="zh-TW" sz="1800" kern="1200" dirty="0" smtClean="0">
                          <a:solidFill>
                            <a:schemeClr val="dk1"/>
                          </a:solidFill>
                          <a:effectLst/>
                          <a:latin typeface="Times New Roman" pitchFamily="18" charset="0"/>
                          <a:ea typeface="標楷體" pitchFamily="65" charset="-120"/>
                          <a:cs typeface="Times New Roman" pitchFamily="18" charset="0"/>
                        </a:rPr>
                        <a:t>localized</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150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91004C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 全口</a:t>
                      </a:r>
                      <a:r>
                        <a:rPr lang="en-US" altLang="zh-TW" sz="1800" kern="1200" dirty="0" smtClean="0">
                          <a:solidFill>
                            <a:schemeClr val="dk1"/>
                          </a:solidFill>
                          <a:effectLst/>
                          <a:latin typeface="Times New Roman" pitchFamily="18" charset="0"/>
                          <a:ea typeface="標楷體" pitchFamily="65" charset="-120"/>
                          <a:cs typeface="Times New Roman" pitchFamily="18" charset="0"/>
                        </a:rPr>
                        <a:t>full mouth</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600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限有治療需要之患者每半年最多申報一次。</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半年內全口分次執行之局部結石清除，均視為同一療程，其診察費僅給付一次。同療程時間內若另申報全口牙結石清除術，則刪除同療程內已申報之局部牙結石清除費用。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同限象不得重覆申報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牙結石清除須作潔牙說明，其後作刷牙復習。</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4.91003C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需依四象限申報。</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b="1" strike="sngStrike" kern="1200" dirty="0" smtClean="0">
                          <a:solidFill>
                            <a:srgbClr val="FF0000"/>
                          </a:solidFill>
                          <a:effectLst/>
                          <a:latin typeface="Times New Roman" pitchFamily="18" charset="0"/>
                          <a:ea typeface="標楷體" pitchFamily="65" charset="-120"/>
                          <a:cs typeface="Times New Roman" pitchFamily="18" charset="0"/>
                        </a:rPr>
                        <a:t>十三歲以下</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未滿十二歲兒童</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（「全民健康保險牙醫門診總額特殊醫療服務計畫」之適用對象除外）非全口性牙周病者不得申報全口牙結石清除，病歷上應詳實記載備查</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91003C</a:t>
                      </a:r>
                      <a:r>
                        <a:rPr lang="zh-TW" altLang="zh-TW" sz="1800" kern="1200" dirty="0" smtClean="0">
                          <a:solidFill>
                            <a:schemeClr val="dk1"/>
                          </a:solidFill>
                          <a:effectLst/>
                          <a:latin typeface="Times New Roman" pitchFamily="18" charset="0"/>
                          <a:ea typeface="標楷體" pitchFamily="65" charset="-120"/>
                          <a:cs typeface="Times New Roman" pitchFamily="18" charset="0"/>
                        </a:rPr>
                        <a:t>或</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需附相片</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規格需為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3*5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吋以上且可清晰判讀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或</a:t>
                      </a:r>
                      <a:r>
                        <a:rPr lang="en-US" altLang="zh-TW" sz="1800" kern="1200" dirty="0" smtClean="0">
                          <a:solidFill>
                            <a:schemeClr val="dk1"/>
                          </a:solidFill>
                          <a:effectLst/>
                          <a:latin typeface="Times New Roman" pitchFamily="18" charset="0"/>
                          <a:ea typeface="標楷體" pitchFamily="65" charset="-120"/>
                          <a:cs typeface="Times New Roman" pitchFamily="18" charset="0"/>
                        </a:rPr>
                        <a:t>X</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光片以為審核。</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此項不得申請轉診加成。</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bl>
          </a:graphicData>
        </a:graphic>
      </p:graphicFrame>
    </p:spTree>
    <p:extLst>
      <p:ext uri="{BB962C8B-B14F-4D97-AF65-F5344CB8AC3E}">
        <p14:creationId xmlns:p14="http://schemas.microsoft.com/office/powerpoint/2010/main" val="2052829146"/>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90073"/>
            <a:ext cx="9906000" cy="731675"/>
          </a:xfrm>
          <a:prstGeom prst="rect">
            <a:avLst/>
          </a:prstGeom>
        </p:spPr>
        <p:txBody>
          <a:bodyPr anchor="ctr">
            <a:spAutoFit/>
          </a:bodyPr>
          <a:lstStyle/>
          <a:p>
            <a:pPr algn="ctr">
              <a:lnSpc>
                <a:spcPts val="5500"/>
              </a:lnSpc>
              <a:spcBef>
                <a:spcPts val="15"/>
              </a:spcBef>
              <a:spcAft>
                <a:spcPts val="15"/>
              </a:spcAft>
              <a:defRPr/>
            </a:pPr>
            <a:r>
              <a:rPr lang="zh-TW" altLang="en-US"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修訂</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項目</a:t>
            </a:r>
            <a:endPar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6" name="表格 5"/>
          <p:cNvGraphicFramePr>
            <a:graphicFrameLocks noGrp="1"/>
          </p:cNvGraphicFramePr>
          <p:nvPr>
            <p:extLst>
              <p:ext uri="{D42A27DB-BD31-4B8C-83A1-F6EECF244321}">
                <p14:modId xmlns:p14="http://schemas.microsoft.com/office/powerpoint/2010/main" val="918970612"/>
              </p:ext>
            </p:extLst>
          </p:nvPr>
        </p:nvGraphicFramePr>
        <p:xfrm>
          <a:off x="200471" y="1429856"/>
          <a:ext cx="9361041" cy="3634720"/>
        </p:xfrm>
        <a:graphic>
          <a:graphicData uri="http://schemas.openxmlformats.org/drawingml/2006/table">
            <a:tbl>
              <a:tblPr>
                <a:tableStyleId>{5C22544A-7EE6-4342-B048-85BDC9FD1C3A}</a:tableStyleId>
              </a:tblPr>
              <a:tblGrid>
                <a:gridCol w="864095"/>
                <a:gridCol w="5904658"/>
                <a:gridCol w="504056"/>
                <a:gridCol w="504056"/>
                <a:gridCol w="504056"/>
                <a:gridCol w="504056"/>
                <a:gridCol w="576064"/>
              </a:tblGrid>
              <a:tr h="576064">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編號</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診療項目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基層</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院所</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地區</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區域</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醫學</a:t>
                      </a:r>
                      <a:endParaRPr lang="en-US" altLang="zh-TW" sz="1800" b="0" kern="1200" dirty="0" smtClean="0">
                        <a:solidFill>
                          <a:schemeClr val="dk1"/>
                        </a:solidFill>
                        <a:effectLst/>
                        <a:latin typeface="Times New Roman" pitchFamily="18" charset="0"/>
                        <a:ea typeface="標楷體" pitchFamily="65" charset="-120"/>
                        <a:cs typeface="Times New Roman" pitchFamily="18" charset="0"/>
                      </a:endParaRPr>
                    </a:p>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中心</a:t>
                      </a:r>
                      <a:endParaRPr lang="zh-TW" sz="1800" b="0" kern="1200" dirty="0">
                        <a:solidFill>
                          <a:schemeClr val="dk1"/>
                        </a:solidFill>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支付點數</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r>
              <a:tr h="288032">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特定牙周保存治療</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91015C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全口總齒數</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9-15</a:t>
                      </a:r>
                      <a:r>
                        <a:rPr lang="zh-TW" altLang="zh-TW" sz="1800" kern="1200" dirty="0" smtClean="0">
                          <a:solidFill>
                            <a:schemeClr val="dk1"/>
                          </a:solidFill>
                          <a:effectLst/>
                          <a:latin typeface="Times New Roman" pitchFamily="18" charset="0"/>
                          <a:ea typeface="標楷體" pitchFamily="65" charset="-120"/>
                          <a:cs typeface="Times New Roman" pitchFamily="18" charset="0"/>
                        </a:rPr>
                        <a:t>顆</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2000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91016C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全口總齒數</a:t>
                      </a:r>
                      <a:r>
                        <a:rPr lang="en-US" altLang="zh-TW" sz="1800" kern="1200" dirty="0" smtClean="0">
                          <a:solidFill>
                            <a:schemeClr val="dk1"/>
                          </a:solidFill>
                          <a:effectLst/>
                          <a:latin typeface="Times New Roman" pitchFamily="18" charset="0"/>
                          <a:ea typeface="標楷體" pitchFamily="65" charset="-120"/>
                          <a:cs typeface="Times New Roman" pitchFamily="18" charset="0"/>
                        </a:rPr>
                        <a:t>4-8</a:t>
                      </a:r>
                      <a:r>
                        <a:rPr lang="zh-TW" altLang="zh-TW" sz="1800" kern="1200" dirty="0" smtClean="0">
                          <a:solidFill>
                            <a:schemeClr val="dk1"/>
                          </a:solidFill>
                          <a:effectLst/>
                          <a:latin typeface="Times New Roman" pitchFamily="18" charset="0"/>
                          <a:ea typeface="標楷體" pitchFamily="65" charset="-120"/>
                          <a:cs typeface="Times New Roman" pitchFamily="18" charset="0"/>
                        </a:rPr>
                        <a:t>顆</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1000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本項主要執行牙周檢查、牙菌斑控制紀錄及去除指導，</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並視患者病情提供全口牙結石清除、齒齦下刮除或牙根</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整平之治療。</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每九十天限申報一次。</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91006C~91008C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半年內不得申報本項目，另申報此項</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九十天內不得再申報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91003C~91004C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91006C~91008C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bl>
          </a:graphicData>
        </a:graphic>
      </p:graphicFrame>
    </p:spTree>
    <p:extLst>
      <p:ext uri="{BB962C8B-B14F-4D97-AF65-F5344CB8AC3E}">
        <p14:creationId xmlns:p14="http://schemas.microsoft.com/office/powerpoint/2010/main" val="374877710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90073"/>
            <a:ext cx="9906000" cy="731675"/>
          </a:xfrm>
          <a:prstGeom prst="rect">
            <a:avLst/>
          </a:prstGeom>
        </p:spPr>
        <p:txBody>
          <a:bodyPr anchor="ctr">
            <a:spAutoFit/>
          </a:bodyPr>
          <a:lstStyle/>
          <a:p>
            <a:pPr algn="ctr">
              <a:lnSpc>
                <a:spcPts val="5500"/>
              </a:lnSpc>
              <a:spcBef>
                <a:spcPts val="15"/>
              </a:spcBef>
              <a:spcAft>
                <a:spcPts val="15"/>
              </a:spcAft>
              <a:defRPr/>
            </a:pPr>
            <a:r>
              <a:rPr lang="zh-TW" altLang="en-US"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修訂</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項目</a:t>
            </a:r>
            <a:endPar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6" name="表格 5"/>
          <p:cNvGraphicFramePr>
            <a:graphicFrameLocks noGrp="1"/>
          </p:cNvGraphicFramePr>
          <p:nvPr>
            <p:extLst>
              <p:ext uri="{D42A27DB-BD31-4B8C-83A1-F6EECF244321}">
                <p14:modId xmlns:p14="http://schemas.microsoft.com/office/powerpoint/2010/main" val="3507746982"/>
              </p:ext>
            </p:extLst>
          </p:nvPr>
        </p:nvGraphicFramePr>
        <p:xfrm>
          <a:off x="200471" y="1429856"/>
          <a:ext cx="9361041" cy="3044944"/>
        </p:xfrm>
        <a:graphic>
          <a:graphicData uri="http://schemas.openxmlformats.org/drawingml/2006/table">
            <a:tbl>
              <a:tblPr>
                <a:tableStyleId>{5C22544A-7EE6-4342-B048-85BDC9FD1C3A}</a:tableStyleId>
              </a:tblPr>
              <a:tblGrid>
                <a:gridCol w="864095"/>
                <a:gridCol w="5904658"/>
                <a:gridCol w="504056"/>
                <a:gridCol w="504056"/>
                <a:gridCol w="504056"/>
                <a:gridCol w="504056"/>
                <a:gridCol w="576064"/>
              </a:tblGrid>
              <a:tr h="576064">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編號</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診療項目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基層</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院所</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地區</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區域</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醫學</a:t>
                      </a:r>
                      <a:endParaRPr lang="en-US" altLang="zh-TW" sz="1800" b="0" kern="1200" dirty="0" smtClean="0">
                        <a:solidFill>
                          <a:schemeClr val="dk1"/>
                        </a:solidFill>
                        <a:effectLst/>
                        <a:latin typeface="Times New Roman" pitchFamily="18" charset="0"/>
                        <a:ea typeface="標楷體" pitchFamily="65" charset="-120"/>
                        <a:cs typeface="Times New Roman" pitchFamily="18" charset="0"/>
                      </a:endParaRPr>
                    </a:p>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中心</a:t>
                      </a:r>
                      <a:endParaRPr lang="zh-TW" sz="1800" b="0" kern="1200" dirty="0">
                        <a:solidFill>
                          <a:schemeClr val="dk1"/>
                        </a:solidFill>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支付點數</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91017C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懷孕婦女牙結石清除</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全口</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適用懷孕婦女牙醫醫療服務並於當次病歷記載，懷孕期</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間每九十天限申報一次。</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費用包括牙結石清除、牙菌斑</a:t>
                      </a:r>
                      <a:r>
                        <a:rPr lang="zh-TW" altLang="zh-TW" sz="1800" b="1" strike="sngStrike" kern="1200" dirty="0" smtClean="0">
                          <a:solidFill>
                            <a:srgbClr val="FF0000"/>
                          </a:solidFill>
                          <a:effectLst/>
                          <a:latin typeface="Times New Roman" pitchFamily="18" charset="0"/>
                          <a:ea typeface="標楷體" pitchFamily="65" charset="-120"/>
                          <a:cs typeface="Times New Roman" pitchFamily="18" charset="0"/>
                        </a:rPr>
                        <a:t>偵測、</a:t>
                      </a:r>
                      <a:r>
                        <a:rPr lang="zh-TW" altLang="zh-TW" sz="1800" kern="1200" dirty="0" smtClean="0">
                          <a:solidFill>
                            <a:schemeClr val="dk1"/>
                          </a:solidFill>
                          <a:effectLst/>
                          <a:latin typeface="Times New Roman" pitchFamily="18" charset="0"/>
                          <a:ea typeface="標楷體" pitchFamily="65" charset="-120"/>
                          <a:cs typeface="Times New Roman" pitchFamily="18" charset="0"/>
                        </a:rPr>
                        <a:t>去除維護教導及新</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生兒口腔照護及衛教指導。</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申報本項後九十天內不得再申報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91003C~91004C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不得同時申報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91001C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91003C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91004C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91005C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en-US" sz="1800" kern="1200" dirty="0" smtClean="0">
                          <a:solidFill>
                            <a:schemeClr val="dk1"/>
                          </a:solidFill>
                          <a:effectLst/>
                          <a:latin typeface="Times New Roman" pitchFamily="18" charset="0"/>
                          <a:ea typeface="標楷體" pitchFamily="65" charset="-120"/>
                          <a:cs typeface="Times New Roman" pitchFamily="18" charset="0"/>
                        </a:rPr>
                        <a:t>　</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91014C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91103C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91104C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或</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91019C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同時申報。</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800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bl>
          </a:graphicData>
        </a:graphic>
      </p:graphicFrame>
    </p:spTree>
    <p:extLst>
      <p:ext uri="{BB962C8B-B14F-4D97-AF65-F5344CB8AC3E}">
        <p14:creationId xmlns:p14="http://schemas.microsoft.com/office/powerpoint/2010/main" val="190863503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90073"/>
            <a:ext cx="9906000" cy="731675"/>
          </a:xfrm>
          <a:prstGeom prst="rect">
            <a:avLst/>
          </a:prstGeom>
        </p:spPr>
        <p:txBody>
          <a:bodyPr anchor="ctr">
            <a:spAutoFit/>
          </a:bodyPr>
          <a:lstStyle/>
          <a:p>
            <a:pPr algn="ctr">
              <a:lnSpc>
                <a:spcPts val="5500"/>
              </a:lnSpc>
              <a:spcBef>
                <a:spcPts val="15"/>
              </a:spcBef>
              <a:spcAft>
                <a:spcPts val="15"/>
              </a:spcAft>
              <a:defRPr/>
            </a:pPr>
            <a:r>
              <a:rPr lang="zh-TW" altLang="en-US"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修訂</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項目</a:t>
            </a:r>
            <a:endPar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6" name="表格 5"/>
          <p:cNvGraphicFramePr>
            <a:graphicFrameLocks noGrp="1"/>
          </p:cNvGraphicFramePr>
          <p:nvPr>
            <p:extLst>
              <p:ext uri="{D42A27DB-BD31-4B8C-83A1-F6EECF244321}">
                <p14:modId xmlns:p14="http://schemas.microsoft.com/office/powerpoint/2010/main" val="1489378125"/>
              </p:ext>
            </p:extLst>
          </p:nvPr>
        </p:nvGraphicFramePr>
        <p:xfrm>
          <a:off x="200471" y="1429856"/>
          <a:ext cx="9361041" cy="4416544"/>
        </p:xfrm>
        <a:graphic>
          <a:graphicData uri="http://schemas.openxmlformats.org/drawingml/2006/table">
            <a:tbl>
              <a:tblPr>
                <a:tableStyleId>{5C22544A-7EE6-4342-B048-85BDC9FD1C3A}</a:tableStyleId>
              </a:tblPr>
              <a:tblGrid>
                <a:gridCol w="864095"/>
                <a:gridCol w="5904658"/>
                <a:gridCol w="504056"/>
                <a:gridCol w="504056"/>
                <a:gridCol w="504056"/>
                <a:gridCol w="504056"/>
                <a:gridCol w="576064"/>
              </a:tblGrid>
              <a:tr h="576064">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編號</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診療項目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基層</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院所</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地區</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區域</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醫學</a:t>
                      </a:r>
                      <a:endParaRPr lang="en-US" altLang="zh-TW" sz="1800" b="0" kern="1200" dirty="0" smtClean="0">
                        <a:solidFill>
                          <a:schemeClr val="dk1"/>
                        </a:solidFill>
                        <a:effectLst/>
                        <a:latin typeface="Times New Roman" pitchFamily="18" charset="0"/>
                        <a:ea typeface="標楷體" pitchFamily="65" charset="-120"/>
                        <a:cs typeface="Times New Roman" pitchFamily="18" charset="0"/>
                      </a:endParaRPr>
                    </a:p>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中心</a:t>
                      </a:r>
                      <a:endParaRPr lang="zh-TW" sz="1800" b="0" kern="1200" dirty="0">
                        <a:solidFill>
                          <a:schemeClr val="dk1"/>
                        </a:solidFill>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支付點數</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91018C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牙周病支持性治療</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限經「全民健康保險牙醫門診總額牙周病統合照護計畫」核備之醫師，執行院所內已完成第三階段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(P4003C) </a:t>
                      </a:r>
                      <a:r>
                        <a:rPr lang="zh-TW" altLang="zh-TW" sz="1800" kern="1200" dirty="0" smtClean="0">
                          <a:solidFill>
                            <a:schemeClr val="dk1"/>
                          </a:solidFill>
                          <a:effectLst/>
                          <a:latin typeface="Times New Roman" pitchFamily="18" charset="0"/>
                          <a:ea typeface="標楷體" pitchFamily="65" charset="-120"/>
                          <a:cs typeface="Times New Roman" pitchFamily="18" charset="0"/>
                        </a:rPr>
                        <a:t>患者之牙醫醫療服務，且需與第二階段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(P4002C)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間隔九十天。</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申報費用時，需附</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一年內</a:t>
                      </a:r>
                      <a:r>
                        <a:rPr lang="zh-TW" altLang="zh-TW" sz="1800" b="1" strike="sngStrike" kern="1200" dirty="0" smtClean="0">
                          <a:solidFill>
                            <a:srgbClr val="FF0000"/>
                          </a:solidFill>
                          <a:effectLst/>
                          <a:latin typeface="Times New Roman" pitchFamily="18" charset="0"/>
                          <a:ea typeface="標楷體" pitchFamily="65" charset="-120"/>
                          <a:cs typeface="Times New Roman" pitchFamily="18" charset="0"/>
                        </a:rPr>
                        <a:t>當次</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牙菌斑控制紀錄及</a:t>
                      </a:r>
                      <a:r>
                        <a:rPr lang="zh-TW" altLang="zh-TW" sz="1800" b="1" strike="sngStrike" kern="1200" dirty="0" smtClean="0">
                          <a:solidFill>
                            <a:srgbClr val="FF0000"/>
                          </a:solidFill>
                          <a:effectLst/>
                          <a:latin typeface="Times New Roman" pitchFamily="18" charset="0"/>
                          <a:ea typeface="標楷體" pitchFamily="65" charset="-120"/>
                          <a:cs typeface="Times New Roman" pitchFamily="18" charset="0"/>
                        </a:rPr>
                        <a:t>一年內</a:t>
                      </a:r>
                      <a:r>
                        <a:rPr lang="zh-TW" altLang="zh-TW" sz="1800" kern="1200" dirty="0" smtClean="0">
                          <a:solidFill>
                            <a:schemeClr val="dk1"/>
                          </a:solidFill>
                          <a:effectLst/>
                          <a:latin typeface="Times New Roman" pitchFamily="18" charset="0"/>
                          <a:ea typeface="標楷體" pitchFamily="65" charset="-120"/>
                          <a:cs typeface="Times New Roman" pitchFamily="18" charset="0"/>
                        </a:rPr>
                        <a:t>囊袋深度紀錄以為審核（其中至少一顆牙齒有測量部位囊袋深度超過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5mm(</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以上）。</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本項主要執行牙結石清除、牙菌斑偵測及去除維護教導，並視患者病情提供齒齦下刮除或牙根整平之治療。</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每九十天限申報一次。</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91006C~91008C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半年內不得申報本項目，另申報此項九十天內不得再申報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91003C~91004C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91006C~91008C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91015C~91016C</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1000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bl>
          </a:graphicData>
        </a:graphic>
      </p:graphicFrame>
    </p:spTree>
    <p:extLst>
      <p:ext uri="{BB962C8B-B14F-4D97-AF65-F5344CB8AC3E}">
        <p14:creationId xmlns:p14="http://schemas.microsoft.com/office/powerpoint/2010/main" val="3681229132"/>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90073"/>
            <a:ext cx="9906000" cy="731675"/>
          </a:xfrm>
          <a:prstGeom prst="rect">
            <a:avLst/>
          </a:prstGeom>
        </p:spPr>
        <p:txBody>
          <a:bodyPr anchor="ctr">
            <a:spAutoFit/>
          </a:bodyPr>
          <a:lstStyle/>
          <a:p>
            <a:pPr algn="ctr">
              <a:lnSpc>
                <a:spcPts val="5500"/>
              </a:lnSpc>
              <a:spcBef>
                <a:spcPts val="15"/>
              </a:spcBef>
              <a:spcAft>
                <a:spcPts val="15"/>
              </a:spcAft>
              <a:defRPr/>
            </a:pPr>
            <a:r>
              <a:rPr lang="zh-TW" altLang="en-US"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修訂</a:t>
            </a:r>
            <a:r>
              <a:rPr lang="zh-TW" altLang="en-US" sz="36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項目</a:t>
            </a:r>
            <a:endParaRPr lang="en-US" altLang="zh-TW" sz="36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p:txBody>
          <a:bodyPr/>
          <a:lstStyle/>
          <a:p>
            <a:endParaRPr lang="zh-TW" altLang="en-US" dirty="0"/>
          </a:p>
        </p:txBody>
      </p:sp>
      <p:graphicFrame>
        <p:nvGraphicFramePr>
          <p:cNvPr id="6" name="表格 5"/>
          <p:cNvGraphicFramePr>
            <a:graphicFrameLocks noGrp="1"/>
          </p:cNvGraphicFramePr>
          <p:nvPr>
            <p:extLst>
              <p:ext uri="{D42A27DB-BD31-4B8C-83A1-F6EECF244321}">
                <p14:modId xmlns:p14="http://schemas.microsoft.com/office/powerpoint/2010/main" val="2970120382"/>
              </p:ext>
            </p:extLst>
          </p:nvPr>
        </p:nvGraphicFramePr>
        <p:xfrm>
          <a:off x="200471" y="1429856"/>
          <a:ext cx="9361041" cy="3044944"/>
        </p:xfrm>
        <a:graphic>
          <a:graphicData uri="http://schemas.openxmlformats.org/drawingml/2006/table">
            <a:tbl>
              <a:tblPr>
                <a:tableStyleId>{5C22544A-7EE6-4342-B048-85BDC9FD1C3A}</a:tableStyleId>
              </a:tblPr>
              <a:tblGrid>
                <a:gridCol w="864095"/>
                <a:gridCol w="5904658"/>
                <a:gridCol w="504056"/>
                <a:gridCol w="504056"/>
                <a:gridCol w="504056"/>
                <a:gridCol w="504056"/>
                <a:gridCol w="576064"/>
              </a:tblGrid>
              <a:tr h="576064">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編號</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診療項目</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基層</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院所</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地區</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區域</a:t>
                      </a:r>
                      <a:endParaRPr lang="en-US" altLang="zh-TW" sz="1800" b="0" dirty="0" smtClean="0">
                        <a:effectLst/>
                        <a:latin typeface="Times New Roman" pitchFamily="18" charset="0"/>
                        <a:ea typeface="標楷體" pitchFamily="65" charset="-120"/>
                        <a:cs typeface="Times New Roman" pitchFamily="18" charset="0"/>
                      </a:endParaRPr>
                    </a:p>
                    <a:p>
                      <a:pPr algn="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醫院</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醫學</a:t>
                      </a:r>
                      <a:endParaRPr lang="en-US" altLang="zh-TW" sz="1800" b="0" kern="1200" dirty="0" smtClean="0">
                        <a:solidFill>
                          <a:schemeClr val="dk1"/>
                        </a:solidFill>
                        <a:effectLst/>
                        <a:latin typeface="Times New Roman" pitchFamily="18" charset="0"/>
                        <a:ea typeface="標楷體" pitchFamily="65" charset="-120"/>
                        <a:cs typeface="Times New Roman" pitchFamily="18" charset="0"/>
                      </a:endParaRPr>
                    </a:p>
                    <a:p>
                      <a:pPr marL="0" algn="ctr" defTabSz="914400" rtl="0" eaLnBrk="1" fontAlgn="auto" latinLnBrk="0" hangingPunct="1">
                        <a:lnSpc>
                          <a:spcPts val="1800"/>
                        </a:lnSpc>
                        <a:spcAft>
                          <a:spcPts val="0"/>
                        </a:spcAft>
                      </a:pPr>
                      <a:r>
                        <a:rPr lang="zh-TW" altLang="en-US" sz="1800" b="0" kern="1200" dirty="0" smtClean="0">
                          <a:solidFill>
                            <a:schemeClr val="dk1"/>
                          </a:solidFill>
                          <a:effectLst/>
                          <a:latin typeface="Times New Roman" pitchFamily="18" charset="0"/>
                          <a:ea typeface="標楷體" pitchFamily="65" charset="-120"/>
                          <a:cs typeface="Times New Roman" pitchFamily="18" charset="0"/>
                        </a:rPr>
                        <a:t>中心</a:t>
                      </a:r>
                      <a:endParaRPr lang="zh-TW" sz="1800" b="0" kern="1200" dirty="0">
                        <a:solidFill>
                          <a:schemeClr val="dk1"/>
                        </a:solidFill>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pPr algn="ctr" fontAlgn="auto">
                        <a:lnSpc>
                          <a:spcPts val="1800"/>
                        </a:lnSpc>
                        <a:spcAft>
                          <a:spcPts val="0"/>
                        </a:spcAft>
                      </a:pPr>
                      <a:r>
                        <a:rPr lang="zh-TW" altLang="en-US" sz="1800" b="0" dirty="0" smtClean="0">
                          <a:effectLst/>
                          <a:latin typeface="Times New Roman" pitchFamily="18" charset="0"/>
                          <a:ea typeface="標楷體" pitchFamily="65" charset="-120"/>
                          <a:cs typeface="Times New Roman" pitchFamily="18" charset="0"/>
                        </a:rPr>
                        <a:t>支付點數</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91114C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特殊牙周</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暨齲齒</a:t>
                      </a:r>
                      <a:r>
                        <a:rPr lang="zh-TW" altLang="zh-TW" sz="1800" b="1" strike="sngStrike" kern="1200" dirty="0" smtClean="0">
                          <a:solidFill>
                            <a:srgbClr val="FF0000"/>
                          </a:solidFill>
                          <a:effectLst/>
                          <a:latin typeface="Times New Roman" pitchFamily="18" charset="0"/>
                          <a:ea typeface="標楷體" pitchFamily="65" charset="-120"/>
                          <a:cs typeface="Times New Roman" pitchFamily="18" charset="0"/>
                        </a:rPr>
                        <a:t>疾病</a:t>
                      </a:r>
                      <a:r>
                        <a:rPr lang="zh-TW" altLang="zh-TW" sz="1800" kern="1200" dirty="0" smtClean="0">
                          <a:solidFill>
                            <a:schemeClr val="dk1"/>
                          </a:solidFill>
                          <a:effectLst/>
                          <a:latin typeface="Times New Roman" pitchFamily="18" charset="0"/>
                          <a:ea typeface="標楷體" pitchFamily="65" charset="-120"/>
                          <a:cs typeface="Times New Roman" pitchFamily="18" charset="0"/>
                        </a:rPr>
                        <a:t>控制基本處置</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適用於「全民健康保險牙醫門診總額特殊醫療服務計畫」之適用對象、化療、放射線治療患者之牙醫醫療服務申報。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牙菌斑偵測及去除維護教導。</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九十天可申報一次。</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250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r h="288032">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92027C</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齦蓋切除術</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en-US" altLang="zh-TW" sz="1800" kern="1200" dirty="0" err="1" smtClean="0">
                          <a:solidFill>
                            <a:schemeClr val="dk1"/>
                          </a:solidFill>
                          <a:effectLst/>
                          <a:latin typeface="Times New Roman" pitchFamily="18" charset="0"/>
                          <a:ea typeface="標楷體" pitchFamily="65" charset="-120"/>
                          <a:cs typeface="Times New Roman" pitchFamily="18" charset="0"/>
                        </a:rPr>
                        <a:t>Operculectomy</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註：需附術前Ｘ光片</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或相片</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以為審核（Ｘ光片</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或相片</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及局部麻醉費用已內含）。</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ct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v</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c>
                  <a:txBody>
                    <a:bodyPr/>
                    <a:lstStyle/>
                    <a:p>
                      <a:pPr algn="r" fontAlgn="auto">
                        <a:lnSpc>
                          <a:spcPts val="1800"/>
                        </a:lnSpc>
                        <a:spcAft>
                          <a:spcPts val="0"/>
                        </a:spcAft>
                      </a:pPr>
                      <a:r>
                        <a:rPr lang="en-US" altLang="zh-TW" sz="1800" b="0" dirty="0" smtClean="0">
                          <a:effectLst/>
                          <a:latin typeface="Times New Roman" pitchFamily="18" charset="0"/>
                          <a:ea typeface="標楷體" pitchFamily="65" charset="-120"/>
                          <a:cs typeface="Times New Roman" pitchFamily="18" charset="0"/>
                        </a:rPr>
                        <a:t>510</a:t>
                      </a:r>
                      <a:endParaRPr lang="zh-TW" sz="1800" b="0" dirty="0">
                        <a:effectLst/>
                        <a:latin typeface="Times New Roman" pitchFamily="18" charset="0"/>
                        <a:ea typeface="標楷體" pitchFamily="65" charset="-120"/>
                        <a:cs typeface="Times New Roman" pitchFamily="18" charset="0"/>
                      </a:endParaRPr>
                    </a:p>
                  </a:txBody>
                  <a:tcPr marL="17780" marR="17780" marT="0" marB="0" anchor="ctr">
                    <a:solidFill>
                      <a:schemeClr val="bg2">
                        <a:lumMod val="90000"/>
                      </a:schemeClr>
                    </a:solidFill>
                  </a:tcPr>
                </a:tc>
              </a:tr>
            </a:tbl>
          </a:graphicData>
        </a:graphic>
      </p:graphicFrame>
    </p:spTree>
    <p:extLst>
      <p:ext uri="{BB962C8B-B14F-4D97-AF65-F5344CB8AC3E}">
        <p14:creationId xmlns:p14="http://schemas.microsoft.com/office/powerpoint/2010/main" val="659207354"/>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392363"/>
            <a:ext cx="9906000" cy="604837"/>
          </a:xfrm>
          <a:prstGeom prst="rect">
            <a:avLst/>
          </a:prstGeom>
        </p:spPr>
        <p:txBody>
          <a:bodyPr anchor="ctr">
            <a:spAutoFit/>
          </a:bodyPr>
          <a:lstStyle/>
          <a:p>
            <a:pPr algn="ctr">
              <a:lnSpc>
                <a:spcPts val="4000"/>
              </a:lnSpc>
              <a:defRPr/>
            </a:pPr>
            <a:r>
              <a:rPr lang="zh-TW" altLang="en-US" sz="60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醫療資源不足地區改善方案</a:t>
            </a:r>
            <a:endParaRPr lang="zh-TW" altLang="en-US" sz="6000" b="1" spc="-100" dirty="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endParaRPr>
          </a:p>
        </p:txBody>
      </p:sp>
      <p:sp>
        <p:nvSpPr>
          <p:cNvPr id="5" name="內容版面配置區 4"/>
          <p:cNvSpPr>
            <a:spLocks noGrp="1"/>
          </p:cNvSpPr>
          <p:nvPr>
            <p:ph idx="1"/>
          </p:nvPr>
        </p:nvSpPr>
        <p:spPr>
          <a:xfrm>
            <a:off x="495300" y="1600200"/>
            <a:ext cx="8915400" cy="4525963"/>
          </a:xfrm>
        </p:spPr>
        <p:txBody>
          <a:bodyPr/>
          <a:lstStyle/>
          <a:p>
            <a:endParaRPr lang="en-US" altLang="zh-TW" dirty="0" smtClean="0">
              <a:ea typeface="新細明體" pitchFamily="18" charset="-120"/>
            </a:endParaRPr>
          </a:p>
          <a:p>
            <a:endParaRPr lang="en-US" altLang="zh-TW" dirty="0" smtClean="0">
              <a:ea typeface="新細明體" pitchFamily="18" charset="-120"/>
            </a:endParaRPr>
          </a:p>
          <a:p>
            <a:endParaRPr lang="en-US" altLang="zh-TW" dirty="0" smtClean="0">
              <a:ea typeface="新細明體" pitchFamily="18" charset="-120"/>
            </a:endParaRPr>
          </a:p>
          <a:p>
            <a:endParaRPr lang="en-US" altLang="zh-TW" dirty="0" smtClean="0">
              <a:ea typeface="新細明體" pitchFamily="18" charset="-120"/>
            </a:endParaRPr>
          </a:p>
          <a:p>
            <a:endParaRPr lang="en-US" altLang="zh-TW" dirty="0" smtClean="0">
              <a:ea typeface="新細明體" pitchFamily="18" charset="-120"/>
            </a:endParaRPr>
          </a:p>
          <a:p>
            <a:pPr algn="ctr">
              <a:buFont typeface="Wingdings" pitchFamily="2" charset="2"/>
              <a:buNone/>
            </a:pPr>
            <a:r>
              <a:rPr lang="zh-TW" altLang="en-US" sz="3200" b="1" dirty="0" smtClean="0">
                <a:latin typeface="標楷體" pitchFamily="65" charset="-120"/>
                <a:ea typeface="標楷體" pitchFamily="65" charset="-120"/>
              </a:rPr>
              <a:t>講師：洪怡育醫師</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412875"/>
          <a:ext cx="9361489" cy="5329238"/>
        </p:xfrm>
        <a:graphic>
          <a:graphicData uri="http://schemas.openxmlformats.org/drawingml/2006/table">
            <a:tbl>
              <a:tblPr firstRow="1" firstCol="1" bandRow="1" bandCol="1">
                <a:tableStyleId>{5C22544A-7EE6-4342-B048-85BDC9FD1C3A}</a:tableStyleId>
              </a:tblPr>
              <a:tblGrid>
                <a:gridCol w="1512241"/>
                <a:gridCol w="4032822"/>
                <a:gridCol w="3816426"/>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579201">
                <a:tc>
                  <a:txBody>
                    <a:bodyPr/>
                    <a:lstStyle/>
                    <a:p>
                      <a:pPr marL="304800" indent="-304800">
                        <a:spcAft>
                          <a:spcPts val="0"/>
                        </a:spcAft>
                      </a:pPr>
                      <a:r>
                        <a:rPr lang="zh-TW" sz="1800" kern="100" dirty="0">
                          <a:effectLst/>
                          <a:latin typeface="Times New Roman" pitchFamily="18" charset="0"/>
                          <a:ea typeface="標楷體" pitchFamily="65" charset="-120"/>
                          <a:cs typeface="Times New Roman" pitchFamily="18" charset="0"/>
                        </a:rPr>
                        <a:t>三</a:t>
                      </a:r>
                      <a:r>
                        <a:rPr lang="zh-TW" sz="1800" kern="100" dirty="0" smtClean="0">
                          <a:effectLst/>
                          <a:latin typeface="Times New Roman" pitchFamily="18" charset="0"/>
                          <a:ea typeface="標楷體" pitchFamily="65" charset="-120"/>
                          <a:cs typeface="Times New Roman" pitchFamily="18" charset="0"/>
                        </a:rPr>
                        <a:t>、實施期間</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dirty="0" smtClean="0">
                          <a:solidFill>
                            <a:schemeClr val="tx1"/>
                          </a:solidFill>
                          <a:effectLst/>
                          <a:latin typeface="Times New Roman" pitchFamily="18" charset="0"/>
                          <a:ea typeface="標楷體" pitchFamily="65" charset="-120"/>
                          <a:cs typeface="Times New Roman" pitchFamily="18" charset="0"/>
                        </a:rPr>
                        <a:t>10</a:t>
                      </a:r>
                      <a:r>
                        <a:rPr lang="en-US" sz="1900" b="1" u="sng" dirty="0" smtClean="0">
                          <a:solidFill>
                            <a:srgbClr val="FF0000"/>
                          </a:solidFill>
                          <a:effectLst/>
                          <a:latin typeface="Times New Roman" pitchFamily="18" charset="0"/>
                          <a:ea typeface="標楷體" pitchFamily="65" charset="-120"/>
                          <a:cs typeface="Times New Roman" pitchFamily="18" charset="0"/>
                        </a:rPr>
                        <a:t>6</a:t>
                      </a:r>
                      <a:r>
                        <a:rPr lang="zh-TW" sz="1900" dirty="0">
                          <a:effectLst/>
                          <a:latin typeface="Times New Roman" pitchFamily="18" charset="0"/>
                          <a:ea typeface="標楷體" pitchFamily="65" charset="-120"/>
                          <a:cs typeface="Times New Roman" pitchFamily="18" charset="0"/>
                        </a:rPr>
                        <a:t>年</a:t>
                      </a:r>
                      <a:r>
                        <a:rPr lang="en-US" sz="1900" dirty="0">
                          <a:effectLst/>
                          <a:latin typeface="Times New Roman" pitchFamily="18" charset="0"/>
                          <a:ea typeface="標楷體" pitchFamily="65" charset="-120"/>
                          <a:cs typeface="Times New Roman" pitchFamily="18" charset="0"/>
                        </a:rPr>
                        <a:t>1</a:t>
                      </a:r>
                      <a:r>
                        <a:rPr lang="zh-TW" sz="1900" dirty="0">
                          <a:effectLst/>
                          <a:latin typeface="Times New Roman" pitchFamily="18" charset="0"/>
                          <a:ea typeface="標楷體" pitchFamily="65" charset="-120"/>
                          <a:cs typeface="Times New Roman" pitchFamily="18" charset="0"/>
                        </a:rPr>
                        <a:t>月</a:t>
                      </a:r>
                      <a:r>
                        <a:rPr lang="en-US" sz="1900" dirty="0">
                          <a:effectLst/>
                          <a:latin typeface="Times New Roman" pitchFamily="18" charset="0"/>
                          <a:ea typeface="標楷體" pitchFamily="65" charset="-120"/>
                          <a:cs typeface="Times New Roman" pitchFamily="18" charset="0"/>
                        </a:rPr>
                        <a:t>1</a:t>
                      </a:r>
                      <a:r>
                        <a:rPr lang="zh-TW" sz="1900" dirty="0">
                          <a:effectLst/>
                          <a:latin typeface="Times New Roman" pitchFamily="18" charset="0"/>
                          <a:ea typeface="標楷體" pitchFamily="65" charset="-120"/>
                          <a:cs typeface="Times New Roman" pitchFamily="18" charset="0"/>
                        </a:rPr>
                        <a:t>日至</a:t>
                      </a:r>
                      <a:r>
                        <a:rPr lang="en-US" sz="1900" b="1" dirty="0">
                          <a:solidFill>
                            <a:schemeClr val="tx1"/>
                          </a:solidFill>
                          <a:effectLst/>
                          <a:latin typeface="Times New Roman" pitchFamily="18" charset="0"/>
                          <a:ea typeface="標楷體" pitchFamily="65" charset="-120"/>
                          <a:cs typeface="Times New Roman" pitchFamily="18" charset="0"/>
                        </a:rPr>
                        <a:t>10</a:t>
                      </a:r>
                      <a:r>
                        <a:rPr lang="en-US" sz="1900" b="1" u="sng" dirty="0">
                          <a:solidFill>
                            <a:srgbClr val="FF0000"/>
                          </a:solidFill>
                          <a:effectLst/>
                          <a:latin typeface="Times New Roman" pitchFamily="18" charset="0"/>
                          <a:ea typeface="標楷體" pitchFamily="65" charset="-120"/>
                          <a:cs typeface="Times New Roman" pitchFamily="18" charset="0"/>
                        </a:rPr>
                        <a:t>6</a:t>
                      </a:r>
                      <a:r>
                        <a:rPr lang="zh-TW" sz="1900" dirty="0">
                          <a:effectLst/>
                          <a:latin typeface="Times New Roman" pitchFamily="18" charset="0"/>
                          <a:ea typeface="標楷體" pitchFamily="65" charset="-120"/>
                          <a:cs typeface="Times New Roman" pitchFamily="18" charset="0"/>
                        </a:rPr>
                        <a:t>年</a:t>
                      </a:r>
                      <a:r>
                        <a:rPr lang="en-US" sz="1900" dirty="0">
                          <a:effectLst/>
                          <a:latin typeface="Times New Roman" pitchFamily="18" charset="0"/>
                          <a:ea typeface="標楷體" pitchFamily="65" charset="-120"/>
                          <a:cs typeface="Times New Roman" pitchFamily="18" charset="0"/>
                        </a:rPr>
                        <a:t>12</a:t>
                      </a:r>
                      <a:r>
                        <a:rPr lang="zh-TW" sz="1900" dirty="0">
                          <a:effectLst/>
                          <a:latin typeface="Times New Roman" pitchFamily="18" charset="0"/>
                          <a:ea typeface="標楷體" pitchFamily="65" charset="-120"/>
                          <a:cs typeface="Times New Roman" pitchFamily="18" charset="0"/>
                        </a:rPr>
                        <a:t>月</a:t>
                      </a:r>
                      <a:r>
                        <a:rPr lang="en-US" sz="1900" dirty="0">
                          <a:effectLst/>
                          <a:latin typeface="Times New Roman" pitchFamily="18" charset="0"/>
                          <a:ea typeface="標楷體" pitchFamily="65" charset="-120"/>
                          <a:cs typeface="Times New Roman" pitchFamily="18" charset="0"/>
                        </a:rPr>
                        <a:t>31</a:t>
                      </a:r>
                      <a:r>
                        <a:rPr lang="zh-TW" sz="1900" dirty="0">
                          <a:effectLst/>
                          <a:latin typeface="Times New Roman" pitchFamily="18" charset="0"/>
                          <a:ea typeface="標楷體" pitchFamily="65" charset="-120"/>
                          <a:cs typeface="Times New Roman" pitchFamily="18" charset="0"/>
                        </a:rPr>
                        <a:t>日止。</a:t>
                      </a:r>
                      <a:r>
                        <a:rPr lang="en-US" sz="1900" dirty="0">
                          <a:effectLst/>
                          <a:latin typeface="Times New Roman" pitchFamily="18" charset="0"/>
                          <a:ea typeface="標楷體" pitchFamily="65" charset="-120"/>
                          <a:cs typeface="Times New Roman" pitchFamily="18" charset="0"/>
                        </a:rPr>
                        <a:t>(P1)</a:t>
                      </a:r>
                      <a:endParaRPr lang="zh-TW" sz="1900" dirty="0">
                        <a:solidFill>
                          <a:srgbClr val="00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pPr>
                        <a:spcAft>
                          <a:spcPts val="0"/>
                        </a:spcAft>
                      </a:pPr>
                      <a:r>
                        <a:rPr lang="en-US" sz="1900" kern="100" dirty="0">
                          <a:effectLst/>
                          <a:latin typeface="Times New Roman" pitchFamily="18" charset="0"/>
                          <a:ea typeface="標楷體" pitchFamily="65" charset="-120"/>
                          <a:cs typeface="Times New Roman" pitchFamily="18" charset="0"/>
                        </a:rPr>
                        <a:t>105</a:t>
                      </a:r>
                      <a:r>
                        <a:rPr lang="zh-TW" sz="1900" kern="100" dirty="0">
                          <a:effectLst/>
                          <a:latin typeface="Times New Roman" pitchFamily="18" charset="0"/>
                          <a:ea typeface="標楷體" pitchFamily="65" charset="-120"/>
                          <a:cs typeface="Times New Roman" pitchFamily="18" charset="0"/>
                        </a:rPr>
                        <a:t>年</a:t>
                      </a:r>
                      <a:r>
                        <a:rPr lang="en-US" sz="1900" kern="100" dirty="0">
                          <a:effectLst/>
                          <a:latin typeface="Times New Roman" pitchFamily="18" charset="0"/>
                          <a:ea typeface="標楷體" pitchFamily="65" charset="-120"/>
                          <a:cs typeface="Times New Roman" pitchFamily="18" charset="0"/>
                        </a:rPr>
                        <a:t>1</a:t>
                      </a:r>
                      <a:r>
                        <a:rPr lang="zh-TW" sz="1900" kern="100" dirty="0">
                          <a:effectLst/>
                          <a:latin typeface="Times New Roman" pitchFamily="18" charset="0"/>
                          <a:ea typeface="標楷體" pitchFamily="65" charset="-120"/>
                          <a:cs typeface="Times New Roman" pitchFamily="18" charset="0"/>
                        </a:rPr>
                        <a:t>月</a:t>
                      </a:r>
                      <a:r>
                        <a:rPr lang="en-US" sz="1900" kern="100" dirty="0">
                          <a:effectLst/>
                          <a:latin typeface="Times New Roman" pitchFamily="18" charset="0"/>
                          <a:ea typeface="標楷體" pitchFamily="65" charset="-120"/>
                          <a:cs typeface="Times New Roman" pitchFamily="18" charset="0"/>
                        </a:rPr>
                        <a:t>1</a:t>
                      </a:r>
                      <a:r>
                        <a:rPr lang="zh-TW" sz="1900" kern="100" dirty="0">
                          <a:effectLst/>
                          <a:latin typeface="Times New Roman" pitchFamily="18" charset="0"/>
                          <a:ea typeface="標楷體" pitchFamily="65" charset="-120"/>
                          <a:cs typeface="Times New Roman" pitchFamily="18" charset="0"/>
                        </a:rPr>
                        <a:t>日至</a:t>
                      </a:r>
                      <a:r>
                        <a:rPr lang="en-US" sz="1900" kern="100" dirty="0">
                          <a:effectLst/>
                          <a:latin typeface="Times New Roman" pitchFamily="18" charset="0"/>
                          <a:ea typeface="標楷體" pitchFamily="65" charset="-120"/>
                          <a:cs typeface="Times New Roman" pitchFamily="18" charset="0"/>
                        </a:rPr>
                        <a:t>105</a:t>
                      </a:r>
                      <a:r>
                        <a:rPr lang="zh-TW" sz="1900" kern="100" dirty="0">
                          <a:effectLst/>
                          <a:latin typeface="Times New Roman" pitchFamily="18" charset="0"/>
                          <a:ea typeface="標楷體" pitchFamily="65" charset="-120"/>
                          <a:cs typeface="Times New Roman" pitchFamily="18" charset="0"/>
                        </a:rPr>
                        <a:t>年</a:t>
                      </a:r>
                      <a:r>
                        <a:rPr lang="en-US" sz="1900" kern="100" dirty="0">
                          <a:effectLst/>
                          <a:latin typeface="Times New Roman" pitchFamily="18" charset="0"/>
                          <a:ea typeface="標楷體" pitchFamily="65" charset="-120"/>
                          <a:cs typeface="Times New Roman" pitchFamily="18" charset="0"/>
                        </a:rPr>
                        <a:t>12</a:t>
                      </a:r>
                      <a:r>
                        <a:rPr lang="zh-TW" sz="1900" kern="100" dirty="0">
                          <a:effectLst/>
                          <a:latin typeface="Times New Roman" pitchFamily="18" charset="0"/>
                          <a:ea typeface="標楷體" pitchFamily="65" charset="-120"/>
                          <a:cs typeface="Times New Roman" pitchFamily="18" charset="0"/>
                        </a:rPr>
                        <a:t>月</a:t>
                      </a:r>
                      <a:r>
                        <a:rPr lang="en-US" sz="1900" kern="100" dirty="0">
                          <a:effectLst/>
                          <a:latin typeface="Times New Roman" pitchFamily="18" charset="0"/>
                          <a:ea typeface="標楷體" pitchFamily="65" charset="-120"/>
                          <a:cs typeface="Times New Roman" pitchFamily="18" charset="0"/>
                        </a:rPr>
                        <a:t>31</a:t>
                      </a:r>
                      <a:r>
                        <a:rPr lang="zh-TW" sz="1900" kern="100" dirty="0">
                          <a:effectLst/>
                          <a:latin typeface="Times New Roman" pitchFamily="18" charset="0"/>
                          <a:ea typeface="標楷體" pitchFamily="65" charset="-120"/>
                          <a:cs typeface="Times New Roman" pitchFamily="18" charset="0"/>
                        </a:rPr>
                        <a:t>日止。</a:t>
                      </a:r>
                    </a:p>
                  </a:txBody>
                  <a:tcPr marL="46973" marR="46973" marT="0" marB="0">
                    <a:solidFill>
                      <a:schemeClr val="bg2">
                        <a:lumMod val="90000"/>
                      </a:schemeClr>
                    </a:solidFill>
                  </a:tcPr>
                </a:tc>
              </a:tr>
              <a:tr h="1158402">
                <a:tc rowSpan="2">
                  <a:txBody>
                    <a:bodyPr/>
                    <a:lstStyle/>
                    <a:p>
                      <a:pPr marL="304800" indent="-304800">
                        <a:spcAft>
                          <a:spcPts val="0"/>
                        </a:spcAft>
                      </a:pPr>
                      <a:r>
                        <a:rPr lang="zh-TW" sz="1800" kern="100" dirty="0">
                          <a:effectLst/>
                          <a:latin typeface="Times New Roman" pitchFamily="18" charset="0"/>
                          <a:ea typeface="標楷體" pitchFamily="65" charset="-120"/>
                          <a:cs typeface="Times New Roman" pitchFamily="18" charset="0"/>
                        </a:rPr>
                        <a:t>四、預算</a:t>
                      </a:r>
                      <a:r>
                        <a:rPr lang="zh-TW" sz="1800" kern="100" dirty="0" smtClean="0">
                          <a:effectLst/>
                          <a:latin typeface="Times New Roman" pitchFamily="18" charset="0"/>
                          <a:ea typeface="標楷體" pitchFamily="65" charset="-120"/>
                          <a:cs typeface="Times New Roman" pitchFamily="18" charset="0"/>
                        </a:rPr>
                        <a:t>來源</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marL="304800" indent="-304800">
                        <a:spcAft>
                          <a:spcPts val="0"/>
                        </a:spcAft>
                        <a:tabLst>
                          <a:tab pos="1529080" algn="l"/>
                        </a:tabLst>
                      </a:pPr>
                      <a:r>
                        <a:rPr lang="en-US" sz="1900" kern="100" dirty="0">
                          <a:effectLst/>
                          <a:latin typeface="Times New Roman" pitchFamily="18" charset="0"/>
                          <a:ea typeface="標楷體" pitchFamily="65" charset="-120"/>
                          <a:cs typeface="Times New Roman" pitchFamily="18" charset="0"/>
                        </a:rPr>
                        <a:t>(</a:t>
                      </a:r>
                      <a:r>
                        <a:rPr lang="zh-TW" sz="1900" kern="100" dirty="0">
                          <a:effectLst/>
                          <a:latin typeface="Times New Roman" pitchFamily="18" charset="0"/>
                          <a:ea typeface="標楷體" pitchFamily="65" charset="-120"/>
                          <a:cs typeface="Times New Roman" pitchFamily="18" charset="0"/>
                        </a:rPr>
                        <a:t>一</a:t>
                      </a:r>
                      <a:r>
                        <a:rPr lang="en-US" sz="1900" kern="100" dirty="0">
                          <a:effectLst/>
                          <a:latin typeface="Times New Roman" pitchFamily="18" charset="0"/>
                          <a:ea typeface="標楷體" pitchFamily="65" charset="-120"/>
                          <a:cs typeface="Times New Roman" pitchFamily="18" charset="0"/>
                        </a:rPr>
                        <a:t>)10</a:t>
                      </a:r>
                      <a:r>
                        <a:rPr lang="en-US" sz="1900" u="sng" kern="0" dirty="0">
                          <a:effectLst/>
                          <a:latin typeface="Times New Roman" pitchFamily="18" charset="0"/>
                          <a:ea typeface="標楷體" pitchFamily="65" charset="-120"/>
                          <a:cs typeface="Times New Roman" pitchFamily="18" charset="0"/>
                        </a:rPr>
                        <a:t>6</a:t>
                      </a:r>
                      <a:r>
                        <a:rPr lang="zh-TW" sz="1900" kern="100" dirty="0">
                          <a:effectLst/>
                          <a:latin typeface="Times New Roman" pitchFamily="18" charset="0"/>
                          <a:ea typeface="標楷體" pitchFamily="65" charset="-120"/>
                          <a:cs typeface="Times New Roman" pitchFamily="18" charset="0"/>
                        </a:rPr>
                        <a:t>年度全民健康保險牙醫</a:t>
                      </a:r>
                      <a:r>
                        <a:rPr lang="zh-TW" sz="1900" b="1" u="sng" kern="100" dirty="0">
                          <a:solidFill>
                            <a:srgbClr val="FF0000"/>
                          </a:solidFill>
                          <a:effectLst/>
                          <a:latin typeface="Times New Roman" pitchFamily="18" charset="0"/>
                          <a:ea typeface="標楷體" pitchFamily="65" charset="-120"/>
                          <a:cs typeface="Times New Roman" pitchFamily="18" charset="0"/>
                        </a:rPr>
                        <a:t>門診</a:t>
                      </a:r>
                      <a:r>
                        <a:rPr lang="zh-TW" sz="1900" kern="100" dirty="0">
                          <a:effectLst/>
                          <a:latin typeface="Times New Roman" pitchFamily="18" charset="0"/>
                          <a:ea typeface="標楷體" pitchFamily="65" charset="-120"/>
                          <a:cs typeface="Times New Roman" pitchFamily="18" charset="0"/>
                        </a:rPr>
                        <a:t>醫療給付費用總額中之「醫療資源不足地區改善方案」專款項目下支應，全年經費為</a:t>
                      </a:r>
                      <a:r>
                        <a:rPr lang="en-US" sz="1900" kern="100" dirty="0">
                          <a:effectLst/>
                          <a:latin typeface="Times New Roman" pitchFamily="18" charset="0"/>
                          <a:ea typeface="標楷體" pitchFamily="65" charset="-120"/>
                          <a:cs typeface="Times New Roman" pitchFamily="18" charset="0"/>
                        </a:rPr>
                        <a:t>280</a:t>
                      </a:r>
                      <a:r>
                        <a:rPr lang="zh-TW" sz="1900" kern="100" dirty="0">
                          <a:effectLst/>
                          <a:latin typeface="Times New Roman" pitchFamily="18" charset="0"/>
                          <a:ea typeface="標楷體" pitchFamily="65" charset="-120"/>
                          <a:cs typeface="Times New Roman" pitchFamily="18" charset="0"/>
                        </a:rPr>
                        <a:t>百萬元。</a:t>
                      </a:r>
                      <a:r>
                        <a:rPr lang="en-US" sz="1900" kern="100" dirty="0">
                          <a:effectLst/>
                          <a:latin typeface="Times New Roman" pitchFamily="18" charset="0"/>
                          <a:ea typeface="標楷體" pitchFamily="65" charset="-120"/>
                          <a:cs typeface="Times New Roman" pitchFamily="18" charset="0"/>
                        </a:rPr>
                        <a:t>(P1)</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pPr marL="304800" indent="-304800">
                        <a:spcAft>
                          <a:spcPts val="0"/>
                        </a:spcAft>
                        <a:tabLst>
                          <a:tab pos="1529080" algn="l"/>
                        </a:tabLst>
                      </a:pPr>
                      <a:r>
                        <a:rPr lang="en-US" sz="1900" kern="100" dirty="0">
                          <a:effectLst/>
                          <a:latin typeface="Times New Roman" pitchFamily="18" charset="0"/>
                          <a:ea typeface="標楷體" pitchFamily="65" charset="-120"/>
                          <a:cs typeface="Times New Roman" pitchFamily="18" charset="0"/>
                        </a:rPr>
                        <a:t>(</a:t>
                      </a:r>
                      <a:r>
                        <a:rPr lang="zh-TW" sz="1900" kern="100" dirty="0">
                          <a:effectLst/>
                          <a:latin typeface="Times New Roman" pitchFamily="18" charset="0"/>
                          <a:ea typeface="標楷體" pitchFamily="65" charset="-120"/>
                          <a:cs typeface="Times New Roman" pitchFamily="18" charset="0"/>
                        </a:rPr>
                        <a:t>一</a:t>
                      </a:r>
                      <a:r>
                        <a:rPr lang="en-US" sz="1900" kern="100" dirty="0">
                          <a:effectLst/>
                          <a:latin typeface="Times New Roman" pitchFamily="18" charset="0"/>
                          <a:ea typeface="標楷體" pitchFamily="65" charset="-120"/>
                          <a:cs typeface="Times New Roman" pitchFamily="18" charset="0"/>
                        </a:rPr>
                        <a:t>)105</a:t>
                      </a:r>
                      <a:r>
                        <a:rPr lang="zh-TW" sz="1900" kern="100" dirty="0">
                          <a:effectLst/>
                          <a:latin typeface="Times New Roman" pitchFamily="18" charset="0"/>
                          <a:ea typeface="標楷體" pitchFamily="65" charset="-120"/>
                          <a:cs typeface="Times New Roman" pitchFamily="18" charset="0"/>
                        </a:rPr>
                        <a:t>年度全民健康保險牙醫醫療給付費用總額中之「醫療資源不足地區改善方案」專款項目下支應，全年經費為</a:t>
                      </a:r>
                      <a:r>
                        <a:rPr lang="en-US" sz="1900" kern="100" dirty="0">
                          <a:effectLst/>
                          <a:latin typeface="Times New Roman" pitchFamily="18" charset="0"/>
                          <a:ea typeface="標楷體" pitchFamily="65" charset="-120"/>
                          <a:cs typeface="Times New Roman" pitchFamily="18" charset="0"/>
                        </a:rPr>
                        <a:t>280</a:t>
                      </a:r>
                      <a:r>
                        <a:rPr lang="zh-TW" sz="1900" kern="100" dirty="0">
                          <a:effectLst/>
                          <a:latin typeface="Times New Roman" pitchFamily="18" charset="0"/>
                          <a:ea typeface="標楷體" pitchFamily="65" charset="-120"/>
                          <a:cs typeface="Times New Roman" pitchFamily="18" charset="0"/>
                        </a:rPr>
                        <a:t>百萬元。</a:t>
                      </a:r>
                    </a:p>
                  </a:txBody>
                  <a:tcPr marL="46973" marR="46973" marT="0" marB="0">
                    <a:solidFill>
                      <a:schemeClr val="bg2">
                        <a:lumMod val="90000"/>
                      </a:schemeClr>
                    </a:solidFill>
                  </a:tcPr>
                </a:tc>
              </a:tr>
              <a:tr h="3231644">
                <a:tc vMerge="1">
                  <a:txBody>
                    <a:bodyPr/>
                    <a:lstStyle/>
                    <a:p>
                      <a:endParaRPr lang="zh-TW" altLang="en-US"/>
                    </a:p>
                  </a:txBody>
                  <a:tcPr/>
                </a:tc>
                <a:tc>
                  <a:txBody>
                    <a:bodyPr/>
                    <a:lstStyle/>
                    <a:p>
                      <a:pPr marL="304800" indent="-304800">
                        <a:spcAft>
                          <a:spcPts val="0"/>
                        </a:spcAft>
                        <a:tabLst>
                          <a:tab pos="1529080" algn="l"/>
                        </a:tabLst>
                      </a:pPr>
                      <a:r>
                        <a:rPr lang="en-US" sz="1900" kern="100" dirty="0">
                          <a:effectLst/>
                          <a:latin typeface="Times New Roman" pitchFamily="18" charset="0"/>
                          <a:ea typeface="標楷體" pitchFamily="65" charset="-120"/>
                          <a:cs typeface="Times New Roman" pitchFamily="18" charset="0"/>
                        </a:rPr>
                        <a:t>(</a:t>
                      </a:r>
                      <a:r>
                        <a:rPr lang="zh-TW" sz="1900" kern="100" dirty="0">
                          <a:effectLst/>
                          <a:latin typeface="Times New Roman" pitchFamily="18" charset="0"/>
                          <a:ea typeface="標楷體" pitchFamily="65" charset="-120"/>
                          <a:cs typeface="Times New Roman" pitchFamily="18" charset="0"/>
                        </a:rPr>
                        <a:t>二</a:t>
                      </a:r>
                      <a:r>
                        <a:rPr lang="en-US" sz="1900" kern="100" dirty="0">
                          <a:effectLst/>
                          <a:latin typeface="Times New Roman" pitchFamily="18" charset="0"/>
                          <a:ea typeface="標楷體" pitchFamily="65" charset="-120"/>
                          <a:cs typeface="Times New Roman" pitchFamily="18" charset="0"/>
                        </a:rPr>
                        <a:t>)</a:t>
                      </a:r>
                      <a:r>
                        <a:rPr lang="zh-TW" sz="1900" kern="100" dirty="0">
                          <a:effectLst/>
                          <a:latin typeface="Times New Roman" pitchFamily="18" charset="0"/>
                          <a:ea typeface="標楷體" pitchFamily="65" charset="-120"/>
                          <a:cs typeface="Times New Roman" pitchFamily="18" charset="0"/>
                        </a:rPr>
                        <a:t>有關巡迴計畫之「核實申報」費用，加成前點數由牙醫</a:t>
                      </a:r>
                      <a:r>
                        <a:rPr lang="zh-TW" sz="1900" b="1" u="sng" kern="100" dirty="0">
                          <a:solidFill>
                            <a:srgbClr val="FF0000"/>
                          </a:solidFill>
                          <a:effectLst/>
                          <a:latin typeface="Times New Roman" pitchFamily="18" charset="0"/>
                          <a:ea typeface="標楷體" pitchFamily="65" charset="-120"/>
                          <a:cs typeface="Times New Roman" pitchFamily="18" charset="0"/>
                        </a:rPr>
                        <a:t>門診</a:t>
                      </a:r>
                      <a:r>
                        <a:rPr lang="zh-TW" sz="1900" kern="100" dirty="0">
                          <a:effectLst/>
                          <a:latin typeface="Times New Roman" pitchFamily="18" charset="0"/>
                          <a:ea typeface="標楷體" pitchFamily="65" charset="-120"/>
                          <a:cs typeface="Times New Roman" pitchFamily="18" charset="0"/>
                        </a:rPr>
                        <a:t>總額一般服務預算項下移撥</a:t>
                      </a:r>
                      <a:r>
                        <a:rPr lang="en-US" sz="1900" b="1" u="sng" kern="0" dirty="0">
                          <a:solidFill>
                            <a:srgbClr val="FF0000"/>
                          </a:solidFill>
                          <a:effectLst/>
                          <a:latin typeface="Times New Roman" pitchFamily="18" charset="0"/>
                          <a:ea typeface="標楷體" pitchFamily="65" charset="-120"/>
                          <a:cs typeface="Times New Roman" pitchFamily="18" charset="0"/>
                        </a:rPr>
                        <a:t>210</a:t>
                      </a:r>
                      <a:r>
                        <a:rPr lang="zh-TW" sz="1900" kern="100" dirty="0">
                          <a:effectLst/>
                          <a:latin typeface="Times New Roman" pitchFamily="18" charset="0"/>
                          <a:ea typeface="標楷體" pitchFamily="65" charset="-120"/>
                          <a:cs typeface="Times New Roman" pitchFamily="18" charset="0"/>
                        </a:rPr>
                        <a:t>百萬元支應。該預算按季均分及結算，以當區前一季浮動點值不低於</a:t>
                      </a:r>
                      <a:r>
                        <a:rPr lang="en-US" sz="1900" kern="100" dirty="0">
                          <a:effectLst/>
                          <a:latin typeface="Times New Roman" pitchFamily="18" charset="0"/>
                          <a:ea typeface="標楷體" pitchFamily="65" charset="-120"/>
                          <a:cs typeface="Times New Roman" pitchFamily="18" charset="0"/>
                        </a:rPr>
                        <a:t>1</a:t>
                      </a:r>
                      <a:r>
                        <a:rPr lang="zh-TW" sz="1900" kern="100" dirty="0">
                          <a:effectLst/>
                          <a:latin typeface="Times New Roman" pitchFamily="18" charset="0"/>
                          <a:ea typeface="標楷體" pitchFamily="65" charset="-120"/>
                          <a:cs typeface="Times New Roman" pitchFamily="18" charset="0"/>
                        </a:rPr>
                        <a:t>元支付。當季預算若有結餘，則流用至下季；若當季預算不足時，則採浮動點值結算；全年預算若有結餘，則回歸一般服務費用總額，</a:t>
                      </a:r>
                      <a:r>
                        <a:rPr lang="zh-TW" sz="1900" b="1" u="sng" kern="100" dirty="0">
                          <a:solidFill>
                            <a:srgbClr val="FF0000"/>
                          </a:solidFill>
                          <a:effectLst/>
                          <a:latin typeface="Times New Roman" pitchFamily="18" charset="0"/>
                          <a:ea typeface="標楷體" pitchFamily="65" charset="-120"/>
                          <a:cs typeface="Times New Roman" pitchFamily="18" charset="0"/>
                        </a:rPr>
                        <a:t>以</a:t>
                      </a:r>
                      <a:r>
                        <a:rPr lang="en-US" sz="1900" b="1" u="sng" kern="100" dirty="0">
                          <a:solidFill>
                            <a:srgbClr val="FF0000"/>
                          </a:solidFill>
                          <a:effectLst/>
                          <a:latin typeface="Times New Roman" pitchFamily="18" charset="0"/>
                          <a:ea typeface="標楷體" pitchFamily="65" charset="-120"/>
                          <a:cs typeface="Times New Roman" pitchFamily="18" charset="0"/>
                        </a:rPr>
                        <a:t>210</a:t>
                      </a:r>
                      <a:r>
                        <a:rPr lang="zh-TW" sz="1900" b="1" u="sng" kern="100" dirty="0">
                          <a:solidFill>
                            <a:srgbClr val="FF0000"/>
                          </a:solidFill>
                          <a:effectLst/>
                          <a:latin typeface="Times New Roman" pitchFamily="18" charset="0"/>
                          <a:ea typeface="標楷體" pitchFamily="65" charset="-120"/>
                          <a:cs typeface="Times New Roman" pitchFamily="18" charset="0"/>
                        </a:rPr>
                        <a:t>百萬元為限</a:t>
                      </a:r>
                      <a:r>
                        <a:rPr lang="zh-TW" sz="1900" kern="100" dirty="0">
                          <a:effectLst/>
                          <a:latin typeface="Times New Roman" pitchFamily="18" charset="0"/>
                          <a:ea typeface="標楷體" pitchFamily="65" charset="-120"/>
                          <a:cs typeface="Times New Roman" pitchFamily="18" charset="0"/>
                        </a:rPr>
                        <a:t>，並依</a:t>
                      </a:r>
                      <a:r>
                        <a:rPr lang="en-US" sz="1900" kern="100" dirty="0">
                          <a:effectLst/>
                          <a:latin typeface="Times New Roman" pitchFamily="18" charset="0"/>
                          <a:ea typeface="標楷體" pitchFamily="65" charset="-120"/>
                          <a:cs typeface="Times New Roman" pitchFamily="18" charset="0"/>
                        </a:rPr>
                        <a:t>10</a:t>
                      </a:r>
                      <a:r>
                        <a:rPr lang="en-US" sz="1900" b="1" u="sng" kern="100" dirty="0">
                          <a:solidFill>
                            <a:srgbClr val="FF0000"/>
                          </a:solidFill>
                          <a:effectLst/>
                          <a:latin typeface="Times New Roman" pitchFamily="18" charset="0"/>
                          <a:ea typeface="標楷體" pitchFamily="65" charset="-120"/>
                          <a:cs typeface="Times New Roman" pitchFamily="18" charset="0"/>
                        </a:rPr>
                        <a:t>4</a:t>
                      </a:r>
                      <a:r>
                        <a:rPr lang="zh-TW" sz="1900" kern="100" dirty="0">
                          <a:effectLst/>
                          <a:latin typeface="Times New Roman" pitchFamily="18" charset="0"/>
                          <a:ea typeface="標楷體" pitchFamily="65" charset="-120"/>
                          <a:cs typeface="Times New Roman" pitchFamily="18" charset="0"/>
                        </a:rPr>
                        <a:t>年第</a:t>
                      </a:r>
                      <a:r>
                        <a:rPr lang="en-US" sz="1900" kern="100" dirty="0">
                          <a:effectLst/>
                          <a:latin typeface="Times New Roman" pitchFamily="18" charset="0"/>
                          <a:ea typeface="標楷體" pitchFamily="65" charset="-120"/>
                          <a:cs typeface="Times New Roman" pitchFamily="18" charset="0"/>
                        </a:rPr>
                        <a:t>4</a:t>
                      </a:r>
                      <a:r>
                        <a:rPr lang="zh-TW" sz="1900" kern="100" dirty="0">
                          <a:effectLst/>
                          <a:latin typeface="Times New Roman" pitchFamily="18" charset="0"/>
                          <a:ea typeface="標楷體" pitchFamily="65" charset="-120"/>
                          <a:cs typeface="Times New Roman" pitchFamily="18" charset="0"/>
                        </a:rPr>
                        <a:t>季各區人口風險因子</a:t>
                      </a:r>
                      <a:r>
                        <a:rPr lang="en-US" sz="1900" kern="100" dirty="0">
                          <a:effectLst/>
                          <a:latin typeface="Times New Roman" pitchFamily="18" charset="0"/>
                          <a:ea typeface="標楷體" pitchFamily="65" charset="-120"/>
                          <a:cs typeface="Times New Roman" pitchFamily="18" charset="0"/>
                        </a:rPr>
                        <a:t>(R</a:t>
                      </a:r>
                      <a:r>
                        <a:rPr lang="zh-TW" sz="1900" kern="100" dirty="0">
                          <a:effectLst/>
                          <a:latin typeface="Times New Roman" pitchFamily="18" charset="0"/>
                          <a:ea typeface="標楷體" pitchFamily="65" charset="-120"/>
                          <a:cs typeface="Times New Roman" pitchFamily="18" charset="0"/>
                        </a:rPr>
                        <a:t>值</a:t>
                      </a:r>
                      <a:r>
                        <a:rPr lang="en-US" sz="1900" kern="100" dirty="0">
                          <a:effectLst/>
                          <a:latin typeface="Times New Roman" pitchFamily="18" charset="0"/>
                          <a:ea typeface="標楷體" pitchFamily="65" charset="-120"/>
                          <a:cs typeface="Times New Roman" pitchFamily="18" charset="0"/>
                        </a:rPr>
                        <a:t>)</a:t>
                      </a:r>
                      <a:r>
                        <a:rPr lang="zh-TW" sz="1900" kern="100" dirty="0">
                          <a:effectLst/>
                          <a:latin typeface="Times New Roman" pitchFamily="18" charset="0"/>
                          <a:ea typeface="標楷體" pitchFamily="65" charset="-120"/>
                          <a:cs typeface="Times New Roman" pitchFamily="18" charset="0"/>
                        </a:rPr>
                        <a:t>分配至各區。</a:t>
                      </a:r>
                      <a:r>
                        <a:rPr lang="en-US" sz="1900" kern="100" dirty="0">
                          <a:effectLst/>
                          <a:latin typeface="Times New Roman" pitchFamily="18" charset="0"/>
                          <a:ea typeface="標楷體" pitchFamily="65" charset="-120"/>
                          <a:cs typeface="Times New Roman" pitchFamily="18" charset="0"/>
                        </a:rPr>
                        <a:t>(P1)</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pPr marL="304800" indent="-304800">
                        <a:spcAft>
                          <a:spcPts val="0"/>
                        </a:spcAft>
                        <a:tabLst>
                          <a:tab pos="1529080" algn="l"/>
                        </a:tabLst>
                      </a:pPr>
                      <a:r>
                        <a:rPr lang="en-US" sz="1900" kern="100" dirty="0">
                          <a:effectLst/>
                          <a:latin typeface="Times New Roman" pitchFamily="18" charset="0"/>
                          <a:ea typeface="標楷體" pitchFamily="65" charset="-120"/>
                          <a:cs typeface="Times New Roman" pitchFamily="18" charset="0"/>
                        </a:rPr>
                        <a:t>(</a:t>
                      </a:r>
                      <a:r>
                        <a:rPr lang="zh-TW" sz="1900" kern="100" dirty="0">
                          <a:effectLst/>
                          <a:latin typeface="Times New Roman" pitchFamily="18" charset="0"/>
                          <a:ea typeface="標楷體" pitchFamily="65" charset="-120"/>
                          <a:cs typeface="Times New Roman" pitchFamily="18" charset="0"/>
                        </a:rPr>
                        <a:t>二</a:t>
                      </a:r>
                      <a:r>
                        <a:rPr lang="en-US" sz="1900" kern="100" dirty="0">
                          <a:effectLst/>
                          <a:latin typeface="Times New Roman" pitchFamily="18" charset="0"/>
                          <a:ea typeface="標楷體" pitchFamily="65" charset="-120"/>
                          <a:cs typeface="Times New Roman" pitchFamily="18" charset="0"/>
                        </a:rPr>
                        <a:t>)</a:t>
                      </a:r>
                      <a:r>
                        <a:rPr lang="zh-TW" sz="1900" kern="100" dirty="0">
                          <a:effectLst/>
                          <a:latin typeface="Times New Roman" pitchFamily="18" charset="0"/>
                          <a:ea typeface="標楷體" pitchFamily="65" charset="-120"/>
                          <a:cs typeface="Times New Roman" pitchFamily="18" charset="0"/>
                        </a:rPr>
                        <a:t>有關巡迴計畫之「核實申報」費用，加成前點數由牙醫總額一般服務預算項下移撥</a:t>
                      </a:r>
                      <a:r>
                        <a:rPr lang="en-US" sz="1900" kern="100" dirty="0">
                          <a:effectLst/>
                          <a:latin typeface="Times New Roman" pitchFamily="18" charset="0"/>
                          <a:ea typeface="標楷體" pitchFamily="65" charset="-120"/>
                          <a:cs typeface="Times New Roman" pitchFamily="18" charset="0"/>
                        </a:rPr>
                        <a:t>180</a:t>
                      </a:r>
                      <a:r>
                        <a:rPr lang="zh-TW" sz="1900" kern="100" dirty="0">
                          <a:effectLst/>
                          <a:latin typeface="Times New Roman" pitchFamily="18" charset="0"/>
                          <a:ea typeface="標楷體" pitchFamily="65" charset="-120"/>
                          <a:cs typeface="Times New Roman" pitchFamily="18" charset="0"/>
                        </a:rPr>
                        <a:t>百萬元支應。該預算按季均分及結算，以當區前一季浮動點值不低於</a:t>
                      </a:r>
                      <a:r>
                        <a:rPr lang="en-US" sz="1900" kern="100" dirty="0">
                          <a:effectLst/>
                          <a:latin typeface="Times New Roman" pitchFamily="18" charset="0"/>
                          <a:ea typeface="標楷體" pitchFamily="65" charset="-120"/>
                          <a:cs typeface="Times New Roman" pitchFamily="18" charset="0"/>
                        </a:rPr>
                        <a:t>1</a:t>
                      </a:r>
                      <a:r>
                        <a:rPr lang="zh-TW" sz="1900" kern="100" dirty="0">
                          <a:effectLst/>
                          <a:latin typeface="Times New Roman" pitchFamily="18" charset="0"/>
                          <a:ea typeface="標楷體" pitchFamily="65" charset="-120"/>
                          <a:cs typeface="Times New Roman" pitchFamily="18" charset="0"/>
                        </a:rPr>
                        <a:t>元支付。當季預算若有結餘，則流用至下季；若當季預算不足時，則採浮動點值結算；全年預算若有結餘，則回歸一般服務費用總額，並依</a:t>
                      </a:r>
                      <a:r>
                        <a:rPr lang="en-US" sz="1900" kern="100" dirty="0">
                          <a:effectLst/>
                          <a:latin typeface="Times New Roman" pitchFamily="18" charset="0"/>
                          <a:ea typeface="標楷體" pitchFamily="65" charset="-120"/>
                          <a:cs typeface="Times New Roman" pitchFamily="18" charset="0"/>
                        </a:rPr>
                        <a:t>103</a:t>
                      </a:r>
                      <a:r>
                        <a:rPr lang="zh-TW" sz="1900" kern="100" dirty="0">
                          <a:effectLst/>
                          <a:latin typeface="Times New Roman" pitchFamily="18" charset="0"/>
                          <a:ea typeface="標楷體" pitchFamily="65" charset="-120"/>
                          <a:cs typeface="Times New Roman" pitchFamily="18" charset="0"/>
                        </a:rPr>
                        <a:t>年第</a:t>
                      </a:r>
                      <a:r>
                        <a:rPr lang="en-US" sz="1900" kern="100" dirty="0">
                          <a:effectLst/>
                          <a:latin typeface="Times New Roman" pitchFamily="18" charset="0"/>
                          <a:ea typeface="標楷體" pitchFamily="65" charset="-120"/>
                          <a:cs typeface="Times New Roman" pitchFamily="18" charset="0"/>
                        </a:rPr>
                        <a:t>4</a:t>
                      </a:r>
                      <a:r>
                        <a:rPr lang="zh-TW" sz="1900" kern="100" dirty="0">
                          <a:effectLst/>
                          <a:latin typeface="Times New Roman" pitchFamily="18" charset="0"/>
                          <a:ea typeface="標楷體" pitchFamily="65" charset="-120"/>
                          <a:cs typeface="Times New Roman" pitchFamily="18" charset="0"/>
                        </a:rPr>
                        <a:t>季各區人口風險因子</a:t>
                      </a:r>
                      <a:r>
                        <a:rPr lang="en-US" sz="1900" kern="100" dirty="0">
                          <a:effectLst/>
                          <a:latin typeface="Times New Roman" pitchFamily="18" charset="0"/>
                          <a:ea typeface="標楷體" pitchFamily="65" charset="-120"/>
                          <a:cs typeface="Times New Roman" pitchFamily="18" charset="0"/>
                        </a:rPr>
                        <a:t>(R</a:t>
                      </a:r>
                      <a:r>
                        <a:rPr lang="zh-TW" sz="1900" kern="100" dirty="0">
                          <a:effectLst/>
                          <a:latin typeface="Times New Roman" pitchFamily="18" charset="0"/>
                          <a:ea typeface="標楷體" pitchFamily="65" charset="-120"/>
                          <a:cs typeface="Times New Roman" pitchFamily="18" charset="0"/>
                        </a:rPr>
                        <a:t>值</a:t>
                      </a:r>
                      <a:r>
                        <a:rPr lang="en-US" sz="1900" kern="100" dirty="0">
                          <a:effectLst/>
                          <a:latin typeface="Times New Roman" pitchFamily="18" charset="0"/>
                          <a:ea typeface="標楷體" pitchFamily="65" charset="-120"/>
                          <a:cs typeface="Times New Roman" pitchFamily="18" charset="0"/>
                        </a:rPr>
                        <a:t>)</a:t>
                      </a:r>
                      <a:r>
                        <a:rPr lang="zh-TW" sz="1900" kern="100" dirty="0">
                          <a:effectLst/>
                          <a:latin typeface="Times New Roman" pitchFamily="18" charset="0"/>
                          <a:ea typeface="標楷體" pitchFamily="65" charset="-120"/>
                          <a:cs typeface="Times New Roman" pitchFamily="18" charset="0"/>
                        </a:rPr>
                        <a:t>分配至各區。</a:t>
                      </a:r>
                    </a:p>
                  </a:txBody>
                  <a:tcPr marL="46973" marR="4697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1120484008"/>
              </p:ext>
            </p:extLst>
          </p:nvPr>
        </p:nvGraphicFramePr>
        <p:xfrm>
          <a:off x="200472" y="1412776"/>
          <a:ext cx="9361039" cy="5167496"/>
        </p:xfrm>
        <a:graphic>
          <a:graphicData uri="http://schemas.openxmlformats.org/drawingml/2006/table">
            <a:tbl>
              <a:tblPr firstRow="1" firstCol="1" bandRow="1" bandCol="1">
                <a:tableStyleId>{5C22544A-7EE6-4342-B048-85BDC9FD1C3A}</a:tableStyleId>
              </a:tblPr>
              <a:tblGrid>
                <a:gridCol w="1512168"/>
                <a:gridCol w="3888432"/>
                <a:gridCol w="3960439"/>
              </a:tblGrid>
              <a:tr h="504056">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1" marR="46971"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1" marR="46971"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1" marR="46971" marT="0" marB="0">
                    <a:solidFill>
                      <a:schemeClr val="bg2">
                        <a:lumMod val="75000"/>
                      </a:schemeClr>
                    </a:solidFill>
                  </a:tcPr>
                </a:tc>
              </a:tr>
              <a:tr h="504056">
                <a:tc rowSpan="2">
                  <a:txBody>
                    <a:bodyPr/>
                    <a:lstStyle/>
                    <a:p>
                      <a:pPr marL="304800" indent="-304800">
                        <a:spcAft>
                          <a:spcPts val="0"/>
                        </a:spcAft>
                      </a:pPr>
                      <a:r>
                        <a:rPr lang="zh-TW" sz="1800" kern="100" dirty="0">
                          <a:effectLst/>
                          <a:latin typeface="Times New Roman" pitchFamily="18" charset="0"/>
                          <a:ea typeface="標楷體" pitchFamily="65" charset="-120"/>
                          <a:cs typeface="Times New Roman" pitchFamily="18" charset="0"/>
                        </a:rPr>
                        <a:t>七</a:t>
                      </a:r>
                      <a:r>
                        <a:rPr lang="zh-TW" sz="1800" kern="100" dirty="0" smtClean="0">
                          <a:effectLst/>
                          <a:latin typeface="Times New Roman" pitchFamily="18" charset="0"/>
                          <a:ea typeface="標楷體" pitchFamily="65" charset="-120"/>
                          <a:cs typeface="Times New Roman" pitchFamily="18" charset="0"/>
                        </a:rPr>
                        <a:t>、執行內容</a:t>
                      </a:r>
                      <a:endParaRPr lang="en-US" altLang="zh-TW" sz="1800" kern="100" dirty="0" smtClean="0">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　　</a:t>
                      </a:r>
                      <a:r>
                        <a:rPr lang="zh-TW" sz="1800" kern="100" dirty="0" smtClean="0">
                          <a:effectLst/>
                          <a:latin typeface="Times New Roman" pitchFamily="18" charset="0"/>
                          <a:ea typeface="標楷體" pitchFamily="65" charset="-120"/>
                          <a:cs typeface="Times New Roman" pitchFamily="18" charset="0"/>
                        </a:rPr>
                        <a:t>及方式</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en-US" sz="1800" dirty="0">
                          <a:solidFill>
                            <a:srgbClr val="000000"/>
                          </a:solidFill>
                          <a:effectLst/>
                          <a:latin typeface="Times New Roman" pitchFamily="18" charset="0"/>
                          <a:ea typeface="標楷體" pitchFamily="65" charset="-120"/>
                          <a:cs typeface="Times New Roman" pitchFamily="18" charset="0"/>
                        </a:rPr>
                        <a:t>(</a:t>
                      </a:r>
                      <a:r>
                        <a:rPr lang="zh-TW" sz="1800" dirty="0">
                          <a:solidFill>
                            <a:srgbClr val="000000"/>
                          </a:solidFill>
                          <a:effectLst/>
                          <a:latin typeface="Times New Roman" pitchFamily="18" charset="0"/>
                          <a:ea typeface="標楷體" pitchFamily="65" charset="-120"/>
                          <a:cs typeface="Times New Roman" pitchFamily="18" charset="0"/>
                        </a:rPr>
                        <a:t>一</a:t>
                      </a:r>
                      <a:r>
                        <a:rPr lang="en-US" sz="1800" dirty="0">
                          <a:solidFill>
                            <a:srgbClr val="000000"/>
                          </a:solidFill>
                          <a:effectLst/>
                          <a:latin typeface="Times New Roman" pitchFamily="18" charset="0"/>
                          <a:ea typeface="標楷體" pitchFamily="65" charset="-120"/>
                          <a:cs typeface="Times New Roman" pitchFamily="18" charset="0"/>
                        </a:rPr>
                        <a:t>)</a:t>
                      </a:r>
                      <a:r>
                        <a:rPr lang="zh-TW" sz="1800" dirty="0">
                          <a:solidFill>
                            <a:srgbClr val="000000"/>
                          </a:solidFill>
                          <a:effectLst/>
                          <a:latin typeface="Times New Roman" pitchFamily="18" charset="0"/>
                          <a:ea typeface="標楷體" pitchFamily="65" charset="-120"/>
                          <a:cs typeface="Times New Roman" pitchFamily="18" charset="0"/>
                        </a:rPr>
                        <a:t>執業計畫：</a:t>
                      </a:r>
                    </a:p>
                    <a:p>
                      <a:pPr marL="457200" indent="-152400">
                        <a:spcAft>
                          <a:spcPts val="0"/>
                        </a:spcAft>
                      </a:pPr>
                      <a:r>
                        <a:rPr lang="en-US" sz="1800" kern="100" dirty="0">
                          <a:effectLst/>
                          <a:latin typeface="Times New Roman" pitchFamily="18" charset="0"/>
                          <a:ea typeface="標楷體" pitchFamily="65" charset="-120"/>
                          <a:cs typeface="Times New Roman" pitchFamily="18" charset="0"/>
                        </a:rPr>
                        <a:t>1.</a:t>
                      </a:r>
                      <a:r>
                        <a:rPr lang="zh-TW" sz="1800" kern="100" dirty="0">
                          <a:effectLst/>
                          <a:latin typeface="Times New Roman" pitchFamily="18" charset="0"/>
                          <a:ea typeface="標楷體" pitchFamily="65" charset="-120"/>
                          <a:cs typeface="Times New Roman" pitchFamily="18" charset="0"/>
                        </a:rPr>
                        <a:t>執業地點門診服務</a:t>
                      </a:r>
                    </a:p>
                    <a:p>
                      <a:pPr marL="381000">
                        <a:spcAft>
                          <a:spcPts val="0"/>
                        </a:spcAft>
                      </a:pPr>
                      <a:r>
                        <a:rPr lang="en-US" sz="1800" kern="100" dirty="0">
                          <a:effectLst/>
                          <a:latin typeface="Times New Roman" pitchFamily="18" charset="0"/>
                          <a:ea typeface="標楷體" pitchFamily="65" charset="-120"/>
                          <a:cs typeface="Times New Roman" pitchFamily="18" charset="0"/>
                        </a:rPr>
                        <a:t> (3)</a:t>
                      </a:r>
                      <a:r>
                        <a:rPr lang="zh-TW" sz="1800" kern="100" dirty="0">
                          <a:effectLst/>
                          <a:latin typeface="Times New Roman" pitchFamily="18" charset="0"/>
                          <a:ea typeface="標楷體" pitchFamily="65" charset="-120"/>
                          <a:cs typeface="Times New Roman" pitchFamily="18" charset="0"/>
                        </a:rPr>
                        <a:t>支援規定：</a:t>
                      </a:r>
                    </a:p>
                    <a:p>
                      <a:pPr marL="609600" indent="-152400">
                        <a:spcAft>
                          <a:spcPts val="0"/>
                        </a:spcAft>
                      </a:pPr>
                      <a:r>
                        <a:rPr lang="en-US" sz="1800" kern="100" dirty="0">
                          <a:effectLst/>
                          <a:latin typeface="Times New Roman" pitchFamily="18" charset="0"/>
                          <a:ea typeface="標楷體" pitchFamily="65" charset="-120"/>
                          <a:cs typeface="Times New Roman" pitchFamily="18" charset="0"/>
                        </a:rPr>
                        <a:t>1</a:t>
                      </a:r>
                      <a:r>
                        <a:rPr lang="zh-TW" sz="1800" kern="100" dirty="0">
                          <a:effectLst/>
                          <a:latin typeface="Times New Roman" pitchFamily="18" charset="0"/>
                          <a:ea typeface="標楷體" pitchFamily="65" charset="-120"/>
                          <a:cs typeface="Times New Roman" pitchFamily="18" charset="0"/>
                        </a:rPr>
                        <a:t>執行本計畫之保險醫事服務機構負責醫師不得支援其他醫事服務機構，具專科資格且經核准者除外</a:t>
                      </a:r>
                      <a:r>
                        <a:rPr lang="en-US" sz="1800" b="0" u="none" kern="100" dirty="0">
                          <a:solidFill>
                            <a:schemeClr val="tx1"/>
                          </a:solidFill>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詳註</a:t>
                      </a:r>
                      <a:r>
                        <a:rPr lang="en-US" sz="1800" kern="100" dirty="0">
                          <a:effectLst/>
                          <a:latin typeface="Times New Roman" pitchFamily="18" charset="0"/>
                          <a:ea typeface="標楷體" pitchFamily="65" charset="-120"/>
                          <a:cs typeface="Times New Roman" pitchFamily="18" charset="0"/>
                        </a:rPr>
                        <a:t>1)</a:t>
                      </a:r>
                      <a:r>
                        <a:rPr lang="zh-TW" sz="1800" kern="100" dirty="0">
                          <a:effectLst/>
                          <a:latin typeface="Times New Roman" pitchFamily="18" charset="0"/>
                          <a:ea typeface="標楷體" pitchFamily="65" charset="-120"/>
                          <a:cs typeface="Times New Roman" pitchFamily="18" charset="0"/>
                        </a:rPr>
                        <a:t>。</a:t>
                      </a:r>
                      <a:r>
                        <a:rPr lang="en-US" sz="1800" kern="100" dirty="0">
                          <a:effectLst/>
                          <a:latin typeface="Times New Roman" pitchFamily="18" charset="0"/>
                          <a:ea typeface="標楷體" pitchFamily="65" charset="-120"/>
                          <a:cs typeface="Times New Roman" pitchFamily="18" charset="0"/>
                        </a:rPr>
                        <a:t>(P3)</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tabLst>
                          <a:tab pos="1529080" algn="l"/>
                        </a:tabLst>
                      </a:pPr>
                      <a:r>
                        <a:rPr lang="en-US" sz="1800" kern="100" dirty="0">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一</a:t>
                      </a:r>
                      <a:r>
                        <a:rPr lang="en-US" sz="1800" kern="100" dirty="0">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執業計畫：</a:t>
                      </a:r>
                    </a:p>
                    <a:p>
                      <a:pPr marL="457200" indent="-152400">
                        <a:spcAft>
                          <a:spcPts val="0"/>
                        </a:spcAft>
                      </a:pPr>
                      <a:r>
                        <a:rPr lang="en-US" sz="1800" kern="100" dirty="0">
                          <a:effectLst/>
                          <a:latin typeface="Times New Roman" pitchFamily="18" charset="0"/>
                          <a:ea typeface="標楷體" pitchFamily="65" charset="-120"/>
                          <a:cs typeface="Times New Roman" pitchFamily="18" charset="0"/>
                        </a:rPr>
                        <a:t>1.</a:t>
                      </a:r>
                      <a:r>
                        <a:rPr lang="zh-TW" sz="1800" kern="100" dirty="0">
                          <a:effectLst/>
                          <a:latin typeface="Times New Roman" pitchFamily="18" charset="0"/>
                          <a:ea typeface="標楷體" pitchFamily="65" charset="-120"/>
                          <a:cs typeface="Times New Roman" pitchFamily="18" charset="0"/>
                        </a:rPr>
                        <a:t>執業地點門診服務</a:t>
                      </a:r>
                    </a:p>
                    <a:p>
                      <a:pPr marL="381000">
                        <a:spcAft>
                          <a:spcPts val="0"/>
                        </a:spcAft>
                      </a:pPr>
                      <a:r>
                        <a:rPr lang="en-US" sz="1800" kern="100" dirty="0">
                          <a:effectLst/>
                          <a:latin typeface="Times New Roman" pitchFamily="18" charset="0"/>
                          <a:ea typeface="標楷體" pitchFamily="65" charset="-120"/>
                          <a:cs typeface="Times New Roman" pitchFamily="18" charset="0"/>
                        </a:rPr>
                        <a:t> (3)</a:t>
                      </a:r>
                      <a:r>
                        <a:rPr lang="zh-TW" sz="1800" kern="100" dirty="0">
                          <a:effectLst/>
                          <a:latin typeface="Times New Roman" pitchFamily="18" charset="0"/>
                          <a:ea typeface="標楷體" pitchFamily="65" charset="-120"/>
                          <a:cs typeface="Times New Roman" pitchFamily="18" charset="0"/>
                        </a:rPr>
                        <a:t>支援規定：</a:t>
                      </a:r>
                    </a:p>
                    <a:p>
                      <a:pPr marL="609600" indent="-152400">
                        <a:spcAft>
                          <a:spcPts val="0"/>
                        </a:spcAft>
                      </a:pPr>
                      <a:r>
                        <a:rPr lang="en-US" sz="1800" kern="100" dirty="0">
                          <a:effectLst/>
                          <a:latin typeface="Times New Roman" pitchFamily="18" charset="0"/>
                          <a:ea typeface="標楷體" pitchFamily="65" charset="-120"/>
                          <a:cs typeface="Times New Roman" pitchFamily="18" charset="0"/>
                        </a:rPr>
                        <a:t>1</a:t>
                      </a:r>
                      <a:r>
                        <a:rPr lang="zh-TW" sz="1800" kern="100" dirty="0">
                          <a:effectLst/>
                          <a:latin typeface="Times New Roman" pitchFamily="18" charset="0"/>
                          <a:ea typeface="標楷體" pitchFamily="65" charset="-120"/>
                          <a:cs typeface="Times New Roman" pitchFamily="18" charset="0"/>
                        </a:rPr>
                        <a:t>執行本計畫之保險醫事服務機構負責醫師不得支援其他醫事服務機構，</a:t>
                      </a:r>
                      <a:r>
                        <a:rPr lang="zh-TW" sz="1800" b="1" u="sng" strike="sngStrike" kern="100" dirty="0">
                          <a:solidFill>
                            <a:srgbClr val="0000FF"/>
                          </a:solidFill>
                          <a:effectLst/>
                          <a:latin typeface="Times New Roman" pitchFamily="18" charset="0"/>
                          <a:ea typeface="標楷體" pitchFamily="65" charset="-120"/>
                          <a:cs typeface="Times New Roman" pitchFamily="18" charset="0"/>
                        </a:rPr>
                        <a:t>且不得申報非本計畫內容之健保醫療費用</a:t>
                      </a:r>
                      <a:r>
                        <a:rPr lang="en-US" sz="1800" b="1" u="sng" strike="sngStrike" kern="100" dirty="0">
                          <a:solidFill>
                            <a:srgbClr val="0000FF"/>
                          </a:solidFill>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具專科資格且經核准者除外，詳註</a:t>
                      </a:r>
                      <a:r>
                        <a:rPr lang="en-US" sz="1800" kern="100" dirty="0">
                          <a:effectLst/>
                          <a:latin typeface="Times New Roman" pitchFamily="18" charset="0"/>
                          <a:ea typeface="標楷體" pitchFamily="65" charset="-120"/>
                          <a:cs typeface="Times New Roman" pitchFamily="18" charset="0"/>
                        </a:rPr>
                        <a:t>1)</a:t>
                      </a:r>
                      <a:r>
                        <a:rPr lang="zh-TW" sz="1800" kern="100" dirty="0">
                          <a:effectLst/>
                          <a:latin typeface="Times New Roman" pitchFamily="18" charset="0"/>
                          <a:ea typeface="標楷體" pitchFamily="65" charset="-120"/>
                          <a:cs typeface="Times New Roman" pitchFamily="18" charset="0"/>
                        </a:rPr>
                        <a:t>。</a:t>
                      </a:r>
                    </a:p>
                  </a:txBody>
                  <a:tcPr marL="68580" marR="68580" marT="0" marB="0">
                    <a:solidFill>
                      <a:schemeClr val="bg2">
                        <a:lumMod val="90000"/>
                      </a:schemeClr>
                    </a:solidFill>
                  </a:tcPr>
                </a:tc>
              </a:tr>
              <a:tr h="375770">
                <a:tc vMerge="1">
                  <a:txBody>
                    <a:bodyPr/>
                    <a:lstStyle/>
                    <a:p>
                      <a:endParaRPr lang="zh-TW" altLang="en-US"/>
                    </a:p>
                  </a:txBody>
                  <a:tcPr>
                    <a:solidFill>
                      <a:schemeClr val="bg2">
                        <a:lumMod val="75000"/>
                      </a:schemeClr>
                    </a:solidFill>
                  </a:tcPr>
                </a:tc>
                <a:tc>
                  <a:txBody>
                    <a:bodyPr/>
                    <a:lstStyle/>
                    <a:p>
                      <a:pPr marL="457200" indent="-152400">
                        <a:spcAft>
                          <a:spcPts val="0"/>
                        </a:spcAft>
                      </a:pPr>
                      <a:r>
                        <a:rPr lang="en-US" sz="1800" kern="100">
                          <a:effectLst/>
                          <a:latin typeface="Times New Roman" pitchFamily="18" charset="0"/>
                          <a:ea typeface="標楷體" pitchFamily="65" charset="-120"/>
                          <a:cs typeface="Times New Roman" pitchFamily="18" charset="0"/>
                        </a:rPr>
                        <a:t>2.</a:t>
                      </a:r>
                      <a:r>
                        <a:rPr lang="zh-TW" sz="1800" kern="100">
                          <a:effectLst/>
                          <a:latin typeface="Times New Roman" pitchFamily="18" charset="0"/>
                          <a:ea typeface="標楷體" pitchFamily="65" charset="-120"/>
                          <a:cs typeface="Times New Roman" pitchFamily="18" charset="0"/>
                        </a:rPr>
                        <a:t>牙醫巡迴醫療服務：</a:t>
                      </a:r>
                    </a:p>
                    <a:p>
                      <a:pPr marL="609600" indent="-152400">
                        <a:spcAft>
                          <a:spcPts val="0"/>
                        </a:spcAft>
                      </a:pPr>
                      <a:r>
                        <a:rPr lang="en-US" sz="1800" b="1" u="sng" kern="100">
                          <a:solidFill>
                            <a:srgbClr val="FF0000"/>
                          </a:solidFill>
                          <a:effectLst/>
                          <a:latin typeface="Times New Roman" pitchFamily="18" charset="0"/>
                          <a:ea typeface="標楷體" pitchFamily="65" charset="-120"/>
                          <a:cs typeface="Times New Roman" pitchFamily="18" charset="0"/>
                        </a:rPr>
                        <a:t>4</a:t>
                      </a:r>
                      <a:r>
                        <a:rPr lang="zh-TW" sz="1800" b="1" u="sng" kern="100">
                          <a:solidFill>
                            <a:srgbClr val="FF0000"/>
                          </a:solidFill>
                          <a:effectLst/>
                          <a:latin typeface="Times New Roman" pitchFamily="18" charset="0"/>
                          <a:ea typeface="標楷體" pitchFamily="65" charset="-120"/>
                          <a:cs typeface="Times New Roman" pitchFamily="18" charset="0"/>
                        </a:rPr>
                        <a:t>牙醫全聯會須於前月月底，以電子檔為原則，傳送本執業計畫各診所當月之「巡迴點」資料</a:t>
                      </a:r>
                      <a:r>
                        <a:rPr lang="en-US" sz="1800" b="1" u="sng" kern="100">
                          <a:solidFill>
                            <a:srgbClr val="FF0000"/>
                          </a:solidFill>
                          <a:effectLst/>
                          <a:latin typeface="Times New Roman" pitchFamily="18" charset="0"/>
                          <a:ea typeface="標楷體" pitchFamily="65" charset="-120"/>
                          <a:cs typeface="Times New Roman" pitchFamily="18" charset="0"/>
                        </a:rPr>
                        <a:t>(</a:t>
                      </a:r>
                      <a:r>
                        <a:rPr lang="zh-TW" sz="1800" b="1" u="sng" kern="100">
                          <a:solidFill>
                            <a:srgbClr val="FF0000"/>
                          </a:solidFill>
                          <a:effectLst/>
                          <a:latin typeface="Times New Roman" pitchFamily="18" charset="0"/>
                          <a:ea typeface="標楷體" pitchFamily="65" charset="-120"/>
                          <a:cs typeface="Times New Roman" pitchFamily="18" charset="0"/>
                        </a:rPr>
                        <a:t>執業診所、鄉鎮區、級數、巡迴點及其地址、巡迴時段…等</a:t>
                      </a:r>
                      <a:r>
                        <a:rPr lang="en-US" sz="1800" b="1" u="sng" kern="100">
                          <a:solidFill>
                            <a:srgbClr val="FF0000"/>
                          </a:solidFill>
                          <a:effectLst/>
                          <a:latin typeface="Times New Roman" pitchFamily="18" charset="0"/>
                          <a:ea typeface="標楷體" pitchFamily="65" charset="-120"/>
                          <a:cs typeface="Times New Roman" pitchFamily="18" charset="0"/>
                        </a:rPr>
                        <a:t>)</a:t>
                      </a:r>
                      <a:r>
                        <a:rPr lang="zh-TW" sz="1800" b="1" u="sng" kern="100">
                          <a:solidFill>
                            <a:srgbClr val="FF0000"/>
                          </a:solidFill>
                          <a:effectLst/>
                          <a:latin typeface="Times New Roman" pitchFamily="18" charset="0"/>
                          <a:ea typeface="標楷體" pitchFamily="65" charset="-120"/>
                          <a:cs typeface="Times New Roman" pitchFamily="18" charset="0"/>
                        </a:rPr>
                        <a:t>予保險人登錄，以利執業診所申報巡迴醫療服務論次支付點數。</a:t>
                      </a:r>
                      <a:r>
                        <a:rPr lang="en-US" sz="1800" kern="100">
                          <a:effectLst/>
                          <a:latin typeface="Times New Roman" pitchFamily="18" charset="0"/>
                          <a:ea typeface="標楷體" pitchFamily="65" charset="-120"/>
                          <a:cs typeface="Times New Roman" pitchFamily="18" charset="0"/>
                        </a:rPr>
                        <a:t>(P5)</a:t>
                      </a:r>
                      <a:endParaRPr lang="zh-TW" sz="1800" kern="10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609600" indent="-152400">
                        <a:spcAft>
                          <a:spcPts val="0"/>
                        </a:spcAft>
                      </a:pPr>
                      <a:r>
                        <a:rPr lang="en-US" sz="1800" kern="100" dirty="0">
                          <a:effectLst/>
                          <a:latin typeface="Times New Roman" pitchFamily="18" charset="0"/>
                          <a:ea typeface="標楷體" pitchFamily="65" charset="-120"/>
                          <a:cs typeface="Times New Roman" pitchFamily="18" charset="0"/>
                        </a:rPr>
                        <a:t>2.</a:t>
                      </a:r>
                      <a:r>
                        <a:rPr lang="zh-TW" sz="1800" kern="100" dirty="0">
                          <a:effectLst/>
                          <a:latin typeface="Times New Roman" pitchFamily="18" charset="0"/>
                          <a:ea typeface="標楷體" pitchFamily="65" charset="-120"/>
                          <a:cs typeface="Times New Roman" pitchFamily="18" charset="0"/>
                        </a:rPr>
                        <a:t>牙醫巡迴醫療服務：</a:t>
                      </a:r>
                    </a:p>
                  </a:txBody>
                  <a:tcPr marL="68580" marR="68580"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989127671"/>
              </p:ext>
            </p:extLst>
          </p:nvPr>
        </p:nvGraphicFramePr>
        <p:xfrm>
          <a:off x="200472" y="1412776"/>
          <a:ext cx="9361039" cy="4618856"/>
        </p:xfrm>
        <a:graphic>
          <a:graphicData uri="http://schemas.openxmlformats.org/drawingml/2006/table">
            <a:tbl>
              <a:tblPr firstRow="1" firstCol="1" bandRow="1" bandCol="1">
                <a:tableStyleId>{5C22544A-7EE6-4342-B048-85BDC9FD1C3A}</a:tableStyleId>
              </a:tblPr>
              <a:tblGrid>
                <a:gridCol w="1512168"/>
                <a:gridCol w="3888432"/>
                <a:gridCol w="3960439"/>
              </a:tblGrid>
              <a:tr h="504056">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1" marR="46971"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1" marR="46971"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1" marR="46971" marT="0" marB="0">
                    <a:solidFill>
                      <a:schemeClr val="bg2">
                        <a:lumMod val="75000"/>
                      </a:schemeClr>
                    </a:solidFill>
                  </a:tcPr>
                </a:tc>
              </a:tr>
              <a:tr h="504056">
                <a:tc>
                  <a:txBody>
                    <a:bodyPr/>
                    <a:lstStyle/>
                    <a:p>
                      <a:pPr marL="304800" indent="-304800">
                        <a:spcAft>
                          <a:spcPts val="0"/>
                        </a:spcAft>
                      </a:pPr>
                      <a:r>
                        <a:rPr lang="zh-TW" sz="1800" kern="100" dirty="0">
                          <a:effectLst/>
                          <a:latin typeface="Times New Roman" pitchFamily="18" charset="0"/>
                          <a:ea typeface="標楷體" pitchFamily="65" charset="-120"/>
                          <a:cs typeface="Times New Roman" pitchFamily="18" charset="0"/>
                        </a:rPr>
                        <a:t>七、執行</a:t>
                      </a:r>
                      <a:r>
                        <a:rPr lang="zh-TW" sz="1800" kern="100" dirty="0" smtClean="0">
                          <a:effectLst/>
                          <a:latin typeface="Times New Roman" pitchFamily="18" charset="0"/>
                          <a:ea typeface="標楷體" pitchFamily="65" charset="-120"/>
                          <a:cs typeface="Times New Roman" pitchFamily="18" charset="0"/>
                        </a:rPr>
                        <a:t>內容</a:t>
                      </a:r>
                      <a:endParaRPr lang="en-US" altLang="zh-TW" sz="1800" kern="100" dirty="0" smtClean="0">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　　</a:t>
                      </a:r>
                      <a:r>
                        <a:rPr lang="zh-TW" sz="1800" kern="100" dirty="0" smtClean="0">
                          <a:effectLst/>
                          <a:latin typeface="Times New Roman" pitchFamily="18" charset="0"/>
                          <a:ea typeface="標楷體" pitchFamily="65" charset="-120"/>
                          <a:cs typeface="Times New Roman" pitchFamily="18" charset="0"/>
                        </a:rPr>
                        <a:t>及方式</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每月服務醫師、診療時段及地點，應由醫療團於前月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日前，以書面函送至當地衛生主管機關、所轄保險人分區業務組、牙醫全聯會</a:t>
                      </a:r>
                      <a:r>
                        <a:rPr lang="en-US"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以電子檔為原則傳送</a:t>
                      </a:r>
                      <a:r>
                        <a:rPr lang="en-US"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、巡迴點及服務醫師，並委請衛生所、村里長辦公室張貼巡診時間表於明顯處。如未依訂定之時段、地點及服務醫師作巡迴服務，則不予支付費用。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(P6)</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每月服務醫師、診療時段及地點，應由醫療團於前月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日前，以書面函送至當地衛生主管機關、所轄保險人分區業務組、牙醫全聯會、巡迴點</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（學校或衛生所）</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及服務醫師，並委請衛生所、村里長辦公室張貼巡診時間表於明顯處。如未依訂定之時段、地點及服務醫師作巡迴服務，則不予支付費用。</a:t>
                      </a:r>
                    </a:p>
                    <a:p>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註：三級地區因氣候因素或特殊交通困難，導致未依原先訂定之時段作巡迴服務，不在此限；但應於當月月底申報次月的服務醫師、診療時段及地點時，併同補報備更改之時段。</a:t>
                      </a:r>
                      <a:endParaRPr lang="zh-TW" sz="1800" kern="100" dirty="0">
                        <a:solidFill>
                          <a:srgbClr val="0000FF"/>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557338"/>
          <a:ext cx="9361488" cy="3240087"/>
        </p:xfrm>
        <a:graphic>
          <a:graphicData uri="http://schemas.openxmlformats.org/drawingml/2006/table">
            <a:tbl>
              <a:tblPr firstRow="1" firstCol="1" bandRow="1" bandCol="1">
                <a:tableStyleId>{5C22544A-7EE6-4342-B048-85BDC9FD1C3A}</a:tableStyleId>
              </a:tblPr>
              <a:tblGrid>
                <a:gridCol w="1728275"/>
                <a:gridCol w="3672584"/>
                <a:gridCol w="3960629"/>
              </a:tblGrid>
              <a:tr h="504014">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2736073">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醫療費用支付原則：</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執業地點門診服務：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每月保障額度已包含基本承作費用、定額變動費用及風險分擔醫療費用，依施行地區分級設定如下：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一級地區：每月為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22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二級地區：每月為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C.</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三級地區：每月為</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30</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(P8)</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醫療費用支付原則：</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執業地點門診服務：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每月保障額度已包含基本承作費用、定額變動費用及風險分擔醫療費用，依施行地區分級設定如下：</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一級地區：每月為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22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二級地區：每月為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C.</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三級地區：每月為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28</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557338"/>
          <a:ext cx="9361488" cy="3521443"/>
        </p:xfrm>
        <a:graphic>
          <a:graphicData uri="http://schemas.openxmlformats.org/drawingml/2006/table">
            <a:tbl>
              <a:tblPr firstRow="1" firstCol="1" bandRow="1" bandCol="1">
                <a:tableStyleId>{5C22544A-7EE6-4342-B048-85BDC9FD1C3A}</a:tableStyleId>
              </a:tblPr>
              <a:tblGrid>
                <a:gridCol w="1728275"/>
                <a:gridCol w="3672584"/>
                <a:gridCol w="3960629"/>
              </a:tblGrid>
              <a:tr h="503923">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152">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牙醫巡迴醫療服務：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同一時段、同一地點以支付一位牙醫師費用為原則。</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論次支付點數依施行地區分級，每次服務每小時支付點數如下：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平日</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點、二級地區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點、三級地區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3,400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假日一級地區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1,800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點、二級地區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2,700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點、三級地區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3,700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本支付點數包括車馬費、材料費及各種風險分擔醫療費用。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(P10)</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牙醫巡迴醫療服務：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同一時段、同一地點以支付一位牙醫師費用為原則。</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論次支付點數依施行地區分級，每次服務每小時支付點數如下：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點、二級地區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點、三級地區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3,400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點。本支付點數包括車馬費、材料費及各種風險分擔醫療費用。</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430338"/>
          <a:ext cx="9361488" cy="5167462"/>
        </p:xfrm>
        <a:graphic>
          <a:graphicData uri="http://schemas.openxmlformats.org/drawingml/2006/table">
            <a:tbl>
              <a:tblPr firstRow="1" firstCol="1" bandRow="1" bandCol="1">
                <a:tableStyleId>{5C22544A-7EE6-4342-B048-85BDC9FD1C3A}</a:tableStyleId>
              </a:tblPr>
              <a:tblGrid>
                <a:gridCol w="1728275"/>
                <a:gridCol w="3672584"/>
                <a:gridCol w="3960629"/>
              </a:tblGrid>
              <a:tr h="504022">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291734">
                <a:tc rowSpan="2">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巡迴醫療服務時數之計算</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每診次服務時間：</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每診次以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小時為限；一至二級地區每天以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小時為限；三級地區每天以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9</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小時為限，惟第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小時之後，以二級地區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平日</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假日每小時</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2,700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支付。如經牙醫全聯會及保險人審查通過者，第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小時之後仍以三級地區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平日</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3,400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假日每小時</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3,700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支付，惟須包船前往的離島地區不在此限。</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(P10)</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巡迴醫療服務時數之計算</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每診次服務時間：</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每診次以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小時為限；一至二級地區每天以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小時為限；三級地區每天以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9</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小時為限，惟第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小時之後，以二級地區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支付。如經牙醫全聯會及保險人審查通過者，第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小時之後仍以三級地區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3,400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支付，惟須包船前往的離島地區不在此限。</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r h="1371556">
                <a:tc vMerge="1">
                  <a:txBody>
                    <a:bodyPr/>
                    <a:lstStyle/>
                    <a:p>
                      <a:pPr marL="304800" indent="-304800">
                        <a:spcAft>
                          <a:spcPts val="0"/>
                        </a:spcAft>
                      </a:pPr>
                      <a:endParaRPr lang="zh-TW" sz="1800" kern="100" dirty="0">
                        <a:effectLst/>
                        <a:latin typeface="標楷體" pitchFamily="65" charset="-120"/>
                        <a:ea typeface="標楷體" pitchFamily="65" charset="-120"/>
                      </a:endParaRPr>
                    </a:p>
                  </a:txBody>
                  <a:tcPr marL="68580" marR="68580" marT="0" marB="0">
                    <a:solidFill>
                      <a:schemeClr val="bg2">
                        <a:lumMod val="7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服務量管控：每月平均每診次申請點數以不超過</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萬點為原則</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不含論次支付點數及代辦案件費用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，超過</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萬點的部份不予支付。</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(P11)</a:t>
                      </a:r>
                      <a:endParaRPr lang="zh-TW" altLang="zh-TW" sz="1800" kern="100" dirty="0" smtClean="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服務量管控：每月平均每診次申請點數以不超過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萬點為原則</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不含論次支付點數及代辦案件費用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萬點的部份不予支付。</a:t>
                      </a:r>
                      <a:endParaRPr lang="zh-TW" altLang="zh-TW" sz="1800" kern="100" dirty="0" smtClean="0">
                        <a:effectLst/>
                        <a:latin typeface="Times New Roman" pitchFamily="18" charset="0"/>
                        <a:ea typeface="標楷體" pitchFamily="65" charset="-120"/>
                        <a:cs typeface="Times New Roman" pitchFamily="18" charset="0"/>
                      </a:endParaRPr>
                    </a:p>
                    <a:p>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647529679"/>
              </p:ext>
            </p:extLst>
          </p:nvPr>
        </p:nvGraphicFramePr>
        <p:xfrm>
          <a:off x="200025" y="1412875"/>
          <a:ext cx="9361488" cy="4893078"/>
        </p:xfrm>
        <a:graphic>
          <a:graphicData uri="http://schemas.openxmlformats.org/drawingml/2006/table">
            <a:tbl>
              <a:tblPr firstRow="1" firstCol="1" bandRow="1" bandCol="1">
                <a:tableStyleId>{5C22544A-7EE6-4342-B048-85BDC9FD1C3A}</a:tableStyleId>
              </a:tblPr>
              <a:tblGrid>
                <a:gridCol w="1656631"/>
                <a:gridCol w="5112568"/>
                <a:gridCol w="2592289"/>
              </a:tblGrid>
              <a:tr h="503958">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88717">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altLang="zh-TW" sz="1800" kern="100" dirty="0" smtClean="0">
                        <a:effectLst/>
                        <a:latin typeface="Times New Roman" pitchFamily="18" charset="0"/>
                        <a:ea typeface="標楷體" pitchFamily="65" charset="-120"/>
                        <a:cs typeface="Times New Roman" pitchFamily="18" charset="0"/>
                      </a:endParaRPr>
                    </a:p>
                    <a:p>
                      <a:pPr marL="304800" indent="-304800">
                        <a:spcAft>
                          <a:spcPts val="0"/>
                        </a:spcAft>
                      </a:pP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執業計畫診所之品質獎勵費用：每月達成下列</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或</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情形者，依當月總申報人次給予每人次</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點獎勵費用；於全年結算時併同支付。</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牙體復形</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以下稱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OD)</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案件</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牙周案件申報點數占率≧</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70%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根管治療</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以下稱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Endo)</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案件申報點數占率≧</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註</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OD</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案件為全民健康保險醫療服務給付項目及支付標準</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以下稱支付標準</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第三部第三章第一節「牙體復形」所列醫令代碼，「</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89088C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牙體復形轉出醫療院所之轉診費用</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除外。</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註</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：牙周案件為支付標準第三部第三章第三節「牙周病學」所列醫令代碼，「</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91088C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牙周病轉出醫療院所之轉診費用</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除外。</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註</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Endo</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案件為支付標準第三部第三章第二節「根管治療」所列醫令代 碼，「</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90088C</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根管治療轉出醫療院所之轉診費用</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除外。</a:t>
                      </a:r>
                      <a:r>
                        <a:rPr lang="en-US" altLang="zh-TW" sz="1800" kern="1200" dirty="0" smtClean="0">
                          <a:solidFill>
                            <a:srgbClr val="FF0000"/>
                          </a:solidFill>
                          <a:effectLst/>
                          <a:latin typeface="Times New Roman" pitchFamily="18" charset="0"/>
                          <a:ea typeface="標楷體" pitchFamily="65" charset="-120"/>
                          <a:cs typeface="Times New Roman" pitchFamily="18" charset="0"/>
                        </a:rPr>
                        <a:t>(P11)</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pPr marL="609600" indent="-152400">
                        <a:spcAft>
                          <a:spcPts val="0"/>
                        </a:spcAft>
                      </a:pP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557338"/>
          <a:ext cx="9361488" cy="3521443"/>
        </p:xfrm>
        <a:graphic>
          <a:graphicData uri="http://schemas.openxmlformats.org/drawingml/2006/table">
            <a:tbl>
              <a:tblPr firstRow="1" firstCol="1" bandRow="1" bandCol="1">
                <a:tableStyleId>{5C22544A-7EE6-4342-B048-85BDC9FD1C3A}</a:tableStyleId>
              </a:tblPr>
              <a:tblGrid>
                <a:gridCol w="1728275"/>
                <a:gridCol w="3672584"/>
                <a:gridCol w="3960629"/>
              </a:tblGrid>
              <a:tr h="503923">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152">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論次支付點數依施行地區分級，每次服務每小時支付點數如下：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平日</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點、二級地區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點、三級地區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3,400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假日一級地區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1,800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點、二級地區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2,700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點、三級地區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3,700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；本支付點數包括車馬費、材料費及各種風險分擔醫療費用，每點金額以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元暫付。</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(P12)</a:t>
                      </a:r>
                      <a:endParaRPr lang="zh-TW" altLang="zh-TW" sz="1800" kern="100" dirty="0" smtClean="0">
                        <a:effectLst/>
                        <a:latin typeface="Times New Roman" pitchFamily="18" charset="0"/>
                        <a:ea typeface="標楷體" pitchFamily="65" charset="-120"/>
                        <a:cs typeface="Times New Roman" pitchFamily="18" charset="0"/>
                      </a:endParaRPr>
                    </a:p>
                    <a:p>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論次支付點數依施行地區分級，每次服務每小時支付點數如下：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點、二級地區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點、三級地區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3,400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點；本支付點數包括車馬費、材料費及各種風險分擔醫療費用，每點金額以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元暫付。</a:t>
                      </a:r>
                      <a:endParaRPr lang="zh-TW" altLang="zh-TW" sz="1800" kern="100" dirty="0" smtClean="0">
                        <a:effectLst/>
                        <a:latin typeface="Times New Roman" pitchFamily="18" charset="0"/>
                        <a:ea typeface="標楷體" pitchFamily="65" charset="-120"/>
                        <a:cs typeface="Times New Roman" pitchFamily="18" charset="0"/>
                      </a:endParaRPr>
                    </a:p>
                    <a:p>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557338"/>
          <a:ext cx="9361488" cy="5167413"/>
        </p:xfrm>
        <a:graphic>
          <a:graphicData uri="http://schemas.openxmlformats.org/drawingml/2006/table">
            <a:tbl>
              <a:tblPr firstRow="1" firstCol="1" bandRow="1" bandCol="1">
                <a:tableStyleId>{5C22544A-7EE6-4342-B048-85BDC9FD1C3A}</a:tableStyleId>
              </a:tblPr>
              <a:tblGrid>
                <a:gridCol w="1728275"/>
                <a:gridCol w="3888796"/>
                <a:gridCol w="3744417"/>
              </a:tblGrid>
              <a:tr h="503973">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663339">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巡迴醫療服務時數之計算：</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每診次以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a:t>
                      </a:r>
                      <a:r>
                        <a:rPr lang="zh-TW" altLang="zh-TW" sz="1800" b="0" u="none"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巡迴點及社區醫療站設於衛生所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室</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而有特殊需求者，經牙醫全聯會評估通過並送所轄保險人分區業務組核定者，不在此限</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；一至二級地區每天以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小時為限；三級地區每天以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9</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小時為限，惟第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小時之後，以二級地區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平日</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假日每小時</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2,700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a:t>
                      </a:r>
                      <a:r>
                        <a:rPr lang="en-US" altLang="zh-TW" sz="1800"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支付，惟須包船前往的離島地區不在此限。如經牙醫全聯會及保險人通過者，第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小時之後仍以三級地區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平日</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3,400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、假日每小時</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3,700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支付。本項服務時間係以實際醫療時間計算，每診次間至少相隔半小時，且不包含車程、用膳及休息時間。</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(P12)</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巡迴醫療服務時數之計算：</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每診次以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小時為限；一至二級地區每天以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小時為限；三級地區每天以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9</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小時為限，惟第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小時之後，以二級地區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支付，惟須包船前往的離島地區不在此限。如經牙醫全聯會及保險人通過者，第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小時之後仍以三級地區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3400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支付。本項服務時間係以實際醫療時間計算，每診次間至少相隔半小時，且不包含車程、用膳及休息時間。</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484784"/>
          <a:ext cx="9361488" cy="5297254"/>
        </p:xfrm>
        <a:graphic>
          <a:graphicData uri="http://schemas.openxmlformats.org/drawingml/2006/table">
            <a:tbl>
              <a:tblPr firstRow="1" firstCol="1" bandRow="1" bandCol="1">
                <a:tableStyleId>{5C22544A-7EE6-4342-B048-85BDC9FD1C3A}</a:tableStyleId>
              </a:tblPr>
              <a:tblGrid>
                <a:gridCol w="1728275"/>
                <a:gridCol w="3672772"/>
                <a:gridCol w="3960441"/>
              </a:tblGrid>
              <a:tr h="359494">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091">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服務量管控：</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每月平均每診次申請點數以不超過</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萬點為限</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不含論次及代辦案件費用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，超過</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萬點的部分，不予支付。</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每位醫師每月巡迴醫療服務診次以不超過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12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次為原則，特殊情形則以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16</a:t>
                      </a:r>
                      <a:r>
                        <a:rPr lang="zh-TW" altLang="zh-TW" sz="1800" kern="1200" dirty="0" smtClean="0">
                          <a:solidFill>
                            <a:schemeClr val="dk1"/>
                          </a:solidFill>
                          <a:effectLst/>
                          <a:latin typeface="Times New Roman" pitchFamily="18" charset="0"/>
                          <a:ea typeface="標楷體" pitchFamily="65" charset="-120"/>
                          <a:cs typeface="Times New Roman" pitchFamily="18" charset="0"/>
                        </a:rPr>
                        <a:t>次為限，惟須經所轄保險人分區業務組核定同意。</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三級地區不在此限。</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成立滿二年之社區醫療站，每月平均每診次就醫人次連續三個月低於</a:t>
                      </a:r>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人者，應提改善計畫書或變更巡迴服務時段，經分區業務組核定後始得繼續提供巡迴醫療服務及申報相關費用。</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服務量管控：</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每月平均每診次申請點數以不超過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萬點為限</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不含論次及代辦案件費用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萬點的部分，不予支付。</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每位醫師每月巡迴醫療服務診次以不超過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12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次為原則，特殊情形則以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16</a:t>
                      </a:r>
                      <a:r>
                        <a:rPr lang="zh-TW" altLang="zh-TW" sz="1800" kern="1200" dirty="0" smtClean="0">
                          <a:solidFill>
                            <a:schemeClr val="dk1"/>
                          </a:solidFill>
                          <a:effectLst/>
                          <a:latin typeface="Times New Roman" pitchFamily="18" charset="0"/>
                          <a:ea typeface="標楷體" pitchFamily="65" charset="-120"/>
                          <a:cs typeface="Times New Roman" pitchFamily="18" charset="0"/>
                        </a:rPr>
                        <a:t>次為限，惟須經所轄保險人分區業務組核定同意。</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每位醫師每月申請本項服務總點數以</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24</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萬點為限（不含論次及代辦案件費用），超過</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24</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萬點的部分，不予支付。</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三級地區不在此限。</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成立滿二年之社區醫療站，每月平均每診次就醫人次連續三個月低於</a:t>
                      </a:r>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人者，應提改善計畫書或變更巡迴服務時段，經分區業務組核定後始得繼續提供巡迴醫療服務及申報相關費用。</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472" y="1474432"/>
          <a:ext cx="9361488" cy="5338944"/>
        </p:xfrm>
        <a:graphic>
          <a:graphicData uri="http://schemas.openxmlformats.org/drawingml/2006/table">
            <a:tbl>
              <a:tblPr firstRow="1" firstCol="1" bandRow="1" bandCol="1">
                <a:tableStyleId>{5C22544A-7EE6-4342-B048-85BDC9FD1C3A}</a:tableStyleId>
              </a:tblPr>
              <a:tblGrid>
                <a:gridCol w="1728275"/>
                <a:gridCol w="3600764"/>
                <a:gridCol w="4032449"/>
              </a:tblGrid>
              <a:tr h="401184">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091">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申報及審查：</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通則：</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執行本方案須配合全民健康保險憑證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以下稱健保卡</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相關作業；巡迴服務地點應備讀卡機依照規定上傳就醫資料，若巡迴服務地點無法連線者，經保險人分區業務組確認評估後，以專案申請方式執行巡迴醫療服務。另依全民健康保險醫療辦法第三條第一項規定，保險對象均應繳驗健保卡，如有已加保未領到卡、遺失及毀損換發等未及領卡情事，須填具全民健康保險特約醫療院所例外就醫名冊（附件</a:t>
                      </a:r>
                      <a:r>
                        <a:rPr lang="en-US" altLang="zh-TW" sz="1800" b="1" u="sng"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），並由醫療院所自存備查。未依健保卡相關規定作業，經保險人分區業務組審核，不符資格者，不予支付。</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(P13-14)</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申報及審查：</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通則：</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執行本方案須配合全民健康保險憑證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以下稱健保卡</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相關作業；巡迴服務地點應備讀卡機依照規定上傳就醫資料，若巡迴服務地點無法連線者，經保險人分區業務組確認評估後，以專案申請方式執行巡迴醫療服務。另依全民健康保險醫療辦法第三條第一項規定，保險對象均應繳驗健保卡，</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其相關作業流程與辦理原則詳如附件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6</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及附件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7</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如有已加保未領到卡、遺失及毀損換發等未及領卡情事，須填具全民健康保險特約醫療院所例外就醫名冊（附件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8</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），並由醫療院所自存備查</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，毋須寄送所轄保險人分區業務組</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。未依健保卡相關規定作業，經保險人分區業務組審核，不符資格者，不予支付。</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430338"/>
          <a:ext cx="9361488" cy="4165730"/>
        </p:xfrm>
        <a:graphic>
          <a:graphicData uri="http://schemas.openxmlformats.org/drawingml/2006/table">
            <a:tbl>
              <a:tblPr firstRow="1" firstCol="1" bandRow="1" bandCol="1">
                <a:tableStyleId>{5C22544A-7EE6-4342-B048-85BDC9FD1C3A}</a:tableStyleId>
              </a:tblPr>
              <a:tblGrid>
                <a:gridCol w="1728275"/>
                <a:gridCol w="3672584"/>
                <a:gridCol w="3960629"/>
              </a:tblGrid>
              <a:tr h="504014">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918516">
                <a:tc rowSpan="2">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本方案不列入「</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年度全民健康保險牙醫門診總額品質保證保留款實施方案」計算。</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(P14)</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本方案不列入「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年度全民健康保險牙醫門診總額品質保證保留款實施方案」計算。</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r h="2743070">
                <a:tc vMerge="1">
                  <a:txBody>
                    <a:bodyPr/>
                    <a:lstStyle/>
                    <a:p>
                      <a:pPr marL="304800" indent="-304800">
                        <a:spcAft>
                          <a:spcPts val="0"/>
                        </a:spcAft>
                      </a:pPr>
                      <a:endParaRPr lang="zh-TW" sz="1800" kern="100" dirty="0">
                        <a:effectLst/>
                        <a:latin typeface="標楷體" pitchFamily="65" charset="-120"/>
                        <a:ea typeface="標楷體" pitchFamily="65" charset="-120"/>
                      </a:endParaRPr>
                    </a:p>
                  </a:txBody>
                  <a:tcPr marL="68580" marR="68580"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門診醫療費用點數申報格式：</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特定治療項目代號：</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門診醫療：點數清單段欄位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IDd4</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「特定治療項目代號</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」請填報「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F2(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牙醫師至牙醫醫療資源不足地區執業計畫）」</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申報「牙周病統合照護服務計畫」案件者，案件分類須填</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15(</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牙周統合照護</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、特定治療項目代號</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填報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F2]</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(P14)</a:t>
                      </a:r>
                      <a:endParaRPr lang="zh-TW" altLang="zh-TW" sz="1800" kern="100" dirty="0" smtClean="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門診醫療費用點數申報格式：</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特定治療項目代號：</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門診醫療：點數清單段欄位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IDd4</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「特定治療項目代號</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」請填報「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F2(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牙醫師至牙醫醫療資源不足地區執業計畫）」。</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4280631516"/>
              </p:ext>
            </p:extLst>
          </p:nvPr>
        </p:nvGraphicFramePr>
        <p:xfrm>
          <a:off x="200025" y="1557338"/>
          <a:ext cx="9361488" cy="3795809"/>
        </p:xfrm>
        <a:graphic>
          <a:graphicData uri="http://schemas.openxmlformats.org/drawingml/2006/table">
            <a:tbl>
              <a:tblPr firstRow="1" firstCol="1" bandRow="1" bandCol="1">
                <a:tableStyleId>{5C22544A-7EE6-4342-B048-85BDC9FD1C3A}</a:tableStyleId>
              </a:tblPr>
              <a:tblGrid>
                <a:gridCol w="1728275"/>
                <a:gridCol w="3888796"/>
                <a:gridCol w="3744417"/>
              </a:tblGrid>
              <a:tr h="503969">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291743">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巡迴醫療：點數清單段欄位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IDd4</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「特定治療項目代號</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」請填報「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F2(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牙醫師至牙醫醫療資源不足地區執業計畫）」、欄位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IDd5</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「特定治療項目代號</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」請填報「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F3(</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牙醫師至牙醫醫療資源不足地區巡迴醫療服務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巡迴醫療團）」</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申報「全民健康保險提供保險對象收容於矯正機關者醫療服務計畫」案件者，特定治療項目代號</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一</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填報</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F2</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、特定治療項目代號</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二</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填報</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F3</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、特定治療項目代號</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三</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或</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四</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依該計畫規定填報</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JA15 </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或</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JB]</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a:t>
                      </a:r>
                      <a:r>
                        <a:rPr lang="en-US" altLang="zh-TW" sz="1800" kern="1200" dirty="0" smtClean="0">
                          <a:solidFill>
                            <a:schemeClr val="tx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P14)</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巡迴醫療：點數清單段欄位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IDd4</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「特定治療項目代號</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」請填報「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F2(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牙醫師至牙醫醫療資源不足地區執業計畫）」，欄位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IDd5</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「特定治療項目代號</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」請填報「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F3(</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牙醫師至牙醫醫療資源不足地區巡迴醫療服務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巡迴醫療團）」。</a:t>
                      </a: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484784"/>
          <a:ext cx="9361488" cy="5297254"/>
        </p:xfrm>
        <a:graphic>
          <a:graphicData uri="http://schemas.openxmlformats.org/drawingml/2006/table">
            <a:tbl>
              <a:tblPr firstRow="1" firstCol="1" bandRow="1" bandCol="1">
                <a:tableStyleId>{5C22544A-7EE6-4342-B048-85BDC9FD1C3A}</a:tableStyleId>
              </a:tblPr>
              <a:tblGrid>
                <a:gridCol w="1728275"/>
                <a:gridCol w="3888796"/>
                <a:gridCol w="3744417"/>
              </a:tblGrid>
              <a:tr h="359494">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091">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論次支付點數申報：</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申報檢附資料：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醫療報酬申請表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7-1</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：費用申報時，</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須至健保資訊服務網系統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(VPN)</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登錄巡迴醫療服務明細，傳送資料後，請列印巡迴論次費用申報總表及明細，蓋上院所印信後寄送。</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請於信封上註明「申請牙醫門診總額專款專用醫療報酬」，執業計畫之診所應另將影本寄牙醫全聯會、巡迴計畫之醫療團成員應另將影本寄所屬醫療團公會，並以電子檔為原則傳送所屬醫療團公會彙整備查。</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(P15)</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公文：執業計畫診所應提供經牙醫全聯會評估並由所轄保險人分區業務組同意之事前申請表、同意函；執行巡迴醫療服務之院所應提供醫事人員報備支援同意函。</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(P15)</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論次支付點數申報：</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申報檢附資料：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醫療報酬申請表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a:t>
                      </a:r>
                      <a:r>
                        <a:rPr lang="zh-TW" altLang="zh-TW" sz="1800" kern="1200" dirty="0" smtClean="0">
                          <a:solidFill>
                            <a:schemeClr val="dk1"/>
                          </a:solidFill>
                          <a:effectLst/>
                          <a:latin typeface="Times New Roman" pitchFamily="18" charset="0"/>
                          <a:ea typeface="標楷體" pitchFamily="65" charset="-120"/>
                          <a:cs typeface="Times New Roman" pitchFamily="18" charset="0"/>
                        </a:rPr>
                        <a:t>：費用申報時，</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請將本表置於信封內，並於</a:t>
                      </a:r>
                      <a:r>
                        <a:rPr lang="zh-TW" altLang="zh-TW" sz="1800" kern="1200" dirty="0" smtClean="0">
                          <a:solidFill>
                            <a:schemeClr val="dk1"/>
                          </a:solidFill>
                          <a:effectLst/>
                          <a:latin typeface="Times New Roman" pitchFamily="18" charset="0"/>
                          <a:ea typeface="標楷體" pitchFamily="65" charset="-120"/>
                          <a:cs typeface="Times New Roman" pitchFamily="18" charset="0"/>
                        </a:rPr>
                        <a:t>信封上註明「申請牙醫門診總額專款專用醫療報酬」，執業計畫之診所應另將影本寄牙醫全聯會、巡迴計畫之醫療團成員應另將影本寄所屬醫療團公會，並以電子檔為原則傳送所屬醫療團公會彙整備查。</a:t>
                      </a: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2</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巡迴醫療之日工作紀錄表（附件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9-2)</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：執業計畫之診所應另將影本寄牙醫全聯會、巡迴計畫之醫療團成員應另將影本寄所屬醫療團公會留存備查。</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3</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牙醫巡迴醫療服務執行表</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9-3)</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：請詳細填寫表格資料，如有需要說明處，請於表格空白部分填寫。</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484784"/>
          <a:ext cx="9361488" cy="3376585"/>
        </p:xfrm>
        <a:graphic>
          <a:graphicData uri="http://schemas.openxmlformats.org/drawingml/2006/table">
            <a:tbl>
              <a:tblPr firstRow="1" firstCol="1" bandRow="1" bandCol="1">
                <a:tableStyleId>{5C22544A-7EE6-4342-B048-85BDC9FD1C3A}</a:tableStyleId>
              </a:tblPr>
              <a:tblGrid>
                <a:gridCol w="1728275"/>
                <a:gridCol w="3672772"/>
                <a:gridCol w="3960441"/>
              </a:tblGrid>
              <a:tr h="359494">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091">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九、醫療費用支付原則、申報及審查</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彩色照片</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可彩色列印，不限相片紙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、牙醫巡迴醫療服務執行表</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7-2)</a:t>
                      </a:r>
                      <a:r>
                        <a:rPr lang="zh-TW" altLang="zh-TW" sz="1800" kern="1200" dirty="0" smtClean="0">
                          <a:solidFill>
                            <a:srgbClr val="FF0000"/>
                          </a:solidFill>
                          <a:effectLst/>
                          <a:latin typeface="Times New Roman" pitchFamily="18" charset="0"/>
                          <a:ea typeface="標楷體" pitchFamily="65" charset="-120"/>
                          <a:cs typeface="Times New Roman" pitchFamily="18" charset="0"/>
                        </a:rPr>
                        <a:t>：</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該診次如無法於巡迴點過卡或僅執行口腔衛生推廣服務者，應檢附彩色照片三張</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、牙醫巡迴醫療服務執行表</a:t>
                      </a:r>
                      <a:r>
                        <a:rPr lang="zh-TW" altLang="zh-TW" sz="1800" kern="1200" dirty="0" smtClean="0">
                          <a:solidFill>
                            <a:schemeClr val="dk1"/>
                          </a:solidFill>
                          <a:effectLst/>
                          <a:latin typeface="Times New Roman" pitchFamily="18" charset="0"/>
                          <a:ea typeface="標楷體" pitchFamily="65" charset="-120"/>
                          <a:cs typeface="Times New Roman" pitchFamily="18" charset="0"/>
                        </a:rPr>
                        <a:t>。繳交照片如有不符合規定或無法辨識者，則核減該診次論次支付點數。</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(P15-16)</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3</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牙醫巡迴醫療服務執行表</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9-3)</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：請詳細填寫表格資料，如有需要說明處，請於表格空白部分填寫。</a:t>
                      </a:r>
                      <a:r>
                        <a:rPr lang="en-US" altLang="zh-TW" sz="1800" kern="1200" dirty="0" smtClean="0">
                          <a:solidFill>
                            <a:srgbClr val="0000FF"/>
                          </a:solidFill>
                          <a:effectLst/>
                          <a:latin typeface="Times New Roman" pitchFamily="18" charset="0"/>
                          <a:ea typeface="標楷體" pitchFamily="65" charset="-120"/>
                          <a:cs typeface="Times New Roman" pitchFamily="18" charset="0"/>
                        </a:rPr>
                        <a:t> </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endPar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6</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巡迴醫療團月統計資料及排班表（附件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9-4)</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：巡迴計畫醫療團成員須另檢附本文件，影本並寄所屬醫療團公會，並以電子檔為原則傳送所屬醫療團公會彙整備查。</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484313"/>
          <a:ext cx="9361488" cy="4475162"/>
        </p:xfrm>
        <a:graphic>
          <a:graphicData uri="http://schemas.openxmlformats.org/drawingml/2006/table">
            <a:tbl>
              <a:tblPr firstRow="1" firstCol="1" bandRow="1" bandCol="1">
                <a:tableStyleId>{5C22544A-7EE6-4342-B048-85BDC9FD1C3A}</a:tableStyleId>
              </a:tblPr>
              <a:tblGrid>
                <a:gridCol w="1584623"/>
                <a:gridCol w="3816424"/>
                <a:gridCol w="3960441"/>
              </a:tblGrid>
              <a:tr h="359564">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1155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十、相關規範</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通則：</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參與本方案之保險醫事服務機構或醫師，如經牙醫全聯會及保險人分區業務組查察有違約並遭停止特約以上處分者，自保險人第一次處分函所載之停約日起即停止執行本計畫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含行政救濟程序進行中尚未執行或申請暫緩處分者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醫院及衛生所如因非牙科所致原因遭停約處分，於處分結束後，該院所牙科得經所轄保險人分區業務組同意繼續執行本計畫。</a:t>
                      </a:r>
                      <a:r>
                        <a:rPr lang="zh-TW" altLang="zh-TW" sz="1800" kern="1200" dirty="0" smtClean="0">
                          <a:solidFill>
                            <a:schemeClr val="dk1"/>
                          </a:solidFill>
                          <a:effectLst/>
                          <a:latin typeface="Times New Roman" pitchFamily="18" charset="0"/>
                          <a:ea typeface="標楷體" pitchFamily="65" charset="-120"/>
                          <a:cs typeface="Times New Roman" pitchFamily="18" charset="0"/>
                        </a:rPr>
                        <a:t>因此款規定經保險人分區業務組停止執行本計畫者，得於收到該函正本日起</a:t>
                      </a:r>
                      <a:r>
                        <a:rPr lang="en-US" altLang="zh-TW" sz="1800" kern="1200" dirty="0" smtClean="0">
                          <a:solidFill>
                            <a:schemeClr val="dk1"/>
                          </a:solidFill>
                          <a:effectLst/>
                          <a:latin typeface="Times New Roman" pitchFamily="18" charset="0"/>
                          <a:ea typeface="標楷體" pitchFamily="65" charset="-120"/>
                          <a:cs typeface="Times New Roman" pitchFamily="18" charset="0"/>
                        </a:rPr>
                        <a:t>30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日內，敘明原因並檢附所須文件，向保險人分區業務組提起申復。</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(P16)</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通則：</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參與本方案之保險醫事服務機構或醫師，如經牙醫全聯會及保險人分區業務組查察有違約並遭停止特約以上處分者，自保險人第一次處分函所載之停約日起即停止執行本計畫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含行政救濟程序進行中尚未執行或申請暫緩處分者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。因此款規定經保險人分區業務組停止執行本計畫者，得於收到該函正本日起</a:t>
                      </a:r>
                      <a:r>
                        <a:rPr lang="en-US" altLang="zh-TW" sz="1800" kern="1200" dirty="0" smtClean="0">
                          <a:solidFill>
                            <a:schemeClr val="dk1"/>
                          </a:solidFill>
                          <a:effectLst/>
                          <a:latin typeface="Times New Roman" pitchFamily="18" charset="0"/>
                          <a:ea typeface="標楷體" pitchFamily="65" charset="-120"/>
                          <a:cs typeface="Times New Roman" pitchFamily="18" charset="0"/>
                        </a:rPr>
                        <a:t>30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日內，敘明原因並檢附所須文件，向保險人分區業務組提起申復。</a:t>
                      </a: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845725991"/>
              </p:ext>
            </p:extLst>
          </p:nvPr>
        </p:nvGraphicFramePr>
        <p:xfrm>
          <a:off x="200025" y="1484784"/>
          <a:ext cx="9361488" cy="5022934"/>
        </p:xfrm>
        <a:graphic>
          <a:graphicData uri="http://schemas.openxmlformats.org/drawingml/2006/table">
            <a:tbl>
              <a:tblPr firstRow="1" firstCol="1" bandRow="1" bandCol="1">
                <a:tableStyleId>{5C22544A-7EE6-4342-B048-85BDC9FD1C3A}</a:tableStyleId>
              </a:tblPr>
              <a:tblGrid>
                <a:gridCol w="1584623"/>
                <a:gridCol w="3816424"/>
                <a:gridCol w="3960441"/>
              </a:tblGrid>
              <a:tr h="359494">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091">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十、相關規範</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醫療團實際診療診次與報備診次之執行率低於</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85</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％者，經所轄分區業務組重新評估核定後，得終止該醫療團執行本計畫。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(P18)</a:t>
                      </a:r>
                    </a:p>
                    <a:p>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巡迴醫療服務之醫療團</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應將「全民健保牙醫醫療巡迴服務」之標誌或海報及看診地點、時間，揭示於明顯處</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標示製作作業說明請依附件</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規定辦理</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(P18)</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巡迴計畫：</a:t>
                      </a: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2.</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醫療團須於每月</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20</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日前統計該醫療團前月巡迴醫療報酬申請表</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9-1)</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及統計資料及排班表（附件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9-4</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），以書面函送牙醫全聯會及所轄保險人分區業務組，並以電子檔傳送至牙醫全聯會備查為原則。如連續</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3</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個月未繳交者、或實際診療診次與報備診次之執行率低於</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85</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％者，得經牙醫全聯會或所轄分區業務組重新評估後，由牙醫全聯會報請所轄保險人分區業務組或由保險人分區業務組自行核定，終止該醫療團執行本計畫。</a:t>
                      </a:r>
                      <a:endPar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巡迴醫療服務之醫療團</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應將「全民健保牙醫醫療巡迴服務」之標誌或海報及看診日期、時間，揭示於明顯處。</a:t>
                      </a: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rPr>
              <a:t>105</a:t>
            </a:r>
            <a:r>
              <a:rPr lang="zh-TW" altLang="en-US" sz="32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rPr>
              <a:t>年 </a:t>
            </a:r>
            <a:r>
              <a:rPr lang="en-US" altLang="zh-TW" sz="32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rPr>
              <a:t>&amp; 106</a:t>
            </a:r>
            <a:r>
              <a:rPr lang="zh-TW" altLang="en-US" sz="32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rPr>
              <a:t>年比較</a:t>
            </a:r>
          </a:p>
        </p:txBody>
      </p:sp>
      <p:graphicFrame>
        <p:nvGraphicFramePr>
          <p:cNvPr id="2" name="表格 1"/>
          <p:cNvGraphicFramePr>
            <a:graphicFrameLocks noGrp="1"/>
          </p:cNvGraphicFramePr>
          <p:nvPr/>
        </p:nvGraphicFramePr>
        <p:xfrm>
          <a:off x="200025" y="1484313"/>
          <a:ext cx="9361488" cy="3376612"/>
        </p:xfrm>
        <a:graphic>
          <a:graphicData uri="http://schemas.openxmlformats.org/drawingml/2006/table">
            <a:tbl>
              <a:tblPr firstRow="1" firstCol="1" bandRow="1" bandCol="1">
                <a:tableStyleId>{5C22544A-7EE6-4342-B048-85BDC9FD1C3A}</a:tableStyleId>
              </a:tblPr>
              <a:tblGrid>
                <a:gridCol w="1584623"/>
                <a:gridCol w="3816424"/>
                <a:gridCol w="3960441"/>
              </a:tblGrid>
              <a:tr h="359497">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115">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十二、</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原</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年執行本方案者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執業計畫診所、巡迴計畫醫療團及其參與牙醫師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，若施行地區符合</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年度本方案公告之施行地區者，其實施日期追溯至</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日起，至</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年度本方案公告實施日之次月底止。</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(P19)</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原</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104</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年執行本方案者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執業計畫診所、巡迴計畫醫療團及其參與牙醫師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，若施行地區符合</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年度本方案公告之施行地區者，其實施日期追溯至</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日起，至</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年度本方案公告實施日之次月底止。</a:t>
                      </a:r>
                    </a:p>
                  </a:txBody>
                  <a:tcPr marL="68583" marR="68583" marT="0" marB="0">
                    <a:solidFill>
                      <a:schemeClr val="bg2">
                        <a:lumMod val="90000"/>
                      </a:schemeClr>
                    </a:solidFill>
                  </a:tcPr>
                </a:tc>
              </a:tr>
            </a:tbl>
          </a:graphicData>
        </a:graphic>
      </p:graphicFrame>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964056228"/>
              </p:ext>
            </p:extLst>
          </p:nvPr>
        </p:nvGraphicFramePr>
        <p:xfrm>
          <a:off x="200025" y="1611313"/>
          <a:ext cx="9361488" cy="4986338"/>
        </p:xfrm>
        <a:graphic>
          <a:graphicData uri="http://schemas.openxmlformats.org/drawingml/2006/table">
            <a:tbl>
              <a:tblPr firstRow="1" firstCol="1" bandRow="1" bandCol="1">
                <a:tableStyleId>{5C22544A-7EE6-4342-B048-85BDC9FD1C3A}</a:tableStyleId>
              </a:tblPr>
              <a:tblGrid>
                <a:gridCol w="1152576"/>
                <a:gridCol w="3168352"/>
                <a:gridCol w="5040560"/>
              </a:tblGrid>
              <a:tr h="359539">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1097418">
                <a:tc>
                  <a:txBody>
                    <a:bodyPr/>
                    <a:lstStyle/>
                    <a:p>
                      <a:pPr marL="304800" indent="-304800">
                        <a:spcAft>
                          <a:spcPts val="0"/>
                        </a:spcAft>
                      </a:pPr>
                      <a:r>
                        <a:rPr lang="zh-TW" sz="1800" kern="100" dirty="0">
                          <a:effectLst/>
                          <a:latin typeface="Times New Roman" pitchFamily="18" charset="0"/>
                          <a:ea typeface="標楷體" pitchFamily="65" charset="-120"/>
                          <a:cs typeface="Times New Roman" pitchFamily="18" charset="0"/>
                        </a:rPr>
                        <a:t>附件</a:t>
                      </a:r>
                      <a:r>
                        <a:rPr lang="en-US" sz="1800" kern="100" dirty="0">
                          <a:effectLst/>
                          <a:latin typeface="Times New Roman" pitchFamily="18" charset="0"/>
                          <a:ea typeface="標楷體" pitchFamily="65" charset="-120"/>
                          <a:cs typeface="Times New Roman" pitchFamily="18" charset="0"/>
                        </a:rPr>
                        <a:t>1</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kern="100" dirty="0">
                          <a:effectLst/>
                          <a:latin typeface="Times New Roman" pitchFamily="18" charset="0"/>
                          <a:ea typeface="標楷體" pitchFamily="65" charset="-120"/>
                          <a:cs typeface="Times New Roman" pitchFamily="18" charset="0"/>
                        </a:rPr>
                        <a:t>年度全民健康保險牙醫門診總額醫療資源不足地區改善方案</a:t>
                      </a:r>
                      <a:r>
                        <a:rPr lang="en-US" sz="1800" b="1" kern="100" dirty="0">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執業服務計畫</a:t>
                      </a:r>
                      <a:r>
                        <a:rPr lang="en-US" sz="1800" kern="100" dirty="0">
                          <a:effectLst/>
                          <a:latin typeface="Times New Roman" pitchFamily="18" charset="0"/>
                          <a:ea typeface="標楷體" pitchFamily="65" charset="-120"/>
                          <a:cs typeface="Times New Roman" pitchFamily="18" charset="0"/>
                        </a:rPr>
                        <a:t>  </a:t>
                      </a:r>
                      <a:r>
                        <a:rPr lang="zh-TW" sz="1800" b="1" kern="0" dirty="0">
                          <a:solidFill>
                            <a:srgbClr val="000000"/>
                          </a:solidFill>
                          <a:effectLst/>
                          <a:latin typeface="Times New Roman" pitchFamily="18" charset="0"/>
                          <a:ea typeface="標楷體" pitchFamily="65" charset="-120"/>
                          <a:cs typeface="Times New Roman" pitchFamily="18" charset="0"/>
                        </a:rPr>
                        <a:t>施行地區一覽表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457200" indent="-457200">
                        <a:spcAft>
                          <a:spcPts val="0"/>
                        </a:spcAft>
                      </a:pPr>
                      <a:r>
                        <a:rPr lang="zh-TW" sz="1800" kern="100">
                          <a:effectLst/>
                          <a:latin typeface="Times New Roman" pitchFamily="18" charset="0"/>
                          <a:ea typeface="標楷體" pitchFamily="65" charset="-120"/>
                          <a:cs typeface="Times New Roman" pitchFamily="18" charset="0"/>
                        </a:rPr>
                        <a:t>年度變更，其他內容不變</a:t>
                      </a:r>
                    </a:p>
                  </a:txBody>
                  <a:tcPr marL="68580" marR="68580" marT="0" marB="0">
                    <a:solidFill>
                      <a:schemeClr val="bg2">
                        <a:lumMod val="90000"/>
                      </a:schemeClr>
                    </a:solidFill>
                  </a:tcPr>
                </a:tc>
              </a:tr>
              <a:tr h="1207674">
                <a:tc>
                  <a:txBody>
                    <a:bodyPr/>
                    <a:lstStyle/>
                    <a:p>
                      <a:pPr marL="304800" indent="-304800">
                        <a:spcAft>
                          <a:spcPts val="0"/>
                        </a:spcAft>
                      </a:pPr>
                      <a:r>
                        <a:rPr lang="zh-TW" sz="1800" kern="100" dirty="0">
                          <a:effectLst/>
                          <a:latin typeface="Times New Roman" pitchFamily="18" charset="0"/>
                          <a:ea typeface="標楷體" pitchFamily="65" charset="-120"/>
                          <a:cs typeface="Times New Roman" pitchFamily="18" charset="0"/>
                        </a:rPr>
                        <a:t>附件</a:t>
                      </a:r>
                      <a:r>
                        <a:rPr lang="en-US" sz="1800" kern="100" dirty="0">
                          <a:effectLst/>
                          <a:latin typeface="Times New Roman" pitchFamily="18" charset="0"/>
                          <a:ea typeface="標楷體" pitchFamily="65" charset="-120"/>
                          <a:cs typeface="Times New Roman" pitchFamily="18" charset="0"/>
                        </a:rPr>
                        <a:t>2</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kern="100" dirty="0">
                          <a:effectLst/>
                          <a:latin typeface="Times New Roman" pitchFamily="18" charset="0"/>
                          <a:ea typeface="標楷體" pitchFamily="65" charset="-120"/>
                          <a:cs typeface="Times New Roman" pitchFamily="18" charset="0"/>
                        </a:rPr>
                        <a:t>年度全民健康保險牙醫門診總額醫療資源不足地區改善方案</a:t>
                      </a:r>
                      <a:r>
                        <a:rPr lang="en-US" sz="1800" b="1" kern="100" dirty="0">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巡迴服務計畫</a:t>
                      </a:r>
                      <a:r>
                        <a:rPr lang="en-US" sz="1800" kern="100" dirty="0">
                          <a:effectLst/>
                          <a:latin typeface="Times New Roman" pitchFamily="18" charset="0"/>
                          <a:ea typeface="標楷體" pitchFamily="65" charset="-120"/>
                          <a:cs typeface="Times New Roman" pitchFamily="18" charset="0"/>
                        </a:rPr>
                        <a:t>  </a:t>
                      </a:r>
                      <a:r>
                        <a:rPr lang="zh-TW" sz="1800" b="1" kern="0" dirty="0">
                          <a:solidFill>
                            <a:srgbClr val="000000"/>
                          </a:solidFill>
                          <a:effectLst/>
                          <a:latin typeface="Times New Roman" pitchFamily="18" charset="0"/>
                          <a:ea typeface="標楷體" pitchFamily="65" charset="-120"/>
                          <a:cs typeface="Times New Roman" pitchFamily="18" charset="0"/>
                        </a:rPr>
                        <a:t>施行地區一覽表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pPr>
                      <a:r>
                        <a:rPr lang="en-US" sz="1800" kern="100" dirty="0">
                          <a:effectLst/>
                          <a:latin typeface="Times New Roman" pitchFamily="18" charset="0"/>
                          <a:ea typeface="標楷體" pitchFamily="65" charset="-120"/>
                          <a:cs typeface="Times New Roman" pitchFamily="18" charset="0"/>
                        </a:rPr>
                        <a:t>1.</a:t>
                      </a:r>
                      <a:r>
                        <a:rPr lang="zh-TW" sz="1800" kern="100" dirty="0">
                          <a:effectLst/>
                          <a:latin typeface="Times New Roman" pitchFamily="18" charset="0"/>
                          <a:ea typeface="標楷體" pitchFamily="65" charset="-120"/>
                          <a:cs typeface="Times New Roman" pitchFamily="18" charset="0"/>
                        </a:rPr>
                        <a:t>年度變更</a:t>
                      </a:r>
                    </a:p>
                    <a:p>
                      <a:pPr>
                        <a:spcAft>
                          <a:spcPts val="0"/>
                        </a:spcAft>
                      </a:pPr>
                      <a:r>
                        <a:rPr lang="en-US" sz="1800" kern="100" dirty="0">
                          <a:effectLst/>
                          <a:latin typeface="Times New Roman" pitchFamily="18" charset="0"/>
                          <a:ea typeface="標楷體" pitchFamily="65" charset="-120"/>
                          <a:cs typeface="Times New Roman" pitchFamily="18" charset="0"/>
                        </a:rPr>
                        <a:t>2.</a:t>
                      </a:r>
                      <a:r>
                        <a:rPr lang="zh-TW" sz="1800" kern="100" dirty="0">
                          <a:effectLst/>
                          <a:latin typeface="Times New Roman" pitchFamily="18" charset="0"/>
                          <a:ea typeface="標楷體" pitchFamily="65" charset="-120"/>
                          <a:cs typeface="Times New Roman" pitchFamily="18" charset="0"/>
                        </a:rPr>
                        <a:t>新增地點</a:t>
                      </a:r>
                      <a:r>
                        <a:rPr lang="en-US" sz="1800" kern="100" dirty="0">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宜蘭冬山鄉</a:t>
                      </a:r>
                      <a:r>
                        <a:rPr lang="en-US" sz="1800" kern="100" dirty="0">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臺北</a:t>
                      </a:r>
                      <a:r>
                        <a:rPr lang="en-US" sz="1800" kern="100" dirty="0">
                          <a:effectLst/>
                          <a:latin typeface="Times New Roman" pitchFamily="18" charset="0"/>
                          <a:ea typeface="標楷體" pitchFamily="65" charset="-120"/>
                          <a:cs typeface="Times New Roman" pitchFamily="18" charset="0"/>
                        </a:rPr>
                        <a:t>)</a:t>
                      </a:r>
                      <a:endParaRPr lang="zh-TW" sz="1800" kern="100" dirty="0">
                        <a:effectLst/>
                        <a:latin typeface="Times New Roman" pitchFamily="18" charset="0"/>
                        <a:ea typeface="標楷體" pitchFamily="65" charset="-120"/>
                        <a:cs typeface="Times New Roman" pitchFamily="18" charset="0"/>
                      </a:endParaRPr>
                    </a:p>
                    <a:p>
                      <a:pPr marL="304800" indent="-304800">
                        <a:spcAft>
                          <a:spcPts val="0"/>
                        </a:spcAft>
                      </a:pPr>
                      <a:r>
                        <a:rPr lang="en-US" sz="1800" kern="100" dirty="0">
                          <a:effectLst/>
                          <a:latin typeface="Times New Roman" pitchFamily="18" charset="0"/>
                          <a:ea typeface="標楷體" pitchFamily="65" charset="-120"/>
                          <a:cs typeface="Times New Roman" pitchFamily="18" charset="0"/>
                        </a:rPr>
                        <a:t>3.</a:t>
                      </a:r>
                      <a:r>
                        <a:rPr lang="zh-TW" sz="1800" kern="100" dirty="0">
                          <a:effectLst/>
                          <a:latin typeface="Times New Roman" pitchFamily="18" charset="0"/>
                          <a:ea typeface="標楷體" pitchFamily="65" charset="-120"/>
                          <a:cs typeface="Times New Roman" pitchFamily="18" charset="0"/>
                        </a:rPr>
                        <a:t>調高級數</a:t>
                      </a:r>
                      <a:r>
                        <a:rPr lang="en-US" sz="1800" kern="100" dirty="0">
                          <a:effectLst/>
                          <a:latin typeface="Times New Roman" pitchFamily="18" charset="0"/>
                          <a:ea typeface="標楷體" pitchFamily="65" charset="-120"/>
                          <a:cs typeface="Times New Roman" pitchFamily="18" charset="0"/>
                        </a:rPr>
                        <a:t>:</a:t>
                      </a:r>
                      <a:r>
                        <a:rPr lang="zh-TW" sz="1800" kern="100" dirty="0">
                          <a:effectLst/>
                          <a:latin typeface="Times New Roman" pitchFamily="18" charset="0"/>
                          <a:ea typeface="標楷體" pitchFamily="65" charset="-120"/>
                          <a:cs typeface="Times New Roman" pitchFamily="18" charset="0"/>
                        </a:rPr>
                        <a:t>嘉義阿里山鄉</a:t>
                      </a:r>
                      <a:r>
                        <a:rPr lang="en-US" sz="1800" kern="100" dirty="0">
                          <a:effectLst/>
                          <a:latin typeface="Times New Roman" pitchFamily="18" charset="0"/>
                          <a:ea typeface="標楷體" pitchFamily="65" charset="-120"/>
                          <a:cs typeface="Times New Roman" pitchFamily="18" charset="0"/>
                        </a:rPr>
                        <a:t>2</a:t>
                      </a:r>
                      <a:r>
                        <a:rPr lang="en-US" sz="1800" kern="100" dirty="0">
                          <a:effectLst/>
                          <a:latin typeface="Times New Roman" pitchFamily="18" charset="0"/>
                          <a:ea typeface="標楷體" pitchFamily="65" charset="-120"/>
                          <a:cs typeface="Times New Roman" pitchFamily="18" charset="0"/>
                          <a:sym typeface="Wingdings"/>
                        </a:rPr>
                        <a:t></a:t>
                      </a:r>
                      <a:r>
                        <a:rPr lang="en-US" sz="1800" kern="100" dirty="0">
                          <a:effectLst/>
                          <a:latin typeface="Times New Roman" pitchFamily="18" charset="0"/>
                          <a:ea typeface="標楷體" pitchFamily="65" charset="-120"/>
                          <a:cs typeface="Times New Roman" pitchFamily="18" charset="0"/>
                        </a:rPr>
                        <a:t>3(</a:t>
                      </a:r>
                      <a:r>
                        <a:rPr lang="zh-TW" sz="1800" kern="100" dirty="0">
                          <a:effectLst/>
                          <a:latin typeface="Times New Roman" pitchFamily="18" charset="0"/>
                          <a:ea typeface="標楷體" pitchFamily="65" charset="-120"/>
                          <a:cs typeface="Times New Roman" pitchFamily="18" charset="0"/>
                        </a:rPr>
                        <a:t>南區</a:t>
                      </a:r>
                      <a:r>
                        <a:rPr lang="en-US" sz="1800" kern="100" dirty="0">
                          <a:effectLst/>
                          <a:latin typeface="Times New Roman" pitchFamily="18" charset="0"/>
                          <a:ea typeface="標楷體" pitchFamily="65" charset="-120"/>
                          <a:cs typeface="Times New Roman" pitchFamily="18" charset="0"/>
                        </a:rPr>
                        <a:t>)</a:t>
                      </a:r>
                      <a:endParaRPr lang="zh-TW" sz="1800" kern="100" dirty="0">
                        <a:effectLst/>
                        <a:latin typeface="Times New Roman" pitchFamily="18" charset="0"/>
                        <a:ea typeface="標楷體" pitchFamily="65" charset="-120"/>
                        <a:cs typeface="Times New Roman" pitchFamily="18" charset="0"/>
                      </a:endParaRPr>
                    </a:p>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r>
                        <a:rPr lang="zh-TW" altLang="en-US" sz="1800" kern="100" dirty="0" smtClean="0">
                          <a:effectLst/>
                          <a:latin typeface="Times New Roman" pitchFamily="18" charset="0"/>
                          <a:ea typeface="標楷體" pitchFamily="65" charset="-120"/>
                          <a:cs typeface="Times New Roman" pitchFamily="18" charset="0"/>
                        </a:rPr>
                        <a:t>　　</a:t>
                      </a:r>
                      <a:r>
                        <a:rPr lang="zh-TW" altLang="en-US" sz="1800" kern="100" baseline="0" dirty="0" smtClean="0">
                          <a:effectLst/>
                          <a:latin typeface="Times New Roman" pitchFamily="18" charset="0"/>
                          <a:ea typeface="標楷體" pitchFamily="65" charset="-120"/>
                          <a:cs typeface="Times New Roman" pitchFamily="18" charset="0"/>
                        </a:rPr>
                        <a:t> </a:t>
                      </a:r>
                      <a:r>
                        <a:rPr lang="zh-TW" sz="1800" b="1" u="sng" kern="100" dirty="0" smtClean="0">
                          <a:solidFill>
                            <a:srgbClr val="FF0000"/>
                          </a:solidFill>
                          <a:effectLst/>
                          <a:latin typeface="Times New Roman" pitchFamily="18" charset="0"/>
                          <a:ea typeface="標楷體" pitchFamily="65" charset="-120"/>
                          <a:cs typeface="Times New Roman" pitchFamily="18" charset="0"/>
                        </a:rPr>
                        <a:t>屏東</a:t>
                      </a:r>
                      <a:r>
                        <a:rPr lang="zh-TW" sz="1800" b="1" u="sng" kern="100" dirty="0">
                          <a:solidFill>
                            <a:srgbClr val="FF0000"/>
                          </a:solidFill>
                          <a:effectLst/>
                          <a:latin typeface="Times New Roman" pitchFamily="18" charset="0"/>
                          <a:ea typeface="標楷體" pitchFamily="65" charset="-120"/>
                          <a:cs typeface="Times New Roman" pitchFamily="18" charset="0"/>
                        </a:rPr>
                        <a:t>滿洲鄉</a:t>
                      </a:r>
                      <a:r>
                        <a:rPr lang="en-US" sz="1800" b="1" u="sng" kern="100" dirty="0">
                          <a:effectLst/>
                          <a:latin typeface="Times New Roman" pitchFamily="18" charset="0"/>
                          <a:ea typeface="標楷體" pitchFamily="65" charset="-120"/>
                          <a:cs typeface="Times New Roman" pitchFamily="18" charset="0"/>
                        </a:rPr>
                        <a:t>1</a:t>
                      </a:r>
                      <a:r>
                        <a:rPr lang="en-US" sz="1800" b="1" u="sng" kern="100" dirty="0">
                          <a:solidFill>
                            <a:srgbClr val="FF0000"/>
                          </a:solidFill>
                          <a:effectLst/>
                          <a:latin typeface="Times New Roman" pitchFamily="18" charset="0"/>
                          <a:ea typeface="標楷體" pitchFamily="65" charset="-120"/>
                          <a:cs typeface="Times New Roman" pitchFamily="18" charset="0"/>
                          <a:sym typeface="Wingdings"/>
                        </a:rPr>
                        <a:t></a:t>
                      </a:r>
                      <a:r>
                        <a:rPr lang="en-US" sz="1800" b="1" u="sng" kern="100" dirty="0">
                          <a:solidFill>
                            <a:srgbClr val="FF0000"/>
                          </a:solidFill>
                          <a:effectLst/>
                          <a:latin typeface="Times New Roman" pitchFamily="18" charset="0"/>
                          <a:ea typeface="標楷體" pitchFamily="65" charset="-120"/>
                          <a:cs typeface="Times New Roman" pitchFamily="18" charset="0"/>
                        </a:rPr>
                        <a:t>2</a:t>
                      </a:r>
                      <a:r>
                        <a:rPr lang="zh-TW" sz="1800" b="1" u="sng" kern="100" dirty="0">
                          <a:solidFill>
                            <a:srgbClr val="FF0000"/>
                          </a:solidFill>
                          <a:effectLst/>
                          <a:latin typeface="Times New Roman" pitchFamily="18" charset="0"/>
                          <a:ea typeface="標楷體" pitchFamily="65" charset="-120"/>
                          <a:cs typeface="Times New Roman" pitchFamily="18" charset="0"/>
                        </a:rPr>
                        <a:t>、霧臺鄉</a:t>
                      </a:r>
                      <a:r>
                        <a:rPr lang="en-US" sz="1800" b="1" u="sng" kern="100" dirty="0">
                          <a:effectLst/>
                          <a:latin typeface="Times New Roman" pitchFamily="18" charset="0"/>
                          <a:ea typeface="標楷體" pitchFamily="65" charset="-120"/>
                          <a:cs typeface="Times New Roman" pitchFamily="18" charset="0"/>
                        </a:rPr>
                        <a:t>2</a:t>
                      </a:r>
                      <a:r>
                        <a:rPr lang="en-US" sz="1800" b="1" u="sng" kern="100" dirty="0">
                          <a:solidFill>
                            <a:srgbClr val="FF0000"/>
                          </a:solidFill>
                          <a:effectLst/>
                          <a:latin typeface="Times New Roman" pitchFamily="18" charset="0"/>
                          <a:ea typeface="標楷體" pitchFamily="65" charset="-120"/>
                          <a:cs typeface="Times New Roman" pitchFamily="18" charset="0"/>
                          <a:sym typeface="Wingdings"/>
                        </a:rPr>
                        <a:t></a:t>
                      </a:r>
                      <a:r>
                        <a:rPr lang="en-US" sz="1800" b="1" u="sng" kern="100" dirty="0">
                          <a:solidFill>
                            <a:srgbClr val="FF0000"/>
                          </a:solidFill>
                          <a:effectLst/>
                          <a:latin typeface="Times New Roman" pitchFamily="18" charset="0"/>
                          <a:ea typeface="標楷體" pitchFamily="65" charset="-120"/>
                          <a:cs typeface="Times New Roman" pitchFamily="18" charset="0"/>
                        </a:rPr>
                        <a:t>3(</a:t>
                      </a:r>
                      <a:r>
                        <a:rPr lang="zh-TW" sz="1800" b="1" u="sng" kern="100" dirty="0">
                          <a:solidFill>
                            <a:srgbClr val="FF0000"/>
                          </a:solidFill>
                          <a:effectLst/>
                          <a:latin typeface="Times New Roman" pitchFamily="18" charset="0"/>
                          <a:ea typeface="標楷體" pitchFamily="65" charset="-120"/>
                          <a:cs typeface="Times New Roman" pitchFamily="18" charset="0"/>
                        </a:rPr>
                        <a:t>高屏</a:t>
                      </a:r>
                      <a:r>
                        <a:rPr lang="en-US" sz="1800" b="1" u="sng" kern="100" dirty="0">
                          <a:solidFill>
                            <a:srgbClr val="FF0000"/>
                          </a:solidFill>
                          <a:effectLst/>
                          <a:latin typeface="Times New Roman" pitchFamily="18" charset="0"/>
                          <a:ea typeface="標楷體" pitchFamily="65" charset="-120"/>
                          <a:cs typeface="Times New Roman" pitchFamily="18" charset="0"/>
                        </a:rPr>
                        <a:t>)</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1169434">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3-1</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全民健康保險牙醫師至牙醫門診總額醫療資源不足地區執業服務計畫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門診</a:t>
                      </a:r>
                      <a:r>
                        <a:rPr lang="en-US" altLang="zh-TW" sz="1800" b="1"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巡迴時段異動表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304800" indent="-3048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1152273">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3-2</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全民健康保險牙醫師至牙醫門診總額醫療資源不足地區執業服務計畫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執業醫師休診單</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304800" indent="-3048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0750" name="內容版面配置區 2"/>
          <p:cNvSpPr>
            <a:spLocks noGrp="1"/>
          </p:cNvSpPr>
          <p:nvPr>
            <p:ph idx="1"/>
          </p:nvPr>
        </p:nvSpPr>
        <p:spPr>
          <a:xfrm>
            <a:off x="128588" y="1268413"/>
            <a:ext cx="8915400" cy="1900237"/>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611313"/>
          <a:ext cx="9361488" cy="4875327"/>
        </p:xfrm>
        <a:graphic>
          <a:graphicData uri="http://schemas.openxmlformats.org/drawingml/2006/table">
            <a:tbl>
              <a:tblPr firstRow="1" firstCol="1" bandRow="1" bandCol="1">
                <a:tableStyleId>{5C22544A-7EE6-4342-B048-85BDC9FD1C3A}</a:tableStyleId>
              </a:tblPr>
              <a:tblGrid>
                <a:gridCol w="1152576"/>
                <a:gridCol w="3168352"/>
                <a:gridCol w="5040560"/>
              </a:tblGrid>
              <a:tr h="359475">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1097222">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3-3</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牙醫師至牙醫門診總額醫療資源不足地區執業服務計畫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「執業地點門診服務」及「牙醫巡迴醫療服務」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月申請表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457200" indent="-4572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1097222">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3-4</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全民健康保險牙醫門診總額醫療資源不足地區改善方案牙醫師至牙醫醫療資源不足地區執業服務計畫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巡迴點統計表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新增</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「巡迴時段」</a:t>
                      </a:r>
                      <a:r>
                        <a:rPr lang="zh-TW" altLang="zh-TW" sz="1800" kern="1200" dirty="0" smtClean="0">
                          <a:solidFill>
                            <a:schemeClr val="dk1"/>
                          </a:solidFill>
                          <a:effectLst/>
                          <a:latin typeface="Times New Roman" pitchFamily="18" charset="0"/>
                          <a:ea typeface="標楷體" pitchFamily="65" charset="-120"/>
                          <a:cs typeface="Times New Roman" pitchFamily="18" charset="0"/>
                        </a:rPr>
                        <a:t>欄位並調整欄位名稱排序</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1169225">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3-5</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牙醫師至牙醫門診總額醫療資源不足地區執業服務計畫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「牙醫巡迴醫療服務」臨時申請表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304800" indent="-3048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1152067">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3-6</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全民健康保險牙醫師至牙醫門診總額醫療資源不足地區巡迴服務計畫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巡迴時段異動表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304800" indent="-3048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1774" name="內容版面配置區 2"/>
          <p:cNvSpPr>
            <a:spLocks noGrp="1"/>
          </p:cNvSpPr>
          <p:nvPr>
            <p:ph idx="1"/>
          </p:nvPr>
        </p:nvSpPr>
        <p:spPr>
          <a:xfrm>
            <a:off x="128588" y="1268413"/>
            <a:ext cx="8915400" cy="1900237"/>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nvGraphicFramePr>
        <p:xfrm>
          <a:off x="200025" y="1611313"/>
          <a:ext cx="9361488" cy="4248151"/>
        </p:xfrm>
        <a:graphic>
          <a:graphicData uri="http://schemas.openxmlformats.org/drawingml/2006/table">
            <a:tbl>
              <a:tblPr firstRow="1" firstCol="1" bandRow="1" bandCol="1">
                <a:tableStyleId>{5C22544A-7EE6-4342-B048-85BDC9FD1C3A}</a:tableStyleId>
              </a:tblPr>
              <a:tblGrid>
                <a:gridCol w="1152576"/>
                <a:gridCol w="4320480"/>
                <a:gridCol w="3888432"/>
              </a:tblGrid>
              <a:tr h="359467">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665727">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4-1</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全民健康保險牙醫師至牙醫門診總額醫療資源不足地區執業服務計畫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申請書</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457200" indent="-4572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48023">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4-2</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全民健康保險牙醫師至牙醫門診總額醫療資源不足地區執業服務計畫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計畫書內容</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457200" indent="-4572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48023">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4-3</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全民健康保險牙醫師至牙醫門診總額醫療資源不足地區巡迴服務計畫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申請書</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48023">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4-4</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全民健康保險牙醫師至牙醫門診總額醫療資源不足地區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巡迴服務計畫計畫書內容</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304800" indent="-3048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48023">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5</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「全民健康保險牙醫門診總額醫療資源不足地區改善方案」</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評選審查作業要點</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304800" indent="-3048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30865">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6</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全民健康保險特約醫療院所例外就醫名冊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304800" indent="-3048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8</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，其他內容不變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2806" name="內容版面配置區 2"/>
          <p:cNvSpPr>
            <a:spLocks noGrp="1"/>
          </p:cNvSpPr>
          <p:nvPr>
            <p:ph idx="1"/>
          </p:nvPr>
        </p:nvSpPr>
        <p:spPr>
          <a:xfrm>
            <a:off x="128588" y="1268413"/>
            <a:ext cx="6480175" cy="360362"/>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433447989"/>
              </p:ext>
            </p:extLst>
          </p:nvPr>
        </p:nvGraphicFramePr>
        <p:xfrm>
          <a:off x="200025" y="1611313"/>
          <a:ext cx="9361488" cy="4748584"/>
        </p:xfrm>
        <a:graphic>
          <a:graphicData uri="http://schemas.openxmlformats.org/drawingml/2006/table">
            <a:tbl>
              <a:tblPr firstRow="1" firstCol="1" bandRow="1" bandCol="1">
                <a:tableStyleId>{5C22544A-7EE6-4342-B048-85BDC9FD1C3A}</a:tableStyleId>
              </a:tblPr>
              <a:tblGrid>
                <a:gridCol w="936552"/>
                <a:gridCol w="1944216"/>
                <a:gridCol w="6480720"/>
              </a:tblGrid>
              <a:tr h="359464">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438874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7-1</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全民健康保險牙醫門診總額專款專用醫療報酬申請表</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執行巡迴醫療服務論次費用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7-1</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欄位變更</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名稱變更</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請領人身分證字號</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醫事人員</a:t>
                      </a:r>
                      <a:r>
                        <a:rPr lang="zh-TW" altLang="zh-TW" sz="1800" kern="1200" dirty="0" smtClean="0">
                          <a:solidFill>
                            <a:schemeClr val="dk1"/>
                          </a:solidFill>
                          <a:effectLst/>
                          <a:latin typeface="Times New Roman" pitchFamily="18" charset="0"/>
                          <a:ea typeface="標楷體" pitchFamily="65" charset="-120"/>
                          <a:cs typeface="Times New Roman" pitchFamily="18" charset="0"/>
                        </a:rPr>
                        <a:t>身分證字號</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新增欄位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服務時段</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第一、二、三診</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刪除欄位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核減額</a:t>
                      </a:r>
                      <a:r>
                        <a:rPr lang="zh-TW" altLang="zh-TW" sz="1800"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核定額</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支付別</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依方案修正如下</a:t>
                      </a:r>
                    </a:p>
                    <a:p>
                      <a:r>
                        <a:rPr lang="zh-TW" altLang="zh-TW" sz="1800" b="1" kern="1200" dirty="0" smtClean="0">
                          <a:solidFill>
                            <a:srgbClr val="FF0000"/>
                          </a:solidFill>
                          <a:effectLst/>
                          <a:latin typeface="Times New Roman" pitchFamily="18" charset="0"/>
                          <a:ea typeface="標楷體" pitchFamily="65" charset="-120"/>
                          <a:cs typeface="Times New Roman" pitchFamily="18" charset="0"/>
                        </a:rPr>
                        <a:t>三、支付別：執業計畫之巡迴醫療服務（時段以外）、巡迴計畫：</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一</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平日：</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P22002</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每次服務每小時一級</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1,500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P22003</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每次服務每小時二級</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2,400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P22004</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每次服務每小時三級</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3,400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二</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假日：</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P22005</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每次服務每小時一級</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1,800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P22006</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每次服務每小時二級</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2,700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P22007</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每次服務每小時三級</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3,700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三</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一、二級每天以</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6</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小時、三級每天以</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9</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小時，且第</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7</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小時之後以二級地區</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平日每小時</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2,400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點、假日每小時</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2,700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點支付</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【離島須包船地區在此限，經牙醫全聯會核准者，第</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7</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小時仍以三級地區</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平日每小時</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3,400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點、假日每小時</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3,700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點支付】。</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3810" name="內容版面配置區 2"/>
          <p:cNvSpPr>
            <a:spLocks noGrp="1"/>
          </p:cNvSpPr>
          <p:nvPr>
            <p:ph idx="1"/>
          </p:nvPr>
        </p:nvSpPr>
        <p:spPr>
          <a:xfrm>
            <a:off x="128588" y="1268413"/>
            <a:ext cx="6192837" cy="288925"/>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825734352"/>
              </p:ext>
            </p:extLst>
          </p:nvPr>
        </p:nvGraphicFramePr>
        <p:xfrm>
          <a:off x="200025" y="1611313"/>
          <a:ext cx="9361488" cy="4906963"/>
        </p:xfrm>
        <a:graphic>
          <a:graphicData uri="http://schemas.openxmlformats.org/drawingml/2006/table">
            <a:tbl>
              <a:tblPr firstRow="1" firstCol="1" bandRow="1" bandCol="1">
                <a:tableStyleId>{5C22544A-7EE6-4342-B048-85BDC9FD1C3A}</a:tableStyleId>
              </a:tblPr>
              <a:tblGrid>
                <a:gridCol w="1152576"/>
                <a:gridCol w="3672408"/>
                <a:gridCol w="4536504"/>
              </a:tblGrid>
              <a:tr h="359540">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1097419">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7-2</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全民健康保險牙醫師至牙醫門診總額醫療資源不足地區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「口腔衛生推廣服務」及「牙醫巡迴醫療服務」執行表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457200" indent="-4572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9-3</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7-2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，其他內容不變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881367">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8</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全民健康保險牙醫門診總額醫療資源不足地區改善方案</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執業計畫考核作業要點</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8</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，其他內容不變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881367">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9</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b="1" kern="1200" dirty="0" smtClean="0">
                          <a:solidFill>
                            <a:srgbClr val="FF0000"/>
                          </a:solidFill>
                          <a:effectLst/>
                          <a:latin typeface="Times New Roman" pitchFamily="18" charset="0"/>
                          <a:ea typeface="標楷體" pitchFamily="65" charset="-120"/>
                          <a:cs typeface="Times New Roman" pitchFamily="18" charset="0"/>
                        </a:rPr>
                        <a:t>全民健保牙醫門診總額醫療資源不足地區改善方案巡迴醫療服務之標示製作作業說明</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304800" indent="-304800">
                        <a:spcAft>
                          <a:spcPts val="0"/>
                        </a:spcAft>
                      </a:pPr>
                      <a:r>
                        <a:rPr lang="zh-TW" altLang="zh-TW" sz="1800" b="1" kern="1200" dirty="0" smtClean="0">
                          <a:solidFill>
                            <a:srgbClr val="FF0000"/>
                          </a:solidFill>
                          <a:effectLst/>
                          <a:latin typeface="Times New Roman" pitchFamily="18" charset="0"/>
                          <a:ea typeface="標楷體" pitchFamily="65" charset="-120"/>
                          <a:cs typeface="Times New Roman" pitchFamily="18" charset="0"/>
                        </a:rPr>
                        <a:t>新增</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規定各總額別的製作規格且同醫院所同一計畫可以實報實銷該項費用</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上限</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5000</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元，限申請一次</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864206">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10-1</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en-US" altLang="zh-TW" sz="1800" b="1" kern="1200" dirty="0" smtClean="0">
                          <a:solidFill>
                            <a:schemeClr val="dk1"/>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年度全民健康保險牙醫師至牙醫門診總額醫療資源不足地區執業服務計畫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期末報告封面</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11-1</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10-1</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年度變更，其他內容不變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823064">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10-2</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r>
                        <a:rPr lang="en-US" altLang="zh-TW" sz="1800" b="1" kern="1200" dirty="0" smtClean="0">
                          <a:solidFill>
                            <a:schemeClr val="dk1"/>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年度全民健康保險牙醫師至牙醫門診總額醫療資源不足地區</a:t>
                      </a:r>
                    </a:p>
                    <a:p>
                      <a:r>
                        <a:rPr lang="zh-TW" altLang="zh-TW" sz="1800" b="1" kern="1200" dirty="0" smtClean="0">
                          <a:solidFill>
                            <a:schemeClr val="dk1"/>
                          </a:solidFill>
                          <a:effectLst/>
                          <a:latin typeface="Times New Roman" pitchFamily="18" charset="0"/>
                          <a:ea typeface="標楷體" pitchFamily="65" charset="-120"/>
                          <a:cs typeface="Times New Roman" pitchFamily="18" charset="0"/>
                        </a:rPr>
                        <a:t>巡迴</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服務計畫期末報告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11-2</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10-2</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年度變更，其他內容不變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4850" name="內容版面配置區 2"/>
          <p:cNvSpPr>
            <a:spLocks noGrp="1"/>
          </p:cNvSpPr>
          <p:nvPr>
            <p:ph idx="1"/>
          </p:nvPr>
        </p:nvSpPr>
        <p:spPr>
          <a:xfrm>
            <a:off x="128588" y="1268413"/>
            <a:ext cx="6480175" cy="360362"/>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651849257"/>
              </p:ext>
            </p:extLst>
          </p:nvPr>
        </p:nvGraphicFramePr>
        <p:xfrm>
          <a:off x="200025" y="1611313"/>
          <a:ext cx="9361488" cy="5081586"/>
        </p:xfrm>
        <a:graphic>
          <a:graphicData uri="http://schemas.openxmlformats.org/drawingml/2006/table">
            <a:tbl>
              <a:tblPr firstRow="1" firstCol="1" bandRow="1" bandCol="1">
                <a:tableStyleId>{5C22544A-7EE6-4342-B048-85BDC9FD1C3A}</a:tableStyleId>
              </a:tblPr>
              <a:tblGrid>
                <a:gridCol w="1152576"/>
                <a:gridCol w="3456384"/>
                <a:gridCol w="4752528"/>
              </a:tblGrid>
              <a:tr h="359519">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1097357">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10-3</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en-US" altLang="zh-TW" sz="1800" b="1" kern="1200" dirty="0" smtClean="0">
                          <a:solidFill>
                            <a:schemeClr val="dk1"/>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年度全民健康保險牙醫門診總額醫療資源不足地區學童口腔健康狀況及醫療需求調查表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簡易格式</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11-3</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10-3</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增加牙位四象限圖及更改一張表可填</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位學童</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刪除診療項目欄位</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881317">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附件</a:t>
                      </a:r>
                      <a:r>
                        <a:rPr lang="en-US" altLang="zh-TW" sz="1800" b="1" kern="1200" dirty="0" smtClean="0">
                          <a:solidFill>
                            <a:schemeClr val="lt1"/>
                          </a:solidFill>
                          <a:effectLst/>
                          <a:latin typeface="Times New Roman" pitchFamily="18" charset="0"/>
                          <a:ea typeface="標楷體" pitchFamily="65" charset="-120"/>
                          <a:cs typeface="Times New Roman" pitchFamily="18" charset="0"/>
                        </a:rPr>
                        <a:t>10-4</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en-US" altLang="zh-TW" sz="1800" b="1" kern="1200" dirty="0" smtClean="0">
                          <a:solidFill>
                            <a:schemeClr val="dk1"/>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年度全民健康保險牙醫門診總額醫療資源不足地區學童口腔健康狀況調查統計表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11-4</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附件</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10-4</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年度變更，其他內容不變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2743393">
                <a:tc>
                  <a:txBody>
                    <a:bodyPr/>
                    <a:lstStyle/>
                    <a:p>
                      <a:pPr marL="304800" indent="-304800">
                        <a:spcAft>
                          <a:spcPts val="0"/>
                        </a:spcAft>
                      </a:pP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b="1" kern="1200" dirty="0" smtClean="0">
                          <a:solidFill>
                            <a:srgbClr val="0000FF"/>
                          </a:solidFill>
                          <a:effectLst/>
                          <a:latin typeface="Times New Roman" pitchFamily="18" charset="0"/>
                          <a:ea typeface="標楷體" pitchFamily="65" charset="-120"/>
                          <a:cs typeface="Times New Roman" pitchFamily="18" charset="0"/>
                        </a:rPr>
                        <a:t>刪除</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全民健康保險牙醫門診總額醫療資源不足地區改善方案之過卡困難</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作業流程圖</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全民健康保險牙醫門診總額醫療資源不足地區改善方案之過卡困難</a:t>
                      </a:r>
                      <a:r>
                        <a:rPr lang="x-none"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作業辦理原則</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9-2-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全民健康保險牙醫師至牙醫醫療資源不足地區</a:t>
                      </a:r>
                      <a:r>
                        <a:rPr lang="x-none" altLang="zh-TW" sz="1800" b="1"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dk1"/>
                          </a:solidFill>
                          <a:effectLst/>
                          <a:latin typeface="Times New Roman" pitchFamily="18" charset="0"/>
                          <a:ea typeface="標楷體" pitchFamily="65" charset="-120"/>
                          <a:cs typeface="Times New Roman" pitchFamily="18" charset="0"/>
                        </a:rPr>
                        <a:t>巡迴醫療服務日工作紀錄表</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9-4-</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全民健康保險牙醫師至醫療資源不足地區巡迴服務計畫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巡迴醫療團月統計資料及排班表</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5866" name="內容版面配置區 2"/>
          <p:cNvSpPr>
            <a:spLocks noGrp="1"/>
          </p:cNvSpPr>
          <p:nvPr>
            <p:ph idx="1"/>
          </p:nvPr>
        </p:nvSpPr>
        <p:spPr>
          <a:xfrm>
            <a:off x="128588" y="1268413"/>
            <a:ext cx="7704137" cy="360362"/>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364274"/>
            <a:ext cx="9906000" cy="661015"/>
          </a:xfrm>
          <a:prstGeom prst="rect">
            <a:avLst/>
          </a:prstGeom>
        </p:spPr>
        <p:txBody>
          <a:bodyPr anchor="ctr">
            <a:spAutoFit/>
          </a:bodyPr>
          <a:lstStyle/>
          <a:p>
            <a:pPr algn="ctr">
              <a:lnSpc>
                <a:spcPts val="4000"/>
              </a:lnSpc>
              <a:defRPr/>
            </a:pPr>
            <a:r>
              <a:rPr lang="zh-TW" altLang="en-US" sz="60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牙周病統合照護計畫</a:t>
            </a:r>
            <a:endParaRPr lang="zh-TW" altLang="en-US" sz="6000" b="1" spc="-100" dirty="0">
              <a:solidFill>
                <a:srgbClr val="FF0000"/>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mj-cs"/>
            </a:endParaRPr>
          </a:p>
        </p:txBody>
      </p:sp>
      <p:sp>
        <p:nvSpPr>
          <p:cNvPr id="5" name="內容版面配置區 4"/>
          <p:cNvSpPr>
            <a:spLocks noGrp="1"/>
          </p:cNvSpPr>
          <p:nvPr>
            <p:ph idx="1"/>
          </p:nvPr>
        </p:nvSpPr>
        <p:spPr>
          <a:xfrm>
            <a:off x="430213" y="2636838"/>
            <a:ext cx="8915400" cy="1368425"/>
          </a:xfrm>
        </p:spPr>
        <p:txBody>
          <a:bodyPr/>
          <a:lstStyle/>
          <a:p>
            <a:endParaRPr lang="en-US" altLang="zh-TW" dirty="0" smtClean="0">
              <a:ea typeface="新細明體" pitchFamily="18" charset="-120"/>
            </a:endParaRPr>
          </a:p>
          <a:p>
            <a:endParaRPr lang="en-US" altLang="zh-TW" dirty="0" smtClean="0">
              <a:ea typeface="新細明體" pitchFamily="18" charset="-120"/>
            </a:endParaRPr>
          </a:p>
          <a:p>
            <a:endParaRPr lang="en-US" altLang="zh-TW" dirty="0" smtClean="0">
              <a:ea typeface="新細明體" pitchFamily="18" charset="-120"/>
            </a:endParaRPr>
          </a:p>
          <a:p>
            <a:pPr algn="ctr">
              <a:buFont typeface="Wingdings" pitchFamily="2" charset="2"/>
              <a:buNone/>
            </a:pPr>
            <a:r>
              <a:rPr lang="zh-TW" altLang="en-US" sz="3200" b="1" dirty="0" smtClean="0">
                <a:latin typeface="標楷體" pitchFamily="65" charset="-120"/>
                <a:ea typeface="標楷體" pitchFamily="65" charset="-120"/>
              </a:rPr>
              <a:t>講師：洪怡育醫師</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1782487107"/>
              </p:ext>
            </p:extLst>
          </p:nvPr>
        </p:nvGraphicFramePr>
        <p:xfrm>
          <a:off x="200025" y="1412875"/>
          <a:ext cx="9361489" cy="5297751"/>
        </p:xfrm>
        <a:graphic>
          <a:graphicData uri="http://schemas.openxmlformats.org/drawingml/2006/table">
            <a:tbl>
              <a:tblPr firstRow="1" firstCol="1" bandRow="1" bandCol="1">
                <a:tableStyleId>{5C22544A-7EE6-4342-B048-85BDC9FD1C3A}</a:tableStyleId>
              </a:tblPr>
              <a:tblGrid>
                <a:gridCol w="1512241"/>
                <a:gridCol w="4176838"/>
                <a:gridCol w="3672410"/>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579201">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三、執行目標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本計畫照護人次以達成第二階段</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150,000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人次及第三階段</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110,000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人次為執行目標。</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a:t>
                      </a:r>
                      <a:endParaRPr lang="zh-TW" sz="1900" dirty="0">
                        <a:solidFill>
                          <a:srgbClr val="00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本計畫照護人次以達成第二階段</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130,000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人次及第三階段</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95,000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人次為執行目標。</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r h="1158402">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四、預算來源</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及支付範圍</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本計畫所列診療項目之預算來源</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 </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P4001C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」及「</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P4002C</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」診療項目</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全年經費為</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10.880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億元，其中</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10.424</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億元</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年度全民健康保險牙醫醫療給付費用總額中「牙周病統合照護計畫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」專款項目下支應，</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另</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0.456</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億元由一般服務預算移撥支應。</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其預算按季均分及結算，每點支付金額以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元計算；當季預算若有結餘則流用至下季；若當季預算不足時，則採浮動點值結算；全年預算若有結餘，則進行全年結算，惟每點支付金額不高於</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全年預算若有結餘，則回歸一般服務費用總額，以</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0.456</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億元為上限並依</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104</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年第</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4</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季各區人口風險因子</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(R</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值</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分配至各區。</a:t>
                      </a:r>
                      <a:endParaRPr lang="zh-TW" sz="1900" kern="100" dirty="0">
                        <a:solidFill>
                          <a:srgbClr val="FF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本計畫所列診療項目之預算來源</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P4001C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」及「</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P4002C</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」診療項目由</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年度全民健康保險牙醫醫療給付費用總額中「牙周病統合照護計畫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」專款項目下支應，全年經費為</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8.84</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億</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元。其預算按季均分及結算，每點金額以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元暫付；當季預算若有結餘則流用至下季；若當季預算不足時，則採浮動點值結算；全年預算若有結餘，則進行全年結算，惟每點支付金額不高於</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962448611"/>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127348495"/>
              </p:ext>
            </p:extLst>
          </p:nvPr>
        </p:nvGraphicFramePr>
        <p:xfrm>
          <a:off x="200025" y="1484313"/>
          <a:ext cx="9361488" cy="3925657"/>
        </p:xfrm>
        <a:graphic>
          <a:graphicData uri="http://schemas.openxmlformats.org/drawingml/2006/table">
            <a:tbl>
              <a:tblPr firstRow="1" firstCol="1" bandRow="1" bandCol="1">
                <a:tableStyleId>{5C22544A-7EE6-4342-B048-85BDC9FD1C3A}</a:tableStyleId>
              </a:tblPr>
              <a:tblGrid>
                <a:gridCol w="1584623"/>
                <a:gridCol w="3816424"/>
                <a:gridCol w="3960441"/>
              </a:tblGrid>
              <a:tr h="359497">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11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四、預算來源</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及支付範圍</a:t>
                      </a:r>
                      <a:endParaRPr lang="zh-TW" altLang="zh-TW" sz="1800" kern="100" dirty="0" smtClean="0">
                        <a:effectLst/>
                        <a:latin typeface="Times New Roman" pitchFamily="18" charset="0"/>
                        <a:ea typeface="標楷體" pitchFamily="65" charset="-120"/>
                        <a:cs typeface="Times New Roman" pitchFamily="18" charset="0"/>
                      </a:endParaRPr>
                    </a:p>
                    <a:p>
                      <a:pPr marL="304800" indent="-304800">
                        <a:spcAft>
                          <a:spcPts val="0"/>
                        </a:spcAft>
                      </a:pP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P4003C</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」診療項目</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全年經費為</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4.156</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億</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元，其中</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3.506</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億</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年度全民健康保險牙醫醫療給付費用總額中「牙周病統合照護計畫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」專款項目下支應，另</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0.650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億</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元由一般服務預算移撥支應。其預算按季均分及結算，每點支付金額以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元計算；當季預算若有結餘，則流用至下季；若當季預算不足，則由一般服務預算支付；全年預算若有結餘，則回歸一般服務費用總額，</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以</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0.650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億元為上限</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並依</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104</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季各區人口風險因子</a:t>
                      </a:r>
                      <a:r>
                        <a:rPr lang="en-US" altLang="zh-TW" sz="1800" kern="1200" dirty="0" smtClean="0">
                          <a:solidFill>
                            <a:schemeClr val="dk1"/>
                          </a:solidFill>
                          <a:effectLst/>
                          <a:latin typeface="Times New Roman" pitchFamily="18" charset="0"/>
                          <a:ea typeface="標楷體" pitchFamily="65" charset="-120"/>
                          <a:cs typeface="Times New Roman" pitchFamily="18" charset="0"/>
                        </a:rPr>
                        <a:t>(R</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值</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分配至各區。</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P4003C</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」診療項目全年經費為</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3.309</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億</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元，其中</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2.606</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億</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元由</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年度全民健康保險牙醫醫療給付費用總額中「牙周病統合照護計畫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」專款項目下支應，另</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0.703</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億</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元由一般服務預算移撥支應。其預算按季均分及結算，每點金額以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元支付；當季預算若有結餘，則流用至下季；若當季預算不足，則由一般服務預算支付；全年預算若有結餘，則回歸一般服務費用總額，並依</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年第</a:t>
                      </a:r>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季各區人口風險因子</a:t>
                      </a:r>
                      <a:r>
                        <a:rPr lang="en-US" altLang="zh-TW" sz="1800" kern="1200" dirty="0" smtClean="0">
                          <a:solidFill>
                            <a:schemeClr val="dk1"/>
                          </a:solidFill>
                          <a:effectLst/>
                          <a:latin typeface="Times New Roman" pitchFamily="18" charset="0"/>
                          <a:ea typeface="標楷體" pitchFamily="65" charset="-120"/>
                          <a:cs typeface="Times New Roman" pitchFamily="18" charset="0"/>
                        </a:rPr>
                        <a:t>(R</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值</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分配至各區。</a:t>
                      </a:r>
                    </a:p>
                  </a:txBody>
                  <a:tcPr marL="68583" marR="68583" marT="0" marB="0">
                    <a:solidFill>
                      <a:schemeClr val="bg2">
                        <a:lumMod val="90000"/>
                      </a:schemeClr>
                    </a:solidFill>
                  </a:tcPr>
                </a:tc>
              </a:tr>
            </a:tbl>
          </a:graphicData>
        </a:graphic>
      </p:graphicFrame>
    </p:spTree>
    <p:extLst>
      <p:ext uri="{BB962C8B-B14F-4D97-AF65-F5344CB8AC3E}">
        <p14:creationId xmlns:p14="http://schemas.microsoft.com/office/powerpoint/2010/main" val="1162176079"/>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210027353"/>
              </p:ext>
            </p:extLst>
          </p:nvPr>
        </p:nvGraphicFramePr>
        <p:xfrm>
          <a:off x="200025" y="1484313"/>
          <a:ext cx="9361488" cy="3651337"/>
        </p:xfrm>
        <a:graphic>
          <a:graphicData uri="http://schemas.openxmlformats.org/drawingml/2006/table">
            <a:tbl>
              <a:tblPr firstRow="1" firstCol="1" bandRow="1" bandCol="1">
                <a:tableStyleId>{5C22544A-7EE6-4342-B048-85BDC9FD1C3A}</a:tableStyleId>
              </a:tblPr>
              <a:tblGrid>
                <a:gridCol w="1584623"/>
                <a:gridCol w="3816424"/>
                <a:gridCol w="3960441"/>
              </a:tblGrid>
              <a:tr h="359497">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11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四、預算來源</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及支付範圍</a:t>
                      </a:r>
                      <a:endParaRPr lang="zh-TW" altLang="zh-TW" sz="1800" kern="100" dirty="0" smtClean="0">
                        <a:effectLst/>
                        <a:latin typeface="Times New Roman" pitchFamily="18" charset="0"/>
                        <a:ea typeface="標楷體" pitchFamily="65" charset="-120"/>
                        <a:cs typeface="Times New Roman" pitchFamily="18" charset="0"/>
                      </a:endParaRPr>
                    </a:p>
                    <a:p>
                      <a:pPr marL="304800" indent="-304800">
                        <a:spcAft>
                          <a:spcPts val="0"/>
                        </a:spcAft>
                      </a:pP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給付項目及支付標準：</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本計畫支付標準限經</a:t>
                      </a:r>
                      <a:r>
                        <a:rPr lang="en-US" altLang="zh-TW" sz="1800" kern="1200" dirty="0" smtClean="0">
                          <a:solidFill>
                            <a:schemeClr val="dk1"/>
                          </a:solidFill>
                          <a:effectLst/>
                          <a:latin typeface="Times New Roman" pitchFamily="18" charset="0"/>
                          <a:ea typeface="標楷體" pitchFamily="65" charset="-120"/>
                          <a:cs typeface="Times New Roman" pitchFamily="18" charset="0"/>
                        </a:rPr>
                        <a:t>99</a:t>
                      </a:r>
                      <a:r>
                        <a:rPr lang="zh-TW" altLang="zh-TW" sz="1800" kern="1200" dirty="0" smtClean="0">
                          <a:solidFill>
                            <a:schemeClr val="dk1"/>
                          </a:solidFill>
                          <a:effectLst/>
                          <a:latin typeface="Times New Roman" pitchFamily="18" charset="0"/>
                          <a:ea typeface="標楷體" pitchFamily="65" charset="-120"/>
                          <a:cs typeface="Times New Roman" pitchFamily="18" charset="0"/>
                        </a:rPr>
                        <a:t>至</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年</a:t>
                      </a:r>
                      <a:r>
                        <a:rPr lang="zh-TW" altLang="zh-TW" sz="1800" kern="1200" dirty="0" smtClean="0">
                          <a:solidFill>
                            <a:schemeClr val="dk1"/>
                          </a:solidFill>
                          <a:effectLst/>
                          <a:latin typeface="Times New Roman" pitchFamily="18" charset="0"/>
                          <a:ea typeface="標楷體" pitchFamily="65" charset="-120"/>
                          <a:cs typeface="Times New Roman" pitchFamily="18" charset="0"/>
                        </a:rPr>
                        <a:t>度牙醫門診醫療給付費用總額牙周病統合照護計畫核定之醫師申報。</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確認病人符合收案資格後，特約醫療院所始得申報本計畫支付項目，並自</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第二階段</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支付牙周病治療日起，一年內不得申報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91006C</a:t>
                      </a:r>
                      <a:r>
                        <a:rPr lang="zh-TW" altLang="zh-TW" sz="1800" kern="1200" dirty="0" smtClean="0">
                          <a:solidFill>
                            <a:schemeClr val="dk1"/>
                          </a:solidFill>
                          <a:effectLst/>
                          <a:latin typeface="Times New Roman" pitchFamily="18" charset="0"/>
                          <a:ea typeface="標楷體" pitchFamily="65" charset="-120"/>
                          <a:cs typeface="Times New Roman" pitchFamily="18" charset="0"/>
                        </a:rPr>
                        <a:t>至</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91008C</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之診療項目服務費用，且不得拒絕提供有病情需要，須補充施行齒齦下刮除之治療。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(P2)</a:t>
                      </a:r>
                    </a:p>
                    <a:p>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給付項目及支付標準：</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本計畫支付標準限經</a:t>
                      </a:r>
                      <a:r>
                        <a:rPr lang="en-US" altLang="zh-TW" sz="1800" kern="1200" dirty="0" smtClean="0">
                          <a:solidFill>
                            <a:schemeClr val="dk1"/>
                          </a:solidFill>
                          <a:effectLst/>
                          <a:latin typeface="Times New Roman" pitchFamily="18" charset="0"/>
                          <a:ea typeface="標楷體" pitchFamily="65" charset="-120"/>
                          <a:cs typeface="Times New Roman" pitchFamily="18" charset="0"/>
                        </a:rPr>
                        <a:t>99</a:t>
                      </a:r>
                      <a:r>
                        <a:rPr lang="zh-TW" altLang="zh-TW" sz="1800" kern="1200" dirty="0" smtClean="0">
                          <a:solidFill>
                            <a:schemeClr val="dk1"/>
                          </a:solidFill>
                          <a:effectLst/>
                          <a:latin typeface="Times New Roman" pitchFamily="18" charset="0"/>
                          <a:ea typeface="標楷體" pitchFamily="65" charset="-120"/>
                          <a:cs typeface="Times New Roman" pitchFamily="18" charset="0"/>
                        </a:rPr>
                        <a:t>至</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105</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年</a:t>
                      </a:r>
                      <a:r>
                        <a:rPr lang="zh-TW" altLang="zh-TW" sz="1800" kern="1200" dirty="0" smtClean="0">
                          <a:solidFill>
                            <a:schemeClr val="dk1"/>
                          </a:solidFill>
                          <a:effectLst/>
                          <a:latin typeface="Times New Roman" pitchFamily="18" charset="0"/>
                          <a:ea typeface="標楷體" pitchFamily="65" charset="-120"/>
                          <a:cs typeface="Times New Roman" pitchFamily="18" charset="0"/>
                        </a:rPr>
                        <a:t>度牙醫門診醫療給付費用總額牙周病統合照護計畫核定之醫師申報。</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確認病人符合收案資格後，特約醫療院所始得申報本計畫支付項目，並自</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第一階段</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支付牙周病檢查日起，一年內不得申報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91006C</a:t>
                      </a:r>
                      <a:r>
                        <a:rPr lang="zh-TW" altLang="zh-TW" sz="1800" kern="1200" dirty="0" smtClean="0">
                          <a:solidFill>
                            <a:schemeClr val="dk1"/>
                          </a:solidFill>
                          <a:effectLst/>
                          <a:latin typeface="Times New Roman" pitchFamily="18" charset="0"/>
                          <a:ea typeface="標楷體" pitchFamily="65" charset="-120"/>
                          <a:cs typeface="Times New Roman" pitchFamily="18" charset="0"/>
                        </a:rPr>
                        <a:t>至</a:t>
                      </a:r>
                      <a:r>
                        <a:rPr lang="en-US" altLang="zh-TW" sz="1800" kern="1200" dirty="0" smtClean="0">
                          <a:solidFill>
                            <a:schemeClr val="dk1"/>
                          </a:solidFill>
                          <a:effectLst/>
                          <a:latin typeface="Times New Roman" pitchFamily="18" charset="0"/>
                          <a:ea typeface="標楷體" pitchFamily="65" charset="-120"/>
                          <a:cs typeface="Times New Roman" pitchFamily="18" charset="0"/>
                        </a:rPr>
                        <a:t>91008C</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之診療項目服務費用，且不得拒絕提供有病情需要，須補充施行齒齦下刮除之治療。</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extLst>
      <p:ext uri="{BB962C8B-B14F-4D97-AF65-F5344CB8AC3E}">
        <p14:creationId xmlns:p14="http://schemas.microsoft.com/office/powerpoint/2010/main" val="3105920848"/>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632224467"/>
              </p:ext>
            </p:extLst>
          </p:nvPr>
        </p:nvGraphicFramePr>
        <p:xfrm>
          <a:off x="200025" y="1484313"/>
          <a:ext cx="9361488" cy="3925657"/>
        </p:xfrm>
        <a:graphic>
          <a:graphicData uri="http://schemas.openxmlformats.org/drawingml/2006/table">
            <a:tbl>
              <a:tblPr firstRow="1" firstCol="1" bandRow="1" bandCol="1">
                <a:tableStyleId>{5C22544A-7EE6-4342-B048-85BDC9FD1C3A}</a:tableStyleId>
              </a:tblPr>
              <a:tblGrid>
                <a:gridCol w="1584623"/>
                <a:gridCol w="3816424"/>
                <a:gridCol w="3960441"/>
              </a:tblGrid>
              <a:tr h="359497">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11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四、預算來源</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及支付範圍</a:t>
                      </a:r>
                      <a:endParaRPr lang="zh-TW" altLang="zh-TW" sz="1800" kern="100" dirty="0" smtClean="0">
                        <a:effectLst/>
                        <a:latin typeface="Times New Roman" pitchFamily="18" charset="0"/>
                        <a:ea typeface="標楷體" pitchFamily="65" charset="-120"/>
                        <a:cs typeface="Times New Roman" pitchFamily="18" charset="0"/>
                      </a:endParaRPr>
                    </a:p>
                    <a:p>
                      <a:pPr marL="304800" indent="-304800">
                        <a:spcAft>
                          <a:spcPts val="0"/>
                        </a:spcAft>
                      </a:pP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zh-TW" altLang="zh-TW" sz="1800" kern="1200" smtClean="0">
                          <a:solidFill>
                            <a:schemeClr val="dk1"/>
                          </a:solidFill>
                          <a:effectLst/>
                          <a:latin typeface="Times New Roman" pitchFamily="18" charset="0"/>
                          <a:ea typeface="標楷體" pitchFamily="65" charset="-120"/>
                          <a:cs typeface="Times New Roman" pitchFamily="18" charset="0"/>
                        </a:rPr>
                        <a:t>牙周病統合性治療第一階段支付</a:t>
                      </a:r>
                      <a:r>
                        <a:rPr lang="en-US" altLang="zh-TW" sz="1800" kern="1200" smtClean="0">
                          <a:solidFill>
                            <a:schemeClr val="dk1"/>
                          </a:solidFill>
                          <a:effectLst/>
                          <a:latin typeface="Times New Roman" pitchFamily="18" charset="0"/>
                          <a:ea typeface="標楷體" pitchFamily="65" charset="-120"/>
                          <a:cs typeface="Times New Roman" pitchFamily="18" charset="0"/>
                        </a:rPr>
                        <a:t>(comprehensive periodontal treatment)</a:t>
                      </a:r>
                      <a:endParaRPr lang="zh-TW" altLang="zh-TW" sz="1800" kern="1200" smtClean="0">
                        <a:solidFill>
                          <a:schemeClr val="dk1"/>
                        </a:solidFill>
                        <a:effectLst/>
                        <a:latin typeface="Times New Roman" pitchFamily="18" charset="0"/>
                        <a:ea typeface="標楷體" pitchFamily="65" charset="-120"/>
                        <a:cs typeface="Times New Roman" pitchFamily="18" charset="0"/>
                      </a:endParaRPr>
                    </a:p>
                    <a:p>
                      <a:r>
                        <a:rPr lang="zh-TW" altLang="zh-TW" sz="1800" kern="120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smtClean="0">
                          <a:solidFill>
                            <a:schemeClr val="dk1"/>
                          </a:solidFill>
                          <a:effectLst/>
                          <a:latin typeface="Times New Roman" pitchFamily="18" charset="0"/>
                          <a:ea typeface="標楷體" pitchFamily="65" charset="-120"/>
                          <a:cs typeface="Times New Roman" pitchFamily="18" charset="0"/>
                        </a:rPr>
                        <a:t>1.</a:t>
                      </a:r>
                      <a:r>
                        <a:rPr lang="zh-TW" altLang="zh-TW" sz="1800" kern="1200" smtClean="0">
                          <a:solidFill>
                            <a:schemeClr val="dk1"/>
                          </a:solidFill>
                          <a:effectLst/>
                          <a:latin typeface="Times New Roman" pitchFamily="18" charset="0"/>
                          <a:ea typeface="標楷體" pitchFamily="65" charset="-120"/>
                          <a:cs typeface="Times New Roman" pitchFamily="18" charset="0"/>
                        </a:rPr>
                        <a:t>本項主要施行治療前</a:t>
                      </a:r>
                      <a:r>
                        <a:rPr lang="zh-TW" altLang="zh-TW" sz="1800" b="1" u="sng" kern="1200" smtClean="0">
                          <a:solidFill>
                            <a:srgbClr val="FF0000"/>
                          </a:solidFill>
                          <a:effectLst/>
                          <a:latin typeface="Times New Roman" pitchFamily="18" charset="0"/>
                          <a:ea typeface="標楷體" pitchFamily="65" charset="-120"/>
                          <a:cs typeface="Times New Roman" pitchFamily="18" charset="0"/>
                        </a:rPr>
                        <a:t>全口</a:t>
                      </a:r>
                      <a:r>
                        <a:rPr lang="en-US" altLang="zh-TW" sz="1800" kern="1200" smtClean="0">
                          <a:solidFill>
                            <a:schemeClr val="dk1"/>
                          </a:solidFill>
                          <a:effectLst/>
                          <a:latin typeface="Times New Roman" pitchFamily="18" charset="0"/>
                          <a:ea typeface="標楷體" pitchFamily="65" charset="-120"/>
                          <a:cs typeface="Times New Roman" pitchFamily="18" charset="0"/>
                        </a:rPr>
                        <a:t>X</a:t>
                      </a:r>
                      <a:r>
                        <a:rPr lang="zh-TW" altLang="zh-TW" sz="1800" kern="1200" smtClean="0">
                          <a:solidFill>
                            <a:schemeClr val="dk1"/>
                          </a:solidFill>
                          <a:effectLst/>
                          <a:latin typeface="Times New Roman" pitchFamily="18" charset="0"/>
                          <a:ea typeface="標楷體" pitchFamily="65" charset="-120"/>
                          <a:cs typeface="Times New Roman" pitchFamily="18" charset="0"/>
                        </a:rPr>
                        <a:t>光檢查，並進行牙周病檢查</a:t>
                      </a:r>
                      <a:r>
                        <a:rPr lang="en-US" altLang="zh-TW" sz="1800" kern="1200" smtClean="0">
                          <a:solidFill>
                            <a:schemeClr val="dk1"/>
                          </a:solidFill>
                          <a:effectLst/>
                          <a:latin typeface="Times New Roman" pitchFamily="18" charset="0"/>
                          <a:ea typeface="標楷體" pitchFamily="65" charset="-120"/>
                          <a:cs typeface="Times New Roman" pitchFamily="18" charset="0"/>
                        </a:rPr>
                        <a:t>(</a:t>
                      </a:r>
                      <a:r>
                        <a:rPr lang="zh-TW" altLang="zh-TW" sz="1800" kern="1200" smtClean="0">
                          <a:solidFill>
                            <a:schemeClr val="dk1"/>
                          </a:solidFill>
                          <a:effectLst/>
                          <a:latin typeface="Times New Roman" pitchFamily="18" charset="0"/>
                          <a:ea typeface="標楷體" pitchFamily="65" charset="-120"/>
                          <a:cs typeface="Times New Roman" pitchFamily="18" charset="0"/>
                        </a:rPr>
                        <a:t>記錄表如附件</a:t>
                      </a:r>
                      <a:r>
                        <a:rPr lang="en-US" altLang="zh-TW" sz="1800" kern="1200" smtClean="0">
                          <a:solidFill>
                            <a:schemeClr val="dk1"/>
                          </a:solidFill>
                          <a:effectLst/>
                          <a:latin typeface="Times New Roman" pitchFamily="18" charset="0"/>
                          <a:ea typeface="標楷體" pitchFamily="65" charset="-120"/>
                          <a:cs typeface="Times New Roman" pitchFamily="18" charset="0"/>
                        </a:rPr>
                        <a:t>1)</a:t>
                      </a:r>
                      <a:r>
                        <a:rPr lang="zh-TW" altLang="zh-TW" sz="1800" kern="1200" smtClean="0">
                          <a:solidFill>
                            <a:schemeClr val="dk1"/>
                          </a:solidFill>
                          <a:effectLst/>
                          <a:latin typeface="Times New Roman" pitchFamily="18" charset="0"/>
                          <a:ea typeface="標楷體" pitchFamily="65" charset="-120"/>
                          <a:cs typeface="Times New Roman" pitchFamily="18" charset="0"/>
                        </a:rPr>
                        <a:t>。</a:t>
                      </a:r>
                    </a:p>
                    <a:p>
                      <a:r>
                        <a:rPr lang="en-US" altLang="zh-TW" sz="1800" kern="1200" smtClean="0">
                          <a:solidFill>
                            <a:schemeClr val="dk1"/>
                          </a:solidFill>
                          <a:effectLst/>
                          <a:latin typeface="Times New Roman" pitchFamily="18" charset="0"/>
                          <a:ea typeface="標楷體" pitchFamily="65" charset="-120"/>
                          <a:cs typeface="Times New Roman" pitchFamily="18" charset="0"/>
                        </a:rPr>
                        <a:t>2.</a:t>
                      </a:r>
                      <a:r>
                        <a:rPr lang="zh-TW" altLang="zh-TW" sz="1800" kern="1200" smtClean="0">
                          <a:solidFill>
                            <a:schemeClr val="dk1"/>
                          </a:solidFill>
                          <a:effectLst/>
                          <a:latin typeface="Times New Roman" pitchFamily="18" charset="0"/>
                          <a:ea typeface="標楷體" pitchFamily="65" charset="-120"/>
                          <a:cs typeface="Times New Roman" pitchFamily="18" charset="0"/>
                        </a:rPr>
                        <a:t>應提供「牙周病統合照護計畫照護手冊</a:t>
                      </a:r>
                      <a:r>
                        <a:rPr lang="zh-TW" altLang="zh-TW" sz="1800" b="1" u="sng" kern="1200" smtClean="0">
                          <a:solidFill>
                            <a:srgbClr val="FF0000"/>
                          </a:solidFill>
                          <a:effectLst/>
                          <a:latin typeface="Times New Roman" pitchFamily="18" charset="0"/>
                          <a:ea typeface="標楷體" pitchFamily="65" charset="-120"/>
                          <a:cs typeface="Times New Roman" pitchFamily="18" charset="0"/>
                        </a:rPr>
                        <a:t>或電子檔</a:t>
                      </a:r>
                      <a:r>
                        <a:rPr lang="zh-TW" altLang="zh-TW" sz="1800" kern="1200" smtClean="0">
                          <a:solidFill>
                            <a:schemeClr val="dk1"/>
                          </a:solidFill>
                          <a:effectLst/>
                          <a:latin typeface="Times New Roman" pitchFamily="18" charset="0"/>
                          <a:ea typeface="標楷體" pitchFamily="65" charset="-120"/>
                          <a:cs typeface="Times New Roman" pitchFamily="18" charset="0"/>
                        </a:rPr>
                        <a:t>」及口腔保健衛教指導。</a:t>
                      </a:r>
                    </a:p>
                    <a:p>
                      <a:r>
                        <a:rPr lang="en-US" altLang="zh-TW" sz="1800" kern="1200" smtClean="0">
                          <a:solidFill>
                            <a:schemeClr val="dk1"/>
                          </a:solidFill>
                          <a:effectLst/>
                          <a:latin typeface="Times New Roman" pitchFamily="18" charset="0"/>
                          <a:ea typeface="標楷體" pitchFamily="65" charset="-120"/>
                          <a:cs typeface="Times New Roman" pitchFamily="18" charset="0"/>
                        </a:rPr>
                        <a:t>3.X</a:t>
                      </a:r>
                      <a:r>
                        <a:rPr lang="zh-TW" altLang="zh-TW" sz="1800" kern="1200" smtClean="0">
                          <a:solidFill>
                            <a:schemeClr val="dk1"/>
                          </a:solidFill>
                          <a:effectLst/>
                          <a:latin typeface="Times New Roman" pitchFamily="18" charset="0"/>
                          <a:ea typeface="標楷體" pitchFamily="65" charset="-120"/>
                          <a:cs typeface="Times New Roman" pitchFamily="18" charset="0"/>
                        </a:rPr>
                        <a:t>光片費用另計（限申報</a:t>
                      </a:r>
                      <a:r>
                        <a:rPr lang="en-US" altLang="zh-TW" sz="1800" kern="1200" smtClean="0">
                          <a:solidFill>
                            <a:schemeClr val="dk1"/>
                          </a:solidFill>
                          <a:effectLst/>
                          <a:latin typeface="Times New Roman" pitchFamily="18" charset="0"/>
                          <a:ea typeface="標楷體" pitchFamily="65" charset="-120"/>
                          <a:cs typeface="Times New Roman" pitchFamily="18" charset="0"/>
                        </a:rPr>
                        <a:t>34001C</a:t>
                      </a:r>
                      <a:r>
                        <a:rPr lang="zh-TW" altLang="zh-TW" sz="1800" kern="1200" smtClean="0">
                          <a:solidFill>
                            <a:schemeClr val="dk1"/>
                          </a:solidFill>
                          <a:effectLst/>
                          <a:latin typeface="Times New Roman" pitchFamily="18" charset="0"/>
                          <a:ea typeface="標楷體" pitchFamily="65" charset="-120"/>
                          <a:cs typeface="Times New Roman" pitchFamily="18" charset="0"/>
                        </a:rPr>
                        <a:t>及</a:t>
                      </a:r>
                      <a:r>
                        <a:rPr lang="en-US" altLang="zh-TW" sz="1800" kern="1200" smtClean="0">
                          <a:solidFill>
                            <a:schemeClr val="dk1"/>
                          </a:solidFill>
                          <a:effectLst/>
                          <a:latin typeface="Times New Roman" pitchFamily="18" charset="0"/>
                          <a:ea typeface="標楷體" pitchFamily="65" charset="-120"/>
                          <a:cs typeface="Times New Roman" pitchFamily="18" charset="0"/>
                        </a:rPr>
                        <a:t>34002C</a:t>
                      </a:r>
                      <a:r>
                        <a:rPr lang="zh-TW" altLang="zh-TW" sz="1800" kern="1200" smtClean="0">
                          <a:solidFill>
                            <a:schemeClr val="dk1"/>
                          </a:solidFill>
                          <a:effectLst/>
                          <a:latin typeface="Times New Roman" pitchFamily="18" charset="0"/>
                          <a:ea typeface="標楷體" pitchFamily="65" charset="-120"/>
                          <a:cs typeface="Times New Roman" pitchFamily="18" charset="0"/>
                        </a:rPr>
                        <a:t>）。</a:t>
                      </a:r>
                    </a:p>
                    <a:p>
                      <a:r>
                        <a:rPr lang="en-US" altLang="zh-TW" sz="1800" kern="1200" smtClean="0">
                          <a:solidFill>
                            <a:schemeClr val="dk1"/>
                          </a:solidFill>
                          <a:effectLst/>
                          <a:latin typeface="Times New Roman" pitchFamily="18" charset="0"/>
                          <a:ea typeface="標楷體" pitchFamily="65" charset="-120"/>
                          <a:cs typeface="Times New Roman" pitchFamily="18" charset="0"/>
                        </a:rPr>
                        <a:t>4.</a:t>
                      </a:r>
                      <a:r>
                        <a:rPr lang="zh-TW" altLang="zh-TW" sz="1800" kern="1200" smtClean="0">
                          <a:solidFill>
                            <a:schemeClr val="dk1"/>
                          </a:solidFill>
                          <a:effectLst/>
                          <a:latin typeface="Times New Roman" pitchFamily="18" charset="0"/>
                          <a:ea typeface="標楷體" pitchFamily="65" charset="-120"/>
                          <a:cs typeface="Times New Roman" pitchFamily="18" charset="0"/>
                        </a:rPr>
                        <a:t>≦</a:t>
                      </a:r>
                      <a:r>
                        <a:rPr lang="en-US" altLang="zh-TW" sz="1800" kern="1200" smtClean="0">
                          <a:solidFill>
                            <a:schemeClr val="dk1"/>
                          </a:solidFill>
                          <a:effectLst/>
                          <a:latin typeface="Times New Roman" pitchFamily="18" charset="0"/>
                          <a:ea typeface="標楷體" pitchFamily="65" charset="-120"/>
                          <a:cs typeface="Times New Roman" pitchFamily="18" charset="0"/>
                        </a:rPr>
                        <a:t>30</a:t>
                      </a:r>
                      <a:r>
                        <a:rPr lang="zh-TW" altLang="zh-TW" sz="1800" kern="1200" smtClean="0">
                          <a:solidFill>
                            <a:schemeClr val="dk1"/>
                          </a:solidFill>
                          <a:effectLst/>
                          <a:latin typeface="Times New Roman" pitchFamily="18" charset="0"/>
                          <a:ea typeface="標楷體" pitchFamily="65" charset="-120"/>
                          <a:cs typeface="Times New Roman" pitchFamily="18" charset="0"/>
                        </a:rPr>
                        <a:t>歲患者須附全口根尖片或咬翼片。</a:t>
                      </a:r>
                    </a:p>
                    <a:p>
                      <a:r>
                        <a:rPr lang="en-US" altLang="zh-TW" sz="1800" kern="1200" smtClean="0">
                          <a:solidFill>
                            <a:schemeClr val="dk1"/>
                          </a:solidFill>
                          <a:effectLst/>
                          <a:latin typeface="Times New Roman" pitchFamily="18" charset="0"/>
                          <a:ea typeface="標楷體" pitchFamily="65" charset="-120"/>
                          <a:cs typeface="Times New Roman" pitchFamily="18" charset="0"/>
                        </a:rPr>
                        <a:t>5.</a:t>
                      </a:r>
                      <a:r>
                        <a:rPr lang="zh-TW" altLang="zh-TW" sz="1800" kern="1200" smtClean="0">
                          <a:solidFill>
                            <a:schemeClr val="dk1"/>
                          </a:solidFill>
                          <a:effectLst/>
                          <a:latin typeface="Times New Roman" pitchFamily="18" charset="0"/>
                          <a:ea typeface="標楷體" pitchFamily="65" charset="-120"/>
                          <a:cs typeface="Times New Roman" pitchFamily="18" charset="0"/>
                        </a:rPr>
                        <a:t>同院所於二年內再執行本計畫之患者須附全口根尖片或咬翼片</a:t>
                      </a:r>
                      <a:r>
                        <a:rPr lang="en-US" altLang="zh-TW" sz="1800" kern="1200" smtClean="0">
                          <a:solidFill>
                            <a:schemeClr val="dk1"/>
                          </a:solidFill>
                          <a:effectLst/>
                          <a:latin typeface="Times New Roman" pitchFamily="18" charset="0"/>
                          <a:ea typeface="標楷體" pitchFamily="65" charset="-120"/>
                          <a:cs typeface="Times New Roman" pitchFamily="18" charset="0"/>
                        </a:rPr>
                        <a:t>(P2)</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zh-TW" altLang="zh-TW" sz="1800" kern="1200" smtClean="0">
                          <a:solidFill>
                            <a:schemeClr val="dk1"/>
                          </a:solidFill>
                          <a:effectLst/>
                          <a:latin typeface="Times New Roman" pitchFamily="18" charset="0"/>
                          <a:ea typeface="標楷體" pitchFamily="65" charset="-120"/>
                          <a:cs typeface="Times New Roman" pitchFamily="18" charset="0"/>
                        </a:rPr>
                        <a:t>牙周病統合性治療第一階段支付</a:t>
                      </a:r>
                      <a:r>
                        <a:rPr lang="en-US" altLang="zh-TW" sz="1800" kern="1200" smtClean="0">
                          <a:solidFill>
                            <a:schemeClr val="dk1"/>
                          </a:solidFill>
                          <a:effectLst/>
                          <a:latin typeface="Times New Roman" pitchFamily="18" charset="0"/>
                          <a:ea typeface="標楷體" pitchFamily="65" charset="-120"/>
                          <a:cs typeface="Times New Roman" pitchFamily="18" charset="0"/>
                        </a:rPr>
                        <a:t>(comprehensive periodontal treatment)</a:t>
                      </a:r>
                      <a:endParaRPr lang="zh-TW" altLang="zh-TW" sz="1800" kern="1200" smtClean="0">
                        <a:solidFill>
                          <a:schemeClr val="dk1"/>
                        </a:solidFill>
                        <a:effectLst/>
                        <a:latin typeface="Times New Roman" pitchFamily="18" charset="0"/>
                        <a:ea typeface="標楷體" pitchFamily="65" charset="-120"/>
                        <a:cs typeface="Times New Roman" pitchFamily="18" charset="0"/>
                      </a:endParaRPr>
                    </a:p>
                    <a:p>
                      <a:r>
                        <a:rPr lang="zh-TW" altLang="zh-TW" sz="1800" kern="1200" smtClean="0">
                          <a:solidFill>
                            <a:schemeClr val="dk1"/>
                          </a:solidFill>
                          <a:effectLst/>
                          <a:latin typeface="Times New Roman" pitchFamily="18" charset="0"/>
                          <a:ea typeface="標楷體" pitchFamily="65" charset="-120"/>
                          <a:cs typeface="Times New Roman" pitchFamily="18" charset="0"/>
                        </a:rPr>
                        <a:t>註：</a:t>
                      </a:r>
                    </a:p>
                    <a:p>
                      <a:r>
                        <a:rPr lang="en-US" altLang="zh-TW" sz="1800" kern="1200" smtClean="0">
                          <a:solidFill>
                            <a:schemeClr val="dk1"/>
                          </a:solidFill>
                          <a:effectLst/>
                          <a:latin typeface="Times New Roman" pitchFamily="18" charset="0"/>
                          <a:ea typeface="標楷體" pitchFamily="65" charset="-120"/>
                          <a:cs typeface="Times New Roman" pitchFamily="18" charset="0"/>
                        </a:rPr>
                        <a:t>1.</a:t>
                      </a:r>
                      <a:r>
                        <a:rPr lang="zh-TW" altLang="zh-TW" sz="1800" kern="1200" smtClean="0">
                          <a:solidFill>
                            <a:schemeClr val="dk1"/>
                          </a:solidFill>
                          <a:effectLst/>
                          <a:latin typeface="Times New Roman" pitchFamily="18" charset="0"/>
                          <a:ea typeface="標楷體" pitchFamily="65" charset="-120"/>
                          <a:cs typeface="Times New Roman" pitchFamily="18" charset="0"/>
                        </a:rPr>
                        <a:t>本項主要施行治療前</a:t>
                      </a:r>
                      <a:r>
                        <a:rPr lang="en-US" altLang="zh-TW" sz="1800" kern="1200" smtClean="0">
                          <a:solidFill>
                            <a:schemeClr val="dk1"/>
                          </a:solidFill>
                          <a:effectLst/>
                          <a:latin typeface="Times New Roman" pitchFamily="18" charset="0"/>
                          <a:ea typeface="標楷體" pitchFamily="65" charset="-120"/>
                          <a:cs typeface="Times New Roman" pitchFamily="18" charset="0"/>
                        </a:rPr>
                        <a:t>X</a:t>
                      </a:r>
                      <a:r>
                        <a:rPr lang="zh-TW" altLang="zh-TW" sz="1800" kern="1200" smtClean="0">
                          <a:solidFill>
                            <a:schemeClr val="dk1"/>
                          </a:solidFill>
                          <a:effectLst/>
                          <a:latin typeface="Times New Roman" pitchFamily="18" charset="0"/>
                          <a:ea typeface="標楷體" pitchFamily="65" charset="-120"/>
                          <a:cs typeface="Times New Roman" pitchFamily="18" charset="0"/>
                        </a:rPr>
                        <a:t>光檢查，並進行牙周病檢查</a:t>
                      </a:r>
                      <a:r>
                        <a:rPr lang="en-US" altLang="zh-TW" sz="1800" kern="1200" smtClean="0">
                          <a:solidFill>
                            <a:schemeClr val="dk1"/>
                          </a:solidFill>
                          <a:effectLst/>
                          <a:latin typeface="Times New Roman" pitchFamily="18" charset="0"/>
                          <a:ea typeface="標楷體" pitchFamily="65" charset="-120"/>
                          <a:cs typeface="Times New Roman" pitchFamily="18" charset="0"/>
                        </a:rPr>
                        <a:t>(</a:t>
                      </a:r>
                      <a:r>
                        <a:rPr lang="zh-TW" altLang="zh-TW" sz="1800" kern="1200" smtClean="0">
                          <a:solidFill>
                            <a:schemeClr val="dk1"/>
                          </a:solidFill>
                          <a:effectLst/>
                          <a:latin typeface="Times New Roman" pitchFamily="18" charset="0"/>
                          <a:ea typeface="標楷體" pitchFamily="65" charset="-120"/>
                          <a:cs typeface="Times New Roman" pitchFamily="18" charset="0"/>
                        </a:rPr>
                        <a:t>記錄表如附件</a:t>
                      </a:r>
                      <a:r>
                        <a:rPr lang="en-US" altLang="zh-TW" sz="1800" kern="1200" smtClean="0">
                          <a:solidFill>
                            <a:schemeClr val="dk1"/>
                          </a:solidFill>
                          <a:effectLst/>
                          <a:latin typeface="Times New Roman" pitchFamily="18" charset="0"/>
                          <a:ea typeface="標楷體" pitchFamily="65" charset="-120"/>
                          <a:cs typeface="Times New Roman" pitchFamily="18" charset="0"/>
                        </a:rPr>
                        <a:t>1)</a:t>
                      </a:r>
                      <a:r>
                        <a:rPr lang="zh-TW" altLang="zh-TW" sz="1800" kern="1200" smtClean="0">
                          <a:solidFill>
                            <a:schemeClr val="dk1"/>
                          </a:solidFill>
                          <a:effectLst/>
                          <a:latin typeface="Times New Roman" pitchFamily="18" charset="0"/>
                          <a:ea typeface="標楷體" pitchFamily="65" charset="-120"/>
                          <a:cs typeface="Times New Roman" pitchFamily="18" charset="0"/>
                        </a:rPr>
                        <a:t>。</a:t>
                      </a:r>
                    </a:p>
                    <a:p>
                      <a:r>
                        <a:rPr lang="en-US" altLang="zh-TW" sz="1800" kern="1200" smtClean="0">
                          <a:solidFill>
                            <a:schemeClr val="dk1"/>
                          </a:solidFill>
                          <a:effectLst/>
                          <a:latin typeface="Times New Roman" pitchFamily="18" charset="0"/>
                          <a:ea typeface="標楷體" pitchFamily="65" charset="-120"/>
                          <a:cs typeface="Times New Roman" pitchFamily="18" charset="0"/>
                        </a:rPr>
                        <a:t>2.</a:t>
                      </a:r>
                      <a:r>
                        <a:rPr lang="zh-TW" altLang="zh-TW" sz="1800" kern="1200" smtClean="0">
                          <a:solidFill>
                            <a:schemeClr val="dk1"/>
                          </a:solidFill>
                          <a:effectLst/>
                          <a:latin typeface="Times New Roman" pitchFamily="18" charset="0"/>
                          <a:ea typeface="標楷體" pitchFamily="65" charset="-120"/>
                          <a:cs typeface="Times New Roman" pitchFamily="18" charset="0"/>
                        </a:rPr>
                        <a:t>應提供「牙周病統合照護計畫照護手冊」及口腔保健衛教指導。</a:t>
                      </a:r>
                    </a:p>
                    <a:p>
                      <a:r>
                        <a:rPr lang="en-US" altLang="zh-TW" sz="1800" kern="1200" smtClean="0">
                          <a:solidFill>
                            <a:schemeClr val="dk1"/>
                          </a:solidFill>
                          <a:effectLst/>
                          <a:latin typeface="Times New Roman" pitchFamily="18" charset="0"/>
                          <a:ea typeface="標楷體" pitchFamily="65" charset="-120"/>
                          <a:cs typeface="Times New Roman" pitchFamily="18" charset="0"/>
                        </a:rPr>
                        <a:t>3.X</a:t>
                      </a:r>
                      <a:r>
                        <a:rPr lang="zh-TW" altLang="zh-TW" sz="1800" kern="1200" smtClean="0">
                          <a:solidFill>
                            <a:schemeClr val="dk1"/>
                          </a:solidFill>
                          <a:effectLst/>
                          <a:latin typeface="Times New Roman" pitchFamily="18" charset="0"/>
                          <a:ea typeface="標楷體" pitchFamily="65" charset="-120"/>
                          <a:cs typeface="Times New Roman" pitchFamily="18" charset="0"/>
                        </a:rPr>
                        <a:t>光片費用另計（限申報</a:t>
                      </a:r>
                      <a:r>
                        <a:rPr lang="en-US" altLang="zh-TW" sz="1800" kern="1200" smtClean="0">
                          <a:solidFill>
                            <a:schemeClr val="dk1"/>
                          </a:solidFill>
                          <a:effectLst/>
                          <a:latin typeface="Times New Roman" pitchFamily="18" charset="0"/>
                          <a:ea typeface="標楷體" pitchFamily="65" charset="-120"/>
                          <a:cs typeface="Times New Roman" pitchFamily="18" charset="0"/>
                        </a:rPr>
                        <a:t>34001C</a:t>
                      </a:r>
                      <a:r>
                        <a:rPr lang="zh-TW" altLang="zh-TW" sz="1800" kern="1200" smtClean="0">
                          <a:solidFill>
                            <a:schemeClr val="dk1"/>
                          </a:solidFill>
                          <a:effectLst/>
                          <a:latin typeface="Times New Roman" pitchFamily="18" charset="0"/>
                          <a:ea typeface="標楷體" pitchFamily="65" charset="-120"/>
                          <a:cs typeface="Times New Roman" pitchFamily="18" charset="0"/>
                        </a:rPr>
                        <a:t>及</a:t>
                      </a:r>
                      <a:r>
                        <a:rPr lang="en-US" altLang="zh-TW" sz="1800" kern="1200" smtClean="0">
                          <a:solidFill>
                            <a:schemeClr val="dk1"/>
                          </a:solidFill>
                          <a:effectLst/>
                          <a:latin typeface="Times New Roman" pitchFamily="18" charset="0"/>
                          <a:ea typeface="標楷體" pitchFamily="65" charset="-120"/>
                          <a:cs typeface="Times New Roman" pitchFamily="18" charset="0"/>
                        </a:rPr>
                        <a:t>34002C</a:t>
                      </a:r>
                      <a:r>
                        <a:rPr lang="zh-TW" altLang="zh-TW" sz="1800" kern="1200" smtClean="0">
                          <a:solidFill>
                            <a:schemeClr val="dk1"/>
                          </a:solidFill>
                          <a:effectLst/>
                          <a:latin typeface="Times New Roman" pitchFamily="18" charset="0"/>
                          <a:ea typeface="標楷體" pitchFamily="65" charset="-120"/>
                          <a:cs typeface="Times New Roman" pitchFamily="18" charset="0"/>
                        </a:rPr>
                        <a:t>）。</a:t>
                      </a:r>
                    </a:p>
                    <a:p>
                      <a:r>
                        <a:rPr lang="en-US" altLang="zh-TW" sz="1800" kern="1200" smtClean="0">
                          <a:solidFill>
                            <a:schemeClr val="dk1"/>
                          </a:solidFill>
                          <a:effectLst/>
                          <a:latin typeface="Times New Roman" pitchFamily="18" charset="0"/>
                          <a:ea typeface="標楷體" pitchFamily="65" charset="-120"/>
                          <a:cs typeface="Times New Roman" pitchFamily="18" charset="0"/>
                        </a:rPr>
                        <a:t>4.</a:t>
                      </a:r>
                      <a:r>
                        <a:rPr lang="zh-TW" altLang="zh-TW" sz="1800" kern="1200" smtClean="0">
                          <a:solidFill>
                            <a:schemeClr val="dk1"/>
                          </a:solidFill>
                          <a:effectLst/>
                          <a:latin typeface="Times New Roman" pitchFamily="18" charset="0"/>
                          <a:ea typeface="標楷體" pitchFamily="65" charset="-120"/>
                          <a:cs typeface="Times New Roman" pitchFamily="18" charset="0"/>
                        </a:rPr>
                        <a:t>≦</a:t>
                      </a:r>
                      <a:r>
                        <a:rPr lang="en-US" altLang="zh-TW" sz="1800" kern="1200" smtClean="0">
                          <a:solidFill>
                            <a:schemeClr val="dk1"/>
                          </a:solidFill>
                          <a:effectLst/>
                          <a:latin typeface="Times New Roman" pitchFamily="18" charset="0"/>
                          <a:ea typeface="標楷體" pitchFamily="65" charset="-120"/>
                          <a:cs typeface="Times New Roman" pitchFamily="18" charset="0"/>
                        </a:rPr>
                        <a:t>30</a:t>
                      </a:r>
                      <a:r>
                        <a:rPr lang="zh-TW" altLang="zh-TW" sz="1800" kern="1200" smtClean="0">
                          <a:solidFill>
                            <a:schemeClr val="dk1"/>
                          </a:solidFill>
                          <a:effectLst/>
                          <a:latin typeface="Times New Roman" pitchFamily="18" charset="0"/>
                          <a:ea typeface="標楷體" pitchFamily="65" charset="-120"/>
                          <a:cs typeface="Times New Roman" pitchFamily="18" charset="0"/>
                        </a:rPr>
                        <a:t>歲患者須附全口根尖片或咬翼片。</a:t>
                      </a:r>
                    </a:p>
                    <a:p>
                      <a:r>
                        <a:rPr lang="en-US" altLang="zh-TW" sz="1800" kern="1200" smtClean="0">
                          <a:solidFill>
                            <a:schemeClr val="dk1"/>
                          </a:solidFill>
                          <a:effectLst/>
                          <a:latin typeface="Times New Roman" pitchFamily="18" charset="0"/>
                          <a:ea typeface="標楷體" pitchFamily="65" charset="-120"/>
                          <a:cs typeface="Times New Roman" pitchFamily="18" charset="0"/>
                        </a:rPr>
                        <a:t>5.</a:t>
                      </a:r>
                      <a:r>
                        <a:rPr lang="zh-TW" altLang="zh-TW" sz="1800" kern="1200" smtClean="0">
                          <a:solidFill>
                            <a:schemeClr val="dk1"/>
                          </a:solidFill>
                          <a:effectLst/>
                          <a:latin typeface="Times New Roman" pitchFamily="18" charset="0"/>
                          <a:ea typeface="標楷體" pitchFamily="65" charset="-120"/>
                          <a:cs typeface="Times New Roman" pitchFamily="18" charset="0"/>
                        </a:rPr>
                        <a:t>同院所於二年內再執行本計畫之患者須附全口根尖片或咬翼片</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bl>
          </a:graphicData>
        </a:graphic>
      </p:graphicFrame>
    </p:spTree>
    <p:extLst>
      <p:ext uri="{BB962C8B-B14F-4D97-AF65-F5344CB8AC3E}">
        <p14:creationId xmlns:p14="http://schemas.microsoft.com/office/powerpoint/2010/main" val="388005101"/>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1427161896"/>
              </p:ext>
            </p:extLst>
          </p:nvPr>
        </p:nvGraphicFramePr>
        <p:xfrm>
          <a:off x="200025" y="1484313"/>
          <a:ext cx="9361488" cy="4536975"/>
        </p:xfrm>
        <a:graphic>
          <a:graphicData uri="http://schemas.openxmlformats.org/drawingml/2006/table">
            <a:tbl>
              <a:tblPr firstRow="1" firstCol="1" bandRow="1" bandCol="1">
                <a:tableStyleId>{5C22544A-7EE6-4342-B048-85BDC9FD1C3A}</a:tableStyleId>
              </a:tblPr>
              <a:tblGrid>
                <a:gridCol w="1584623"/>
                <a:gridCol w="3816424"/>
                <a:gridCol w="3960441"/>
              </a:tblGrid>
              <a:tr h="359497">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2017238">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五、牙醫師</a:t>
                      </a:r>
                      <a:endParaRPr lang="en-US" altLang="zh-TW" sz="1800" kern="100" dirty="0" smtClean="0">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　　申請資格</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四</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年合計提供治療個案數，排除個案數</a:t>
                      </a: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件以下者，於</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8</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月依病患歸戶統計，若完成第三階段服務個案數比率</a:t>
                      </a:r>
                      <a:r>
                        <a:rPr lang="en-US" altLang="zh-TW" sz="1800" kern="1200" dirty="0" smtClean="0">
                          <a:solidFill>
                            <a:schemeClr val="dk1"/>
                          </a:solidFill>
                          <a:effectLst/>
                          <a:latin typeface="Times New Roman" pitchFamily="18" charset="0"/>
                          <a:ea typeface="標楷體" pitchFamily="65" charset="-120"/>
                          <a:cs typeface="Times New Roman" pitchFamily="18" charset="0"/>
                        </a:rPr>
                        <a:t>&lt;33.33%</a:t>
                      </a:r>
                      <a:r>
                        <a:rPr lang="zh-TW" altLang="zh-TW" sz="1800" kern="1200" dirty="0" smtClean="0">
                          <a:solidFill>
                            <a:schemeClr val="dk1"/>
                          </a:solidFill>
                          <a:effectLst/>
                          <a:latin typeface="Times New Roman" pitchFamily="18" charset="0"/>
                          <a:ea typeface="標楷體" pitchFamily="65" charset="-120"/>
                          <a:cs typeface="Times New Roman" pitchFamily="18" charset="0"/>
                        </a:rPr>
                        <a:t>者（限同院所不限同醫師完成），</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108</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月起兩年內不得參加計畫，屆滿須再接受相關教育訓練後，始得提出申請。</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四</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年合計提供治療個案數，排除個案數</a:t>
                      </a: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件以下者，於</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8</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月依病患歸戶統計，若完成第三階段服務個案數比率</a:t>
                      </a:r>
                      <a:r>
                        <a:rPr lang="en-US" altLang="zh-TW" sz="1800" kern="1200" dirty="0" smtClean="0">
                          <a:solidFill>
                            <a:schemeClr val="dk1"/>
                          </a:solidFill>
                          <a:effectLst/>
                          <a:latin typeface="Times New Roman" pitchFamily="18" charset="0"/>
                          <a:ea typeface="標楷體" pitchFamily="65" charset="-120"/>
                          <a:cs typeface="Times New Roman" pitchFamily="18" charset="0"/>
                        </a:rPr>
                        <a:t>&lt;33.33%</a:t>
                      </a:r>
                      <a:r>
                        <a:rPr lang="zh-TW" altLang="zh-TW" sz="1800" kern="1200" dirty="0" smtClean="0">
                          <a:solidFill>
                            <a:schemeClr val="dk1"/>
                          </a:solidFill>
                          <a:effectLst/>
                          <a:latin typeface="Times New Roman" pitchFamily="18" charset="0"/>
                          <a:ea typeface="標楷體" pitchFamily="65" charset="-120"/>
                          <a:cs typeface="Times New Roman" pitchFamily="18" charset="0"/>
                        </a:rPr>
                        <a:t>者（限同院所不限同醫師完成），</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月起兩年內不得參加計畫，屆滿須再接受相關教育訓練後，始得提出申請。</a:t>
                      </a:r>
                    </a:p>
                  </a:txBody>
                  <a:tcPr marL="68583" marR="68583" marT="0" marB="0">
                    <a:solidFill>
                      <a:schemeClr val="bg2">
                        <a:lumMod val="90000"/>
                      </a:schemeClr>
                    </a:solidFill>
                  </a:tcPr>
                </a:tc>
              </a:tr>
              <a:tr h="2160240">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六、申請程序</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及申報規定</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特約醫療院所應檢附教育訓練學分證明等相關資料，送中華民國牙醫師公會全國聯合會</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以下稱牙醫全聯會</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申請初核，並由牙醫全聯會報送所轄全民健康保險保險人（以下稱保險人）分區業務組核定</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申請書格式如【附件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特約醫療院所應檢附教育訓練學分證明等相關資料，送中華民國牙醫師公會全國聯合會</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以下稱牙醫全聯會</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申請初核，並由牙醫全聯會報送所轄全民健康保險保險人（以下稱保險人）分區業務組核定</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；異動時，亦同。</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申請書格式如【附件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p>
                  </a:txBody>
                  <a:tcPr marL="68583" marR="68583" marT="0" marB="0">
                    <a:solidFill>
                      <a:schemeClr val="bg2">
                        <a:lumMod val="90000"/>
                      </a:schemeClr>
                    </a:solidFill>
                  </a:tcPr>
                </a:tc>
              </a:tr>
            </a:tbl>
          </a:graphicData>
        </a:graphic>
      </p:graphicFrame>
    </p:spTree>
    <p:extLst>
      <p:ext uri="{BB962C8B-B14F-4D97-AF65-F5344CB8AC3E}">
        <p14:creationId xmlns:p14="http://schemas.microsoft.com/office/powerpoint/2010/main" val="653704320"/>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1249793257"/>
              </p:ext>
            </p:extLst>
          </p:nvPr>
        </p:nvGraphicFramePr>
        <p:xfrm>
          <a:off x="200025" y="1484313"/>
          <a:ext cx="9361488" cy="3651337"/>
        </p:xfrm>
        <a:graphic>
          <a:graphicData uri="http://schemas.openxmlformats.org/drawingml/2006/table">
            <a:tbl>
              <a:tblPr firstRow="1" firstCol="1" bandRow="1" bandCol="1">
                <a:tableStyleId>{5C22544A-7EE6-4342-B048-85BDC9FD1C3A}</a:tableStyleId>
              </a:tblPr>
              <a:tblGrid>
                <a:gridCol w="1584623"/>
                <a:gridCol w="3816424"/>
                <a:gridCol w="3960441"/>
              </a:tblGrid>
              <a:tr h="359497">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115">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六、申請程序</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及申報規定</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如病患病情需要，由上述參與計畫之醫師實施並申報本計畫之治療項目。</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個案申報案件分類為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，如單獨施行本計畫項目，於治療期間僅申報「牙周病統合性治療第一階段支付（</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P4001C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）」項目時，得申報診察費。另如與其他案件類別治療併行時，應分開申報，由其他類別案件申報一次診察費。另相關治療之</a:t>
                      </a:r>
                      <a:r>
                        <a:rPr lang="en-US" altLang="zh-TW" sz="1800" kern="1200" dirty="0" smtClean="0">
                          <a:solidFill>
                            <a:schemeClr val="dk1"/>
                          </a:solidFill>
                          <a:effectLst/>
                          <a:latin typeface="Times New Roman" pitchFamily="18" charset="0"/>
                          <a:ea typeface="標楷體" pitchFamily="65" charset="-120"/>
                          <a:cs typeface="Times New Roman" pitchFamily="18" charset="0"/>
                        </a:rPr>
                        <a:t>X</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光片檢查費、藥費及麻醉費應併同本計畫項目申報。</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如病患病情需要，由上述參與計畫之</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特約醫療院所</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醫師實施並申報本計畫之治療項目。</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個案申報案件分類為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，如單獨施行本計畫項目，於治療期間僅申報「牙周病統合性治療第一階段支付（</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P4001C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）」項目時，得申報診察費。另如與其他案件類別治療併行時，應分開申報，由其他類別案件申報一次診察費。另相關治療之</a:t>
                      </a:r>
                      <a:r>
                        <a:rPr lang="en-US" altLang="zh-TW" sz="1800" kern="1200" dirty="0" smtClean="0">
                          <a:solidFill>
                            <a:schemeClr val="dk1"/>
                          </a:solidFill>
                          <a:effectLst/>
                          <a:latin typeface="Times New Roman" pitchFamily="18" charset="0"/>
                          <a:ea typeface="標楷體" pitchFamily="65" charset="-120"/>
                          <a:cs typeface="Times New Roman" pitchFamily="18" charset="0"/>
                        </a:rPr>
                        <a:t>X</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光片檢查費、藥費及麻醉費應併同本計畫項目申報。</a:t>
                      </a:r>
                    </a:p>
                  </a:txBody>
                  <a:tcPr marL="68583" marR="68583" marT="0" marB="0">
                    <a:solidFill>
                      <a:schemeClr val="bg2">
                        <a:lumMod val="90000"/>
                      </a:schemeClr>
                    </a:solidFill>
                  </a:tcPr>
                </a:tc>
              </a:tr>
            </a:tbl>
          </a:graphicData>
        </a:graphic>
      </p:graphicFrame>
    </p:spTree>
    <p:extLst>
      <p:ext uri="{BB962C8B-B14F-4D97-AF65-F5344CB8AC3E}">
        <p14:creationId xmlns:p14="http://schemas.microsoft.com/office/powerpoint/2010/main" val="1411936643"/>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861263931"/>
              </p:ext>
            </p:extLst>
          </p:nvPr>
        </p:nvGraphicFramePr>
        <p:xfrm>
          <a:off x="200025" y="1484313"/>
          <a:ext cx="9361488" cy="4248943"/>
        </p:xfrm>
        <a:graphic>
          <a:graphicData uri="http://schemas.openxmlformats.org/drawingml/2006/table">
            <a:tbl>
              <a:tblPr firstRow="1" firstCol="1" bandRow="1" bandCol="1">
                <a:tableStyleId>{5C22544A-7EE6-4342-B048-85BDC9FD1C3A}</a:tableStyleId>
              </a:tblPr>
              <a:tblGrid>
                <a:gridCol w="1584623"/>
                <a:gridCol w="3816424"/>
                <a:gridCol w="3960441"/>
              </a:tblGrid>
              <a:tr h="359497">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1729206">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七、審查方式</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申報「牙周病統合性治療第一階段支付（</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P4001C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）」項目，隨一般案件抽審。審查案件須檢送以下審查資料：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治療前</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全口</a:t>
                      </a:r>
                      <a:r>
                        <a:rPr lang="en-US" altLang="zh-TW" sz="1800" kern="1200" dirty="0" smtClean="0">
                          <a:solidFill>
                            <a:schemeClr val="dk1"/>
                          </a:solidFill>
                          <a:effectLst/>
                          <a:latin typeface="Times New Roman" pitchFamily="18" charset="0"/>
                          <a:ea typeface="標楷體" pitchFamily="65" charset="-120"/>
                          <a:cs typeface="Times New Roman" pitchFamily="18" charset="0"/>
                        </a:rPr>
                        <a:t>X</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光片</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足以辨識骨頭高度</a:t>
                      </a:r>
                      <a:r>
                        <a:rPr lang="en-US" altLang="zh-TW" sz="1800" kern="1200" dirty="0" smtClean="0">
                          <a:solidFill>
                            <a:schemeClr val="dk1"/>
                          </a:solidFill>
                          <a:effectLst/>
                          <a:latin typeface="Times New Roman" pitchFamily="18" charset="0"/>
                          <a:ea typeface="標楷體" pitchFamily="65" charset="-120"/>
                          <a:cs typeface="Times New Roman" pitchFamily="18" charset="0"/>
                        </a:rPr>
                        <a:t>bone level</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之</a:t>
                      </a:r>
                      <a:r>
                        <a:rPr lang="en-US" altLang="zh-TW" sz="1800" kern="1200" dirty="0" smtClean="0">
                          <a:solidFill>
                            <a:schemeClr val="dk1"/>
                          </a:solidFill>
                          <a:effectLst/>
                          <a:latin typeface="Times New Roman" pitchFamily="18" charset="0"/>
                          <a:ea typeface="標楷體" pitchFamily="65" charset="-120"/>
                          <a:cs typeface="Times New Roman" pitchFamily="18" charset="0"/>
                        </a:rPr>
                        <a:t>X</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光片</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申報「牙周病統合性治療第一階段支付（</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P4001C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）」項目，隨一般案件抽審。審查案件須檢送以下審查資料：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治療前</a:t>
                      </a:r>
                      <a:r>
                        <a:rPr lang="en-US" altLang="zh-TW" sz="1800" kern="1200" dirty="0" smtClean="0">
                          <a:solidFill>
                            <a:schemeClr val="dk1"/>
                          </a:solidFill>
                          <a:effectLst/>
                          <a:latin typeface="Times New Roman" pitchFamily="18" charset="0"/>
                          <a:ea typeface="標楷體" pitchFamily="65" charset="-120"/>
                          <a:cs typeface="Times New Roman" pitchFamily="18" charset="0"/>
                        </a:rPr>
                        <a:t>X</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光片</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足以辨識骨頭高度</a:t>
                      </a:r>
                      <a:r>
                        <a:rPr lang="en-US" altLang="zh-TW" sz="1800" kern="1200" dirty="0" smtClean="0">
                          <a:solidFill>
                            <a:schemeClr val="dk1"/>
                          </a:solidFill>
                          <a:effectLst/>
                          <a:latin typeface="Times New Roman" pitchFamily="18" charset="0"/>
                          <a:ea typeface="標楷體" pitchFamily="65" charset="-120"/>
                          <a:cs typeface="Times New Roman" pitchFamily="18" charset="0"/>
                        </a:rPr>
                        <a:t>bone level</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之</a:t>
                      </a:r>
                      <a:r>
                        <a:rPr lang="en-US" altLang="zh-TW" sz="1800" kern="1200" dirty="0" smtClean="0">
                          <a:solidFill>
                            <a:schemeClr val="dk1"/>
                          </a:solidFill>
                          <a:effectLst/>
                          <a:latin typeface="Times New Roman" pitchFamily="18" charset="0"/>
                          <a:ea typeface="標楷體" pitchFamily="65" charset="-120"/>
                          <a:cs typeface="Times New Roman" pitchFamily="18" charset="0"/>
                        </a:rPr>
                        <a:t>X</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光片</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p>
                  </a:txBody>
                  <a:tcPr marL="68583" marR="68583" marT="0" marB="0">
                    <a:solidFill>
                      <a:schemeClr val="bg2">
                        <a:lumMod val="90000"/>
                      </a:schemeClr>
                    </a:solidFill>
                  </a:tcPr>
                </a:tc>
              </a:tr>
              <a:tr h="2160240">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九、相關規範</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醫療服務管控實務如下：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案件數分配：由牙醫全聯會依總額分區</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104</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a:t>
                      </a:r>
                      <a:r>
                        <a:rPr lang="en-US" altLang="zh-TW" sz="1800" kern="1200" dirty="0" smtClean="0">
                          <a:solidFill>
                            <a:schemeClr val="dk1"/>
                          </a:solidFill>
                          <a:effectLst/>
                          <a:latin typeface="Times New Roman" pitchFamily="18" charset="0"/>
                          <a:ea typeface="標楷體" pitchFamily="65" charset="-120"/>
                          <a:cs typeface="Times New Roman" pitchFamily="18" charset="0"/>
                        </a:rPr>
                        <a:t>R</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值比例分配，按季管理。</a:t>
                      </a:r>
                      <a:r>
                        <a:rPr lang="en-US" altLang="zh-TW" sz="1800" kern="1200" dirty="0" smtClean="0">
                          <a:solidFill>
                            <a:schemeClr val="dk1"/>
                          </a:solidFill>
                          <a:effectLst/>
                          <a:latin typeface="Times New Roman" pitchFamily="18" charset="0"/>
                          <a:ea typeface="標楷體" pitchFamily="65" charset="-120"/>
                          <a:cs typeface="Times New Roman" pitchFamily="18" charset="0"/>
                        </a:rPr>
                        <a:t>(P5)</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服務量的調節：一季約執行</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37,500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件，按月統計完成第二階段（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P4002C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）項目之案件數。</a:t>
                      </a:r>
                      <a:r>
                        <a:rPr lang="en-US" altLang="zh-TW" sz="1800" kern="1200" dirty="0" smtClean="0">
                          <a:solidFill>
                            <a:schemeClr val="dk1"/>
                          </a:solidFill>
                          <a:effectLst/>
                          <a:latin typeface="Times New Roman" pitchFamily="18" charset="0"/>
                          <a:ea typeface="標楷體" pitchFamily="65" charset="-120"/>
                          <a:cs typeface="Times New Roman" pitchFamily="18" charset="0"/>
                        </a:rPr>
                        <a:t>(P6)</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醫療服務管控實務如下：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案件數分配：由牙醫全聯會依總額分區</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a:t>
                      </a:r>
                      <a:r>
                        <a:rPr lang="en-US" altLang="zh-TW" sz="1800" kern="1200" dirty="0" smtClean="0">
                          <a:solidFill>
                            <a:schemeClr val="dk1"/>
                          </a:solidFill>
                          <a:effectLst/>
                          <a:latin typeface="Times New Roman" pitchFamily="18" charset="0"/>
                          <a:ea typeface="標楷體" pitchFamily="65" charset="-120"/>
                          <a:cs typeface="Times New Roman" pitchFamily="18" charset="0"/>
                        </a:rPr>
                        <a:t>R</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值比例分配，按季管理。</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服務量的調節：一季約執行</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32,500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件，按月統計完成第二階段（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P4002C</a:t>
                      </a:r>
                      <a:r>
                        <a:rPr lang="zh-TW" altLang="zh-TW" sz="1800" kern="1200" dirty="0" smtClean="0">
                          <a:solidFill>
                            <a:schemeClr val="dk1"/>
                          </a:solidFill>
                          <a:effectLst/>
                          <a:latin typeface="Times New Roman" pitchFamily="18" charset="0"/>
                          <a:ea typeface="標楷體" pitchFamily="65" charset="-120"/>
                          <a:cs typeface="Times New Roman" pitchFamily="18" charset="0"/>
                        </a:rPr>
                        <a:t>）項目之案件數。</a:t>
                      </a:r>
                    </a:p>
                  </a:txBody>
                  <a:tcPr marL="68583" marR="68583" marT="0" marB="0">
                    <a:solidFill>
                      <a:schemeClr val="bg2">
                        <a:lumMod val="90000"/>
                      </a:schemeClr>
                    </a:solidFill>
                  </a:tcPr>
                </a:tc>
              </a:tr>
            </a:tbl>
          </a:graphicData>
        </a:graphic>
      </p:graphicFrame>
    </p:spTree>
    <p:extLst>
      <p:ext uri="{BB962C8B-B14F-4D97-AF65-F5344CB8AC3E}">
        <p14:creationId xmlns:p14="http://schemas.microsoft.com/office/powerpoint/2010/main" val="59966771"/>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17844929"/>
              </p:ext>
            </p:extLst>
          </p:nvPr>
        </p:nvGraphicFramePr>
        <p:xfrm>
          <a:off x="200025" y="1484313"/>
          <a:ext cx="9361488" cy="5113039"/>
        </p:xfrm>
        <a:graphic>
          <a:graphicData uri="http://schemas.openxmlformats.org/drawingml/2006/table">
            <a:tbl>
              <a:tblPr firstRow="1" firstCol="1" bandRow="1" bandCol="1">
                <a:tableStyleId>{5C22544A-7EE6-4342-B048-85BDC9FD1C3A}</a:tableStyleId>
              </a:tblPr>
              <a:tblGrid>
                <a:gridCol w="1584623"/>
                <a:gridCol w="3816424"/>
                <a:gridCol w="3960441"/>
              </a:tblGrid>
              <a:tr h="359497">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106</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800" b="1" kern="100" dirty="0">
                          <a:effectLst/>
                          <a:latin typeface="Times New Roman" pitchFamily="18" charset="0"/>
                          <a:ea typeface="標楷體" pitchFamily="65" charset="-120"/>
                          <a:cs typeface="Times New Roman" pitchFamily="18" charset="0"/>
                        </a:rPr>
                        <a:t>105</a:t>
                      </a:r>
                      <a:r>
                        <a:rPr lang="zh-TW" sz="18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3017115">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十、醫師資格</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審查程序</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請每月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日前將申請書及有關資料以掛號郵寄至牙醫全聯會，牙醫全聯會審查後，於每月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日前將名單函送所轄保險人分區業務組核定，並由所轄保險人分區業務組行文通知相關院所，並副知牙醫全聯會；申請者得於核定之起迄期間執行本計畫服務。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(P6)</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請每月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日前將申請書及有關資料以掛號郵寄至牙醫全聯會，牙醫全聯會審查後，於每月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日前將名單函送所轄保險人分區業務組核定，並由所轄保險人分區業務組行文通知相關院所，並副知牙醫全聯會；申請者得於核定之起迄期間執行本計畫服務。</a:t>
                      </a: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二</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醫師支援不同院所應各別提出申請，醫師名單或執業執照若有異動，應於每月</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5</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日前函報牙醫全聯會，並送保險人分區業務組核定，並得於次月生效。</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三</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特約醫療院所代碼如有變更，應函報牙醫全聯會及保險人分區業務組辦理本計畫之起迄日期變更作業。</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r>
              <a:tr h="913062">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十一、</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本計畫治療過程中，醫師可依病人特殊需要，向其詳述理由並獲同意自付費用後，方得提供下列項目：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(P7)</a:t>
                      </a:r>
                      <a:endParaRPr lang="zh-TW" sz="1800" kern="100" dirty="0">
                        <a:effectLst/>
                        <a:latin typeface="Times New Roman" pitchFamily="18" charset="0"/>
                        <a:ea typeface="標楷體" pitchFamily="65" charset="-120"/>
                        <a:cs typeface="Times New Roman" pitchFamily="18" charset="0"/>
                      </a:endParaRPr>
                    </a:p>
                  </a:txBody>
                  <a:tcPr marL="68583" marR="68583"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本計畫治療過程中，</a:t>
                      </a:r>
                      <a:r>
                        <a:rPr lang="zh-TW" altLang="zh-TW" sz="1800" b="1" u="sng" strike="sngStrike" kern="1200" dirty="0" smtClean="0">
                          <a:solidFill>
                            <a:schemeClr val="dk1"/>
                          </a:solidFill>
                          <a:effectLst/>
                          <a:latin typeface="Times New Roman" pitchFamily="18" charset="0"/>
                          <a:ea typeface="標楷體" pitchFamily="65" charset="-120"/>
                          <a:cs typeface="Times New Roman" pitchFamily="18" charset="0"/>
                        </a:rPr>
                        <a:t>各</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醫師可依病人特殊需要，向其詳述理由並獲同意付費後，方得提供下列項目：</a:t>
                      </a:r>
                    </a:p>
                  </a:txBody>
                  <a:tcPr marL="68583" marR="68583" marT="0" marB="0">
                    <a:solidFill>
                      <a:schemeClr val="bg2">
                        <a:lumMod val="90000"/>
                      </a:schemeClr>
                    </a:solidFill>
                  </a:tcPr>
                </a:tc>
              </a:tr>
            </a:tbl>
          </a:graphicData>
        </a:graphic>
      </p:graphicFrame>
    </p:spTree>
    <p:extLst>
      <p:ext uri="{BB962C8B-B14F-4D97-AF65-F5344CB8AC3E}">
        <p14:creationId xmlns:p14="http://schemas.microsoft.com/office/powerpoint/2010/main" val="3976201533"/>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748745208"/>
              </p:ext>
            </p:extLst>
          </p:nvPr>
        </p:nvGraphicFramePr>
        <p:xfrm>
          <a:off x="200025" y="1611313"/>
          <a:ext cx="9361488" cy="4211111"/>
        </p:xfrm>
        <a:graphic>
          <a:graphicData uri="http://schemas.openxmlformats.org/drawingml/2006/table">
            <a:tbl>
              <a:tblPr firstRow="1" firstCol="1" bandRow="1" bandCol="1">
                <a:tableStyleId>{5C22544A-7EE6-4342-B048-85BDC9FD1C3A}</a:tableStyleId>
              </a:tblPr>
              <a:tblGrid>
                <a:gridCol w="1152576"/>
                <a:gridCol w="3672408"/>
                <a:gridCol w="4536504"/>
              </a:tblGrid>
              <a:tr h="359540">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666059">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牙周病檢查記錄表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版本</a:t>
                      </a:r>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牙周病檢查記錄表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版本</a:t>
                      </a:r>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457200" indent="-4572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360040">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2</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牙菌斑控制記錄表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altLang="zh-TW" sz="1800" kern="100" dirty="0" smtClean="0">
                        <a:effectLst/>
                        <a:latin typeface="Times New Roman" pitchFamily="18" charset="0"/>
                        <a:ea typeface="標楷體" pitchFamily="65" charset="-120"/>
                        <a:cs typeface="Times New Roman" pitchFamily="18" charset="0"/>
                      </a:endParaRPr>
                    </a:p>
                    <a:p>
                      <a:pPr>
                        <a:spcAft>
                          <a:spcPts val="0"/>
                        </a:spcAft>
                      </a:pP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881367">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3</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度</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全民健康保險牙醫門診總額牙周病統合照護計畫</a:t>
                      </a:r>
                    </a:p>
                    <a:p>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加入計畫</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申請書</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院所</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醫師</a:t>
                      </a:r>
                      <a:r>
                        <a:rPr lang="zh-TW" altLang="zh-TW" sz="1800" kern="1200" dirty="0" smtClean="0">
                          <a:solidFill>
                            <a:schemeClr val="dk1"/>
                          </a:solidFill>
                          <a:effectLst/>
                          <a:latin typeface="Times New Roman" pitchFamily="18" charset="0"/>
                          <a:ea typeface="標楷體" pitchFamily="65" charset="-120"/>
                          <a:cs typeface="Times New Roman" pitchFamily="18" charset="0"/>
                        </a:rPr>
                        <a:t>為單位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年度變更</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表單內容變更</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因應方案變更</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新加入醫師才須申請</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5822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4</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病人基本資料暨接受牙周病統合性治療確認書</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提供衛教資料形式可包含手冊或</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電子檔</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823064">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5</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年全民健康保險牙醫門診總額牙周病統合照護計畫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每月增加申報件數申請表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以醫師為單位</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年度變更，其他內容不變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4850" name="內容版面配置區 2"/>
          <p:cNvSpPr>
            <a:spLocks noGrp="1"/>
          </p:cNvSpPr>
          <p:nvPr>
            <p:ph idx="1"/>
          </p:nvPr>
        </p:nvSpPr>
        <p:spPr>
          <a:xfrm>
            <a:off x="128588" y="1268413"/>
            <a:ext cx="6480175" cy="360362"/>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extLst>
      <p:ext uri="{BB962C8B-B14F-4D97-AF65-F5344CB8AC3E}">
        <p14:creationId xmlns:p14="http://schemas.microsoft.com/office/powerpoint/2010/main" val="2677610398"/>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1"/>
          <p:cNvSpPr>
            <a:spLocks noChangeArrowheads="1"/>
          </p:cNvSpPr>
          <p:nvPr/>
        </p:nvSpPr>
        <p:spPr bwMode="auto">
          <a:xfrm>
            <a:off x="441325" y="563563"/>
            <a:ext cx="9050338"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spcBef>
                <a:spcPct val="20000"/>
              </a:spcBef>
            </a:pPr>
            <a:r>
              <a:rPr lang="zh-TW" altLang="en-US" sz="3400" b="1">
                <a:solidFill>
                  <a:srgbClr val="0000FF"/>
                </a:solidFill>
                <a:ea typeface="標楷體" pitchFamily="65" charset="-120"/>
                <a:cs typeface="Times New Roman" pitchFamily="18" charset="0"/>
              </a:rPr>
              <a:t>高屏區牙醫院所減量抽審辦法</a:t>
            </a:r>
          </a:p>
          <a:p>
            <a:pPr algn="ctr" eaLnBrk="0" hangingPunct="0">
              <a:spcBef>
                <a:spcPct val="30000"/>
              </a:spcBef>
            </a:pPr>
            <a:r>
              <a:rPr lang="en-US" altLang="zh-TW" sz="2200" b="1">
                <a:ea typeface="標楷體" pitchFamily="65" charset="-120"/>
                <a:cs typeface="Times New Roman" pitchFamily="18" charset="0"/>
              </a:rPr>
              <a:t>(</a:t>
            </a:r>
            <a:r>
              <a:rPr lang="zh-TW" altLang="en-US" sz="2200" b="1" u="sng">
                <a:solidFill>
                  <a:srgbClr val="FF0000"/>
                </a:solidFill>
                <a:ea typeface="標楷體" pitchFamily="65" charset="-120"/>
                <a:cs typeface="Times New Roman" pitchFamily="18" charset="0"/>
              </a:rPr>
              <a:t>費用年月</a:t>
            </a:r>
            <a:r>
              <a:rPr lang="en-US" altLang="zh-TW" sz="2200" b="1" u="sng">
                <a:solidFill>
                  <a:srgbClr val="FF0000"/>
                </a:solidFill>
                <a:ea typeface="標楷體" pitchFamily="65" charset="-120"/>
                <a:cs typeface="Times New Roman" pitchFamily="18" charset="0"/>
              </a:rPr>
              <a:t>106</a:t>
            </a:r>
            <a:r>
              <a:rPr lang="zh-TW" altLang="en-US" sz="2200" b="1" u="sng">
                <a:solidFill>
                  <a:srgbClr val="FF0000"/>
                </a:solidFill>
                <a:ea typeface="標楷體" pitchFamily="65" charset="-120"/>
                <a:cs typeface="Times New Roman" pitchFamily="18" charset="0"/>
              </a:rPr>
              <a:t>年</a:t>
            </a:r>
            <a:r>
              <a:rPr lang="en-US" altLang="zh-TW" sz="2200" b="1" u="sng">
                <a:solidFill>
                  <a:srgbClr val="FF0000"/>
                </a:solidFill>
                <a:ea typeface="標楷體" pitchFamily="65" charset="-120"/>
                <a:cs typeface="Times New Roman" pitchFamily="18" charset="0"/>
              </a:rPr>
              <a:t>4</a:t>
            </a:r>
            <a:r>
              <a:rPr lang="zh-TW" altLang="en-US" sz="2200" b="1" u="sng">
                <a:solidFill>
                  <a:srgbClr val="FF0000"/>
                </a:solidFill>
                <a:ea typeface="標楷體" pitchFamily="65" charset="-120"/>
                <a:cs typeface="Times New Roman" pitchFamily="18" charset="0"/>
              </a:rPr>
              <a:t>月起實施</a:t>
            </a:r>
            <a:r>
              <a:rPr lang="en-US" altLang="zh-TW" sz="2200" b="1">
                <a:ea typeface="標楷體" pitchFamily="65" charset="-120"/>
                <a:cs typeface="Times New Roman" pitchFamily="18" charset="0"/>
              </a:rPr>
              <a:t>-</a:t>
            </a:r>
            <a:r>
              <a:rPr lang="en-US" altLang="zh-TW" sz="2000" b="1">
                <a:ea typeface="標楷體" pitchFamily="65" charset="-120"/>
                <a:cs typeface="Times New Roman" pitchFamily="18" charset="0"/>
              </a:rPr>
              <a:t>105.12.20</a:t>
            </a:r>
            <a:r>
              <a:rPr lang="zh-TW" altLang="en-US" sz="2000" b="1">
                <a:ea typeface="標楷體" pitchFamily="65" charset="-120"/>
                <a:cs typeface="Times New Roman" pitchFamily="18" charset="0"/>
              </a:rPr>
              <a:t>第四次共管會修訂最新完整版</a:t>
            </a:r>
            <a:r>
              <a:rPr lang="en-US" altLang="zh-TW" sz="2200" b="1">
                <a:ea typeface="標楷體" pitchFamily="65" charset="-120"/>
                <a:cs typeface="Times New Roman" pitchFamily="18" charset="0"/>
              </a:rPr>
              <a:t>)</a:t>
            </a:r>
            <a:r>
              <a:rPr lang="en-US" altLang="zh-TW">
                <a:ea typeface="標楷體" pitchFamily="65" charset="-120"/>
                <a:cs typeface="Times New Roman" pitchFamily="18" charset="0"/>
              </a:rPr>
              <a:t> </a:t>
            </a:r>
          </a:p>
        </p:txBody>
      </p:sp>
      <p:sp>
        <p:nvSpPr>
          <p:cNvPr id="112643" name="Rectangle 22"/>
          <p:cNvSpPr>
            <a:spLocks noChangeArrowheads="1"/>
          </p:cNvSpPr>
          <p:nvPr/>
        </p:nvSpPr>
        <p:spPr bwMode="auto">
          <a:xfrm>
            <a:off x="131763" y="1592263"/>
            <a:ext cx="963453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10000"/>
              </a:lnSpc>
              <a:spcBef>
                <a:spcPct val="10000"/>
              </a:spcBef>
            </a:pPr>
            <a:r>
              <a:rPr lang="zh-TW" altLang="en-US" b="1">
                <a:ea typeface="標楷體" pitchFamily="65" charset="-120"/>
                <a:cs typeface="Times New Roman" pitchFamily="18" charset="0"/>
              </a:rPr>
              <a:t>「本辦法皆排除</a:t>
            </a:r>
            <a:r>
              <a:rPr lang="en-US" altLang="zh-TW" b="1">
                <a:ea typeface="標楷體" pitchFamily="65" charset="-120"/>
                <a:cs typeface="Times New Roman" pitchFamily="18" charset="0"/>
              </a:rPr>
              <a:t>14</a:t>
            </a:r>
            <a:r>
              <a:rPr lang="zh-TW" altLang="en-US" b="1">
                <a:ea typeface="標楷體" pitchFamily="65" charset="-120"/>
                <a:cs typeface="Times New Roman" pitchFamily="18" charset="0"/>
              </a:rPr>
              <a:t>、</a:t>
            </a:r>
            <a:r>
              <a:rPr lang="en-US" altLang="zh-TW" b="1">
                <a:ea typeface="標楷體" pitchFamily="65" charset="-120"/>
                <a:cs typeface="Times New Roman" pitchFamily="18" charset="0"/>
              </a:rPr>
              <a:t>16</a:t>
            </a:r>
            <a:r>
              <a:rPr lang="zh-TW" altLang="en-US" b="1">
                <a:ea typeface="標楷體" pitchFamily="65" charset="-120"/>
                <a:cs typeface="Times New Roman" pitchFamily="18" charset="0"/>
              </a:rPr>
              <a:t>、</a:t>
            </a:r>
            <a:r>
              <a:rPr lang="en-US" altLang="zh-TW" b="1">
                <a:ea typeface="標楷體" pitchFamily="65" charset="-120"/>
                <a:cs typeface="Times New Roman" pitchFamily="18" charset="0"/>
              </a:rPr>
              <a:t>A3</a:t>
            </a:r>
            <a:r>
              <a:rPr lang="zh-TW" altLang="en-US" b="1">
                <a:ea typeface="標楷體" pitchFamily="65" charset="-120"/>
                <a:cs typeface="Times New Roman" pitchFamily="18" charset="0"/>
              </a:rPr>
              <a:t>、</a:t>
            </a:r>
            <a:r>
              <a:rPr lang="en-US" altLang="zh-TW" b="1">
                <a:ea typeface="標楷體" pitchFamily="65" charset="-120"/>
                <a:cs typeface="Times New Roman" pitchFamily="18" charset="0"/>
              </a:rPr>
              <a:t>B6</a:t>
            </a:r>
            <a:r>
              <a:rPr lang="zh-TW" altLang="en-US" b="1">
                <a:ea typeface="標楷體" pitchFamily="65" charset="-120"/>
                <a:cs typeface="Times New Roman" pitchFamily="18" charset="0"/>
              </a:rPr>
              <a:t>、</a:t>
            </a:r>
            <a:r>
              <a:rPr lang="en-US" altLang="zh-TW" b="1">
                <a:ea typeface="標楷體" pitchFamily="65" charset="-120"/>
                <a:cs typeface="Times New Roman" pitchFamily="18" charset="0"/>
              </a:rPr>
              <a:t>B7</a:t>
            </a:r>
            <a:r>
              <a:rPr lang="zh-TW" altLang="en-US" b="1">
                <a:ea typeface="標楷體" pitchFamily="65" charset="-120"/>
                <a:cs typeface="Times New Roman" pitchFamily="18" charset="0"/>
              </a:rPr>
              <a:t>、矯正機關</a:t>
            </a:r>
            <a:r>
              <a:rPr lang="en-US" altLang="zh-TW" b="1">
                <a:ea typeface="標楷體" pitchFamily="65" charset="-120"/>
                <a:cs typeface="Times New Roman" pitchFamily="18" charset="0"/>
              </a:rPr>
              <a:t>(JA</a:t>
            </a:r>
            <a:r>
              <a:rPr lang="zh-TW" altLang="en-US" b="1">
                <a:ea typeface="標楷體" pitchFamily="65" charset="-120"/>
                <a:cs typeface="Times New Roman" pitchFamily="18" charset="0"/>
              </a:rPr>
              <a:t>及</a:t>
            </a:r>
            <a:r>
              <a:rPr lang="en-US" altLang="zh-TW" b="1">
                <a:ea typeface="標楷體" pitchFamily="65" charset="-120"/>
                <a:cs typeface="Times New Roman" pitchFamily="18" charset="0"/>
              </a:rPr>
              <a:t>JB)</a:t>
            </a:r>
            <a:r>
              <a:rPr lang="zh-TW" altLang="en-US" b="1">
                <a:ea typeface="標楷體" pitchFamily="65" charset="-120"/>
                <a:cs typeface="Times New Roman" pitchFamily="18" charset="0"/>
              </a:rPr>
              <a:t>之案件及牙周病統合照護計畫</a:t>
            </a:r>
            <a:r>
              <a:rPr lang="en-US" altLang="zh-TW" b="1">
                <a:ea typeface="標楷體" pitchFamily="65" charset="-120"/>
                <a:cs typeface="Times New Roman" pitchFamily="18" charset="0"/>
              </a:rPr>
              <a:t>P4001C</a:t>
            </a:r>
            <a:r>
              <a:rPr lang="zh-TW" altLang="en-US" b="1">
                <a:ea typeface="標楷體" pitchFamily="65" charset="-120"/>
                <a:cs typeface="Times New Roman" pitchFamily="18" charset="0"/>
              </a:rPr>
              <a:t>、</a:t>
            </a:r>
            <a:r>
              <a:rPr lang="en-US" altLang="zh-TW" b="1">
                <a:ea typeface="標楷體" pitchFamily="65" charset="-120"/>
                <a:cs typeface="Times New Roman" pitchFamily="18" charset="0"/>
              </a:rPr>
              <a:t>P4002C</a:t>
            </a:r>
            <a:r>
              <a:rPr lang="zh-TW" altLang="en-US" b="1">
                <a:ea typeface="標楷體" pitchFamily="65" charset="-120"/>
                <a:cs typeface="Times New Roman" pitchFamily="18" charset="0"/>
              </a:rPr>
              <a:t>、</a:t>
            </a:r>
            <a:r>
              <a:rPr lang="en-US" altLang="zh-TW" b="1">
                <a:ea typeface="標楷體" pitchFamily="65" charset="-120"/>
                <a:cs typeface="Times New Roman" pitchFamily="18" charset="0"/>
              </a:rPr>
              <a:t>P4003C</a:t>
            </a:r>
            <a:r>
              <a:rPr lang="zh-TW" altLang="en-US" b="1">
                <a:ea typeface="標楷體" pitchFamily="65" charset="-120"/>
                <a:cs typeface="Times New Roman" pitchFamily="18" charset="0"/>
              </a:rPr>
              <a:t>、定期性口腔癌與癌前病變追蹤治療</a:t>
            </a:r>
            <a:r>
              <a:rPr lang="en-US" altLang="zh-TW" b="1">
                <a:ea typeface="標楷體" pitchFamily="65" charset="-120"/>
                <a:cs typeface="Times New Roman" pitchFamily="18" charset="0"/>
              </a:rPr>
              <a:t>(92090C)</a:t>
            </a:r>
            <a:r>
              <a:rPr lang="zh-TW" altLang="en-US" b="1">
                <a:ea typeface="標楷體" pitchFamily="65" charset="-120"/>
                <a:cs typeface="Times New Roman" pitchFamily="18" charset="0"/>
              </a:rPr>
              <a:t>、非定期性口腔癌與癌前病變追蹤治療</a:t>
            </a:r>
            <a:r>
              <a:rPr lang="en-US" altLang="zh-TW" b="1">
                <a:ea typeface="標楷體" pitchFamily="65" charset="-120"/>
                <a:cs typeface="Times New Roman" pitchFamily="18" charset="0"/>
              </a:rPr>
              <a:t>(92091C)</a:t>
            </a:r>
            <a:r>
              <a:rPr lang="zh-TW" altLang="en-US" b="1">
                <a:ea typeface="標楷體" pitchFamily="65" charset="-120"/>
                <a:cs typeface="Times New Roman" pitchFamily="18" charset="0"/>
              </a:rPr>
              <a:t>、口腔黏膜難症特別處理</a:t>
            </a:r>
            <a:r>
              <a:rPr lang="en-US" altLang="zh-TW" b="1">
                <a:ea typeface="標楷體" pitchFamily="65" charset="-120"/>
                <a:cs typeface="Times New Roman" pitchFamily="18" charset="0"/>
              </a:rPr>
              <a:t>(92073C)</a:t>
            </a:r>
            <a:r>
              <a:rPr lang="zh-TW" altLang="en-US" b="1">
                <a:ea typeface="標楷體" pitchFamily="65" charset="-120"/>
                <a:cs typeface="Times New Roman" pitchFamily="18" charset="0"/>
              </a:rPr>
              <a:t>之醫療費用」。</a:t>
            </a:r>
            <a:r>
              <a:rPr lang="zh-TW" altLang="en-US">
                <a:ea typeface="標楷體" pitchFamily="65" charset="-120"/>
                <a:cs typeface="Times New Roman" pitchFamily="18" charset="0"/>
              </a:rPr>
              <a:t> </a:t>
            </a:r>
          </a:p>
        </p:txBody>
      </p:sp>
      <p:sp>
        <p:nvSpPr>
          <p:cNvPr id="112644" name="矩形 2"/>
          <p:cNvSpPr>
            <a:spLocks noChangeArrowheads="1"/>
          </p:cNvSpPr>
          <p:nvPr/>
        </p:nvSpPr>
        <p:spPr bwMode="auto">
          <a:xfrm>
            <a:off x="350838" y="4005263"/>
            <a:ext cx="9283700" cy="2519362"/>
          </a:xfrm>
          <a:prstGeom prst="rect">
            <a:avLst/>
          </a:prstGeom>
          <a:solidFill>
            <a:srgbClr val="FFFFFF"/>
          </a:solidFill>
          <a:ln w="9525">
            <a:solidFill>
              <a:srgbClr val="000000"/>
            </a:solidFill>
            <a:miter lim="800000"/>
            <a:headEnd/>
            <a:tailEnd/>
          </a:ln>
        </p:spPr>
        <p:txBody>
          <a:bodyPr/>
          <a:lstStyle/>
          <a:p>
            <a:r>
              <a:rPr lang="zh-TW" altLang="en-US" sz="2000">
                <a:ea typeface="標楷體" pitchFamily="65" charset="-120"/>
                <a:cs typeface="Times New Roman" pitchFamily="18" charset="0"/>
              </a:rPr>
              <a:t>註：</a:t>
            </a:r>
          </a:p>
          <a:p>
            <a:r>
              <a:rPr lang="zh-TW" altLang="en-US" sz="2000">
                <a:ea typeface="標楷體" pitchFamily="65" charset="-120"/>
                <a:cs typeface="Times New Roman" pitchFamily="18" charset="0"/>
              </a:rPr>
              <a:t>費用指標之計算皆以院所去年該季之醫療費用點數</a:t>
            </a:r>
            <a:r>
              <a:rPr lang="en-US" altLang="zh-TW" sz="2000">
                <a:ea typeface="標楷體" pitchFamily="65" charset="-120"/>
                <a:cs typeface="Times New Roman" pitchFamily="18" charset="0"/>
              </a:rPr>
              <a:t>(</a:t>
            </a:r>
            <a:r>
              <a:rPr lang="zh-TW" altLang="en-US" sz="2000">
                <a:ea typeface="標楷體" pitchFamily="65" charset="-120"/>
                <a:cs typeface="Times New Roman" pitchFamily="18" charset="0"/>
              </a:rPr>
              <a:t>含部份負擔</a:t>
            </a:r>
            <a:r>
              <a:rPr lang="en-US" altLang="zh-TW" sz="2000">
                <a:ea typeface="標楷體" pitchFamily="65" charset="-120"/>
                <a:cs typeface="Times New Roman" pitchFamily="18" charset="0"/>
              </a:rPr>
              <a:t>)</a:t>
            </a:r>
            <a:r>
              <a:rPr lang="zh-TW" altLang="en-US" sz="2000">
                <a:ea typeface="標楷體" pitchFamily="65" charset="-120"/>
                <a:cs typeface="Times New Roman" pitchFamily="18" charset="0"/>
              </a:rPr>
              <a:t>及月平均醫療費用點數</a:t>
            </a:r>
            <a:r>
              <a:rPr lang="en-US" altLang="zh-TW" sz="2000">
                <a:ea typeface="標楷體" pitchFamily="65" charset="-120"/>
                <a:cs typeface="Times New Roman" pitchFamily="18" charset="0"/>
              </a:rPr>
              <a:t>(</a:t>
            </a:r>
            <a:r>
              <a:rPr lang="zh-TW" altLang="en-US" sz="2000">
                <a:ea typeface="標楷體" pitchFamily="65" charset="-120"/>
                <a:cs typeface="Times New Roman" pitchFamily="18" charset="0"/>
              </a:rPr>
              <a:t>含部份負擔</a:t>
            </a:r>
            <a:r>
              <a:rPr lang="en-US" altLang="zh-TW" sz="2000">
                <a:ea typeface="標楷體" pitchFamily="65" charset="-120"/>
                <a:cs typeface="Times New Roman" pitchFamily="18" charset="0"/>
              </a:rPr>
              <a:t>)</a:t>
            </a:r>
            <a:r>
              <a:rPr lang="zh-TW" altLang="en-US" sz="2000">
                <a:ea typeface="標楷體" pitchFamily="65" charset="-120"/>
                <a:cs typeface="Times New Roman" pitchFamily="18" charset="0"/>
              </a:rPr>
              <a:t>為基準，與今年院所同季之醫療費用點數</a:t>
            </a:r>
            <a:r>
              <a:rPr lang="en-US" altLang="zh-TW" sz="2000">
                <a:ea typeface="標楷體" pitchFamily="65" charset="-120"/>
                <a:cs typeface="Times New Roman" pitchFamily="18" charset="0"/>
              </a:rPr>
              <a:t>(</a:t>
            </a:r>
            <a:r>
              <a:rPr lang="zh-TW" altLang="en-US" sz="2000">
                <a:ea typeface="標楷體" pitchFamily="65" charset="-120"/>
                <a:cs typeface="Times New Roman" pitchFamily="18" charset="0"/>
              </a:rPr>
              <a:t>含部份負擔</a:t>
            </a:r>
            <a:r>
              <a:rPr lang="en-US" altLang="zh-TW" sz="2000" b="1">
                <a:ea typeface="標楷體" pitchFamily="65" charset="-120"/>
                <a:cs typeface="Times New Roman" pitchFamily="18" charset="0"/>
              </a:rPr>
              <a:t>)</a:t>
            </a:r>
            <a:r>
              <a:rPr lang="zh-TW" altLang="en-US" sz="2000">
                <a:ea typeface="標楷體" pitchFamily="65" charset="-120"/>
                <a:cs typeface="Times New Roman" pitchFamily="18" charset="0"/>
              </a:rPr>
              <a:t>及月平均醫療費用點數</a:t>
            </a:r>
            <a:r>
              <a:rPr lang="en-US" altLang="zh-TW" sz="2000">
                <a:ea typeface="標楷體" pitchFamily="65" charset="-120"/>
                <a:cs typeface="Times New Roman" pitchFamily="18" charset="0"/>
              </a:rPr>
              <a:t>(</a:t>
            </a:r>
            <a:r>
              <a:rPr lang="zh-TW" altLang="en-US" sz="2000">
                <a:ea typeface="標楷體" pitchFamily="65" charset="-120"/>
                <a:cs typeface="Times New Roman" pitchFamily="18" charset="0"/>
              </a:rPr>
              <a:t>含部份負擔</a:t>
            </a:r>
            <a:r>
              <a:rPr lang="en-US" altLang="zh-TW" sz="2000">
                <a:ea typeface="標楷體" pitchFamily="65" charset="-120"/>
                <a:cs typeface="Times New Roman" pitchFamily="18" charset="0"/>
              </a:rPr>
              <a:t>)</a:t>
            </a:r>
            <a:r>
              <a:rPr lang="zh-TW" altLang="en-US" sz="2000">
                <a:ea typeface="標楷體" pitchFamily="65" charset="-120"/>
                <a:cs typeface="Times New Roman" pitchFamily="18" charset="0"/>
              </a:rPr>
              <a:t>比較，計算成長率。</a:t>
            </a:r>
            <a:endParaRPr lang="zh-TW" altLang="en-US" sz="2000" b="1">
              <a:ea typeface="標楷體" pitchFamily="65" charset="-120"/>
              <a:cs typeface="Times New Roman" pitchFamily="18" charset="0"/>
            </a:endParaRPr>
          </a:p>
          <a:p>
            <a:r>
              <a:rPr lang="en-US" altLang="zh-TW" sz="2000" b="1">
                <a:ea typeface="標楷體" pitchFamily="65" charset="-120"/>
                <a:cs typeface="Times New Roman" pitchFamily="18" charset="0"/>
              </a:rPr>
              <a:t>※</a:t>
            </a:r>
            <a:r>
              <a:rPr lang="zh-TW" altLang="en-US" sz="2000" b="1" u="sng">
                <a:ea typeface="標楷體" pitchFamily="65" charset="-120"/>
                <a:cs typeface="Times New Roman" pitchFamily="18" charset="0"/>
              </a:rPr>
              <a:t>自</a:t>
            </a:r>
            <a:r>
              <a:rPr lang="en-US" altLang="zh-TW" sz="2000" b="1" u="sng">
                <a:ea typeface="標楷體" pitchFamily="65" charset="-120"/>
                <a:cs typeface="Times New Roman" pitchFamily="18" charset="0"/>
              </a:rPr>
              <a:t>106Q2</a:t>
            </a:r>
            <a:r>
              <a:rPr lang="zh-TW" altLang="en-US" sz="2000" b="1" u="sng">
                <a:ea typeface="標楷體" pitchFamily="65" charset="-120"/>
                <a:cs typeface="Times New Roman" pitchFamily="18" charset="0"/>
              </a:rPr>
              <a:t>起，費用指標之計算皆不排除加強感控</a:t>
            </a:r>
            <a:r>
              <a:rPr lang="en-US" altLang="zh-TW" sz="2000" b="1" u="sng">
                <a:ea typeface="標楷體" pitchFamily="65" charset="-120"/>
                <a:cs typeface="Times New Roman" pitchFamily="18" charset="0"/>
              </a:rPr>
              <a:t>(SOP)</a:t>
            </a:r>
            <a:r>
              <a:rPr lang="zh-TW" altLang="en-US" sz="2000" b="1" u="sng">
                <a:ea typeface="標楷體" pitchFamily="65" charset="-120"/>
                <a:cs typeface="Times New Roman" pitchFamily="18" charset="0"/>
              </a:rPr>
              <a:t>點數差額。</a:t>
            </a:r>
            <a:r>
              <a:rPr lang="zh-TW" altLang="en-US">
                <a:ea typeface="標楷體" pitchFamily="65" charset="-120"/>
                <a:cs typeface="Times New Roman" pitchFamily="18" charset="0"/>
              </a:rPr>
              <a:t> </a:t>
            </a:r>
            <a:r>
              <a:rPr lang="en-US" altLang="zh-TW" sz="2000" b="1">
                <a:ea typeface="標楷體" pitchFamily="65" charset="-120"/>
                <a:cs typeface="Times New Roman" pitchFamily="18" charset="0"/>
              </a:rPr>
              <a:t>※</a:t>
            </a:r>
            <a:endParaRPr lang="en-US" altLang="zh-TW" sz="2000">
              <a:ea typeface="標楷體" pitchFamily="65" charset="-120"/>
              <a:cs typeface="Times New Roman" pitchFamily="18" charset="0"/>
            </a:endParaRPr>
          </a:p>
          <a:p>
            <a:r>
              <a:rPr lang="en-US" altLang="zh-TW" sz="2000">
                <a:ea typeface="標楷體" pitchFamily="65" charset="-120"/>
                <a:cs typeface="Times New Roman" pitchFamily="18" charset="0"/>
              </a:rPr>
              <a:t>※</a:t>
            </a:r>
            <a:r>
              <a:rPr lang="zh-TW" altLang="en-US" sz="2000">
                <a:ea typeface="標楷體" pitchFamily="65" charset="-120"/>
                <a:cs typeface="Times New Roman" pitchFamily="18" charset="0"/>
              </a:rPr>
              <a:t>自</a:t>
            </a:r>
            <a:r>
              <a:rPr lang="en-US" altLang="zh-TW" sz="2000">
                <a:ea typeface="標楷體" pitchFamily="65" charset="-120"/>
                <a:cs typeface="Times New Roman" pitchFamily="18" charset="0"/>
              </a:rPr>
              <a:t>106Q2</a:t>
            </a:r>
            <a:r>
              <a:rPr lang="zh-TW" altLang="en-US" sz="2000">
                <a:ea typeface="標楷體" pitchFamily="65" charset="-120"/>
                <a:cs typeface="Times New Roman" pitchFamily="18" charset="0"/>
              </a:rPr>
              <a:t>起各項指標之同期值亦採最新指標定義，即分子、分母之定義</a:t>
            </a:r>
          </a:p>
          <a:p>
            <a:r>
              <a:rPr lang="zh-TW" altLang="en-US" sz="2000">
                <a:ea typeface="標楷體" pitchFamily="65" charset="-120"/>
                <a:cs typeface="Times New Roman" pitchFamily="18" charset="0"/>
              </a:rPr>
              <a:t>    暨排除項目皆以最新修正之指標定義。</a:t>
            </a:r>
          </a:p>
        </p:txBody>
      </p:sp>
    </p:spTree>
    <p:extLst>
      <p:ext uri="{BB962C8B-B14F-4D97-AF65-F5344CB8AC3E}">
        <p14:creationId xmlns:p14="http://schemas.microsoft.com/office/powerpoint/2010/main" val="281075130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3"/>
          <p:cNvSpPr>
            <a:spLocks noChangeArrowheads="1"/>
          </p:cNvSpPr>
          <p:nvPr/>
        </p:nvSpPr>
        <p:spPr bwMode="auto">
          <a:xfrm>
            <a:off x="849313" y="180975"/>
            <a:ext cx="287655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spcAft>
                <a:spcPct val="20000"/>
              </a:spcAft>
            </a:pPr>
            <a:r>
              <a:rPr lang="en-US" altLang="zh-TW">
                <a:ea typeface="標楷體" pitchFamily="65" charset="-120"/>
                <a:cs typeface="Times New Roman" pitchFamily="18" charset="0"/>
              </a:rPr>
              <a:t>【</a:t>
            </a:r>
            <a:r>
              <a:rPr lang="zh-TW" altLang="en-US" b="1">
                <a:solidFill>
                  <a:srgbClr val="006600"/>
                </a:solidFill>
                <a:ea typeface="標楷體" pitchFamily="65" charset="-120"/>
                <a:cs typeface="Times New Roman" pitchFamily="18" charset="0"/>
              </a:rPr>
              <a:t>費用指標</a:t>
            </a:r>
            <a:r>
              <a:rPr lang="en-US" altLang="zh-TW">
                <a:ea typeface="標楷體" pitchFamily="65" charset="-120"/>
                <a:cs typeface="Times New Roman" pitchFamily="18" charset="0"/>
              </a:rPr>
              <a:t>】</a:t>
            </a:r>
            <a:r>
              <a:rPr lang="zh-TW" altLang="en-US" b="1">
                <a:ea typeface="標楷體" pitchFamily="65" charset="-120"/>
                <a:cs typeface="Times New Roman" pitchFamily="18" charset="0"/>
              </a:rPr>
              <a:t>：</a:t>
            </a:r>
            <a:r>
              <a:rPr lang="zh-TW" altLang="en-US">
                <a:ea typeface="標楷體" pitchFamily="65" charset="-120"/>
                <a:cs typeface="Times New Roman" pitchFamily="18" charset="0"/>
              </a:rPr>
              <a:t> </a:t>
            </a:r>
          </a:p>
          <a:p>
            <a:pPr eaLnBrk="0" hangingPunct="0">
              <a:spcAft>
                <a:spcPct val="20000"/>
              </a:spcAft>
            </a:pPr>
            <a:r>
              <a:rPr lang="zh-TW" altLang="en-US" b="1">
                <a:solidFill>
                  <a:srgbClr val="000066"/>
                </a:solidFill>
                <a:ea typeface="標楷體" pitchFamily="65" charset="-120"/>
                <a:cs typeface="Times New Roman" pitchFamily="18" charset="0"/>
              </a:rPr>
              <a:t>Ａ、單人診所：</a:t>
            </a:r>
          </a:p>
        </p:txBody>
      </p:sp>
      <p:graphicFrame>
        <p:nvGraphicFramePr>
          <p:cNvPr id="645140" name="Group 20"/>
          <p:cNvGraphicFramePr>
            <a:graphicFrameLocks noGrp="1"/>
          </p:cNvGraphicFramePr>
          <p:nvPr/>
        </p:nvGraphicFramePr>
        <p:xfrm>
          <a:off x="117475" y="1338263"/>
          <a:ext cx="9672638" cy="3746559"/>
        </p:xfrm>
        <a:graphic>
          <a:graphicData uri="http://schemas.openxmlformats.org/drawingml/2006/table">
            <a:tbl>
              <a:tblPr/>
              <a:tblGrid>
                <a:gridCol w="1014552"/>
                <a:gridCol w="2340349"/>
                <a:gridCol w="2340348"/>
                <a:gridCol w="3977389"/>
              </a:tblGrid>
              <a:tr h="441885">
                <a:tc>
                  <a:txBody>
                    <a:bodyPr/>
                    <a:lstStyle/>
                    <a:p>
                      <a:pPr marL="0" marR="0" lvl="0" indent="0" algn="ctr"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編號</a:t>
                      </a:r>
                    </a:p>
                  </a:txBody>
                  <a:tcPr marL="99048" marR="99048"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項    目</a:t>
                      </a:r>
                    </a:p>
                  </a:txBody>
                  <a:tcPr marL="99048" marR="99048"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計算方式</a:t>
                      </a:r>
                    </a:p>
                  </a:txBody>
                  <a:tcPr marL="99048" marR="99048"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說    明</a:t>
                      </a:r>
                    </a:p>
                  </a:txBody>
                  <a:tcPr marL="99048" marR="99048"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04615">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en-US" altLang="zh-TW"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(1)</a:t>
                      </a:r>
                    </a:p>
                  </a:txBody>
                  <a:tcPr marL="99048" marR="99048"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院所之</a:t>
                      </a:r>
                      <a:r>
                        <a:rPr kumimoji="1" lang="zh-TW" altLang="en-US" sz="23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醫師個人每月醫療費用點數</a:t>
                      </a: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（包含部份負擔）</a:t>
                      </a:r>
                      <a:r>
                        <a:rPr kumimoji="1" lang="zh-TW" altLang="en-US" sz="23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不得超過</a:t>
                      </a:r>
                      <a:r>
                        <a:rPr kumimoji="1" lang="en-US" altLang="zh-TW" sz="23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50</a:t>
                      </a:r>
                      <a:r>
                        <a:rPr kumimoji="1" lang="zh-TW" altLang="en-US" sz="23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萬</a:t>
                      </a: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p>
                  </a:txBody>
                  <a:tcPr marL="99048" marR="99048"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1" lang="zh-TW" altLang="zh-TW" sz="2300" b="0" i="0" u="none" strike="noStrike" cap="none" normalizeH="0" baseline="0" smtClean="0">
                        <a:ln>
                          <a:noFill/>
                        </a:ln>
                        <a:solidFill>
                          <a:schemeClr val="tx1"/>
                        </a:solidFill>
                        <a:effectLst/>
                        <a:latin typeface="Times New Roman" pitchFamily="18" charset="0"/>
                        <a:ea typeface="標楷體" pitchFamily="65" charset="-120"/>
                      </a:endParaRPr>
                    </a:p>
                  </a:txBody>
                  <a:tcPr marL="99048" marR="99048"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只要醫師個人費用月醫療費用點數超過</a:t>
                      </a:r>
                      <a:r>
                        <a:rPr kumimoji="1" lang="en-US" altLang="zh-TW"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50</a:t>
                      </a: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萬，不論其費用是否內含支援他家院所的金額，且不論本身院所及被支援院所是否符合減量抽審規定，該名醫師有申報費用之院所，其相關院所內的全部醫師皆需填寫三聯單。</a:t>
                      </a:r>
                    </a:p>
                  </a:txBody>
                  <a:tcPr marL="99048" marR="99048" marT="45712" marB="45712"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23907617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6232" name="Group 88"/>
          <p:cNvGraphicFramePr>
            <a:graphicFrameLocks noGrp="1"/>
          </p:cNvGraphicFramePr>
          <p:nvPr>
            <p:extLst>
              <p:ext uri="{D42A27DB-BD31-4B8C-83A1-F6EECF244321}">
                <p14:modId xmlns:p14="http://schemas.microsoft.com/office/powerpoint/2010/main" val="521370139"/>
              </p:ext>
            </p:extLst>
          </p:nvPr>
        </p:nvGraphicFramePr>
        <p:xfrm>
          <a:off x="194337" y="908720"/>
          <a:ext cx="9532805" cy="5791200"/>
        </p:xfrm>
        <a:graphic>
          <a:graphicData uri="http://schemas.openxmlformats.org/drawingml/2006/table">
            <a:tbl>
              <a:tblPr/>
              <a:tblGrid>
                <a:gridCol w="639763"/>
                <a:gridCol w="1716352"/>
                <a:gridCol w="4758663"/>
                <a:gridCol w="2418027"/>
              </a:tblGrid>
              <a:tr h="3254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編號</a:t>
                      </a:r>
                      <a:endParaRPr kumimoji="1" lang="zh-TW" altLang="en-US" sz="1600" b="0" i="0" u="none" strike="noStrike" cap="none" normalizeH="0" baseline="0" dirty="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項    目</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計算方式</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說    明</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6856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單人院所去年該季月平均醫療費用點數</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包含部分負擔</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)50</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萬以下、</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35</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萬以上，去年該季醫療費用點數</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包含部分負擔</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與今年同季醫療費用點數</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包含部分負擔</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比較，成長率未超過</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1%</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rgbClr val="FF0000"/>
                          </a:solidFill>
                          <a:effectLst/>
                          <a:latin typeface="Times New Roman" charset="0"/>
                          <a:ea typeface="標楷體" charset="0"/>
                          <a:cs typeface="Times New Roman" charset="0"/>
                        </a:rPr>
                        <a:t>且該季月平均就醫次數</a:t>
                      </a:r>
                      <a:r>
                        <a:rPr kumimoji="1" lang="en-US" altLang="zh-TW" sz="1600" b="0" i="0" u="none" strike="noStrike" cap="none" normalizeH="0" baseline="0" dirty="0">
                          <a:ln>
                            <a:noFill/>
                          </a:ln>
                          <a:solidFill>
                            <a:srgbClr val="FF0000"/>
                          </a:solidFill>
                          <a:effectLst/>
                          <a:latin typeface="Times New Roman" charset="0"/>
                          <a:ea typeface="標楷體" charset="0"/>
                          <a:cs typeface="Times New Roman" charset="0"/>
                        </a:rPr>
                        <a:t>&lt;1.6</a:t>
                      </a:r>
                      <a:r>
                        <a:rPr kumimoji="1" lang="zh-TW" altLang="en-US" sz="1600" b="0" i="0" u="none" strike="noStrike" cap="none" normalizeH="0" baseline="0" dirty="0">
                          <a:ln>
                            <a:noFill/>
                          </a:ln>
                          <a:solidFill>
                            <a:srgbClr val="FF0000"/>
                          </a:solidFill>
                          <a:effectLst/>
                          <a:latin typeface="Times New Roman" charset="0"/>
                          <a:ea typeface="標楷體" charset="0"/>
                          <a:cs typeface="Times New Roman" charset="0"/>
                        </a:rPr>
                        <a:t>次</a:t>
                      </a:r>
                      <a:r>
                        <a:rPr kumimoji="1" lang="en-US" altLang="zh-TW" sz="1600" b="0" i="0" u="none" strike="noStrike" cap="none" normalizeH="0" baseline="0" dirty="0">
                          <a:ln>
                            <a:noFill/>
                          </a:ln>
                          <a:solidFill>
                            <a:srgbClr val="FF0000"/>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rgbClr val="FF0000"/>
                          </a:solidFill>
                          <a:effectLst/>
                          <a:latin typeface="Times New Roman" charset="0"/>
                          <a:ea typeface="標楷體" charset="0"/>
                          <a:cs typeface="Times New Roman" charset="0"/>
                        </a:rPr>
                        <a:t>人</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註</a:t>
                      </a: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，且</a:t>
                      </a:r>
                      <a:r>
                        <a:rPr kumimoji="1" lang="zh-TW" altLang="en-US" sz="1600" b="0" i="0" u="sng" strike="noStrike" cap="none" normalizeH="0" baseline="0" dirty="0">
                          <a:ln>
                            <a:noFill/>
                          </a:ln>
                          <a:solidFill>
                            <a:srgbClr val="FF0000"/>
                          </a:solidFill>
                          <a:effectLst/>
                          <a:latin typeface="Times New Roman" charset="0"/>
                          <a:ea typeface="標楷體" charset="0"/>
                          <a:cs typeface="Times New Roman" charset="0"/>
                        </a:rPr>
                        <a:t>今年該季月平均醫療費用</a:t>
                      </a:r>
                      <a:r>
                        <a:rPr kumimoji="1" lang="en-US" altLang="zh-TW" sz="1600" b="0" i="0" u="sng" strike="noStrike" cap="none" normalizeH="0" baseline="0" dirty="0">
                          <a:ln>
                            <a:noFill/>
                          </a:ln>
                          <a:solidFill>
                            <a:srgbClr val="FF0000"/>
                          </a:solidFill>
                          <a:effectLst/>
                          <a:latin typeface="Times New Roman" charset="0"/>
                          <a:ea typeface="標楷體" charset="0"/>
                          <a:cs typeface="Times New Roman" charset="0"/>
                        </a:rPr>
                        <a:t>&lt;</a:t>
                      </a:r>
                      <a:r>
                        <a:rPr kumimoji="1" lang="zh-TW" altLang="en-US" sz="1600" b="0" i="0" u="sng" strike="noStrike" cap="none" normalizeH="0" baseline="0" dirty="0">
                          <a:ln>
                            <a:noFill/>
                          </a:ln>
                          <a:solidFill>
                            <a:srgbClr val="FF0000"/>
                          </a:solidFill>
                          <a:effectLst/>
                          <a:latin typeface="Times New Roman" charset="0"/>
                          <a:ea typeface="標楷體" charset="0"/>
                          <a:cs typeface="Times New Roman" charset="0"/>
                        </a:rPr>
                        <a:t>單人院所醫療費用</a:t>
                      </a:r>
                      <a:r>
                        <a:rPr kumimoji="1" lang="en-US" altLang="zh-TW" sz="1600" b="0" i="0" u="sng" strike="noStrike" cap="none" normalizeH="0" baseline="0" dirty="0">
                          <a:ln>
                            <a:noFill/>
                          </a:ln>
                          <a:solidFill>
                            <a:srgbClr val="FF0000"/>
                          </a:solidFill>
                          <a:effectLst/>
                          <a:latin typeface="Times New Roman" charset="0"/>
                          <a:ea typeface="標楷體" charset="0"/>
                          <a:cs typeface="Times New Roman" charset="0"/>
                        </a:rPr>
                        <a:t>PR99</a:t>
                      </a:r>
                      <a:endParaRPr kumimoji="1" lang="en-US" altLang="zh-TW" sz="1600" b="0" i="0" u="sng" strike="noStrike" cap="none" normalizeH="0" baseline="0" dirty="0">
                        <a:ln>
                          <a:noFill/>
                        </a:ln>
                        <a:solidFill>
                          <a:srgbClr val="FF0000"/>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例：</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院所</a:t>
                      </a:r>
                      <a:r>
                        <a:rPr kumimoji="1" lang="en-US" altLang="zh-TW" sz="1600" b="1" i="0" u="none" strike="noStrike" cap="none" normalizeH="0" baseline="0">
                          <a:ln>
                            <a:noFill/>
                          </a:ln>
                          <a:solidFill>
                            <a:srgbClr val="000099"/>
                          </a:solidFill>
                          <a:effectLst/>
                          <a:latin typeface="Times New Roman" charset="0"/>
                          <a:ea typeface="標楷體" charset="0"/>
                          <a:cs typeface="Times New Roman" charset="0"/>
                        </a:rPr>
                        <a:t>105</a:t>
                      </a:r>
                      <a:r>
                        <a:rPr kumimoji="1" lang="zh-TW" altLang="en-US" sz="1600" b="1" i="0" u="none" strike="noStrike" cap="none" normalizeH="0" baseline="0">
                          <a:ln>
                            <a:noFill/>
                          </a:ln>
                          <a:solidFill>
                            <a:srgbClr val="000099"/>
                          </a:solidFill>
                          <a:effectLst/>
                          <a:latin typeface="Times New Roman" charset="0"/>
                          <a:ea typeface="標楷體" charset="0"/>
                          <a:cs typeface="Times New Roman" charset="0"/>
                        </a:rPr>
                        <a:t>年</a:t>
                      </a:r>
                      <a:r>
                        <a:rPr kumimoji="1" lang="en-US" altLang="zh-TW" sz="1600" b="1" i="0" u="none" strike="noStrike" cap="none" normalizeH="0" baseline="0">
                          <a:ln>
                            <a:noFill/>
                          </a:ln>
                          <a:solidFill>
                            <a:srgbClr val="000099"/>
                          </a:solidFill>
                          <a:effectLst/>
                          <a:latin typeface="Times New Roman" charset="0"/>
                          <a:ea typeface="標楷體" charset="0"/>
                          <a:cs typeface="Times New Roman" charset="0"/>
                        </a:rPr>
                        <a:t>4-6</a:t>
                      </a:r>
                      <a:r>
                        <a:rPr kumimoji="1" lang="zh-TW" altLang="en-US" sz="1600" b="1" i="0" u="none" strike="noStrike" cap="none" normalizeH="0" baseline="0">
                          <a:ln>
                            <a:noFill/>
                          </a:ln>
                          <a:solidFill>
                            <a:srgbClr val="000099"/>
                          </a:solidFill>
                          <a:effectLst/>
                          <a:latin typeface="Times New Roman" charset="0"/>
                          <a:ea typeface="標楷體" charset="0"/>
                          <a:cs typeface="Times New Roman" charset="0"/>
                        </a:rPr>
                        <a:t>月</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費用醫療費用點數</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包含部份負擔</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 排除</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14</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A3</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B6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B7</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、矯正機關（</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JA</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JB</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）案件、加強感控</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SOP</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每件</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55</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點、</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P4001C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P4002C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P4003C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及口腔癌統合照護計畫</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P4501C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P4502C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及口腔黏膜難症特別處理</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92073C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，分別為</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405300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338950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385700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，看診各</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24</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25</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24</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天，</a:t>
                      </a:r>
                      <a:r>
                        <a:rPr kumimoji="1" lang="en-US" altLang="zh-TW" sz="1600" b="1" i="0" u="none" strike="noStrike" cap="none" normalizeH="0" baseline="0">
                          <a:ln>
                            <a:noFill/>
                          </a:ln>
                          <a:solidFill>
                            <a:srgbClr val="000099"/>
                          </a:solidFill>
                          <a:effectLst/>
                          <a:latin typeface="Times New Roman" charset="0"/>
                          <a:ea typeface="標楷體" charset="0"/>
                          <a:cs typeface="Times New Roman" charset="0"/>
                        </a:rPr>
                        <a:t>106</a:t>
                      </a:r>
                      <a:r>
                        <a:rPr kumimoji="1" lang="zh-TW" altLang="en-US" sz="1600" b="1" i="0" u="none" strike="noStrike" cap="none" normalizeH="0" baseline="0">
                          <a:ln>
                            <a:noFill/>
                          </a:ln>
                          <a:solidFill>
                            <a:srgbClr val="000099"/>
                          </a:solidFill>
                          <a:effectLst/>
                          <a:latin typeface="Times New Roman" charset="0"/>
                          <a:ea typeface="標楷體" charset="0"/>
                          <a:cs typeface="Times New Roman" charset="0"/>
                        </a:rPr>
                        <a:t>年</a:t>
                      </a:r>
                      <a:r>
                        <a:rPr kumimoji="1" lang="en-US" altLang="zh-TW" sz="1600" b="1" i="0" u="none" strike="noStrike" cap="none" normalizeH="0" baseline="0">
                          <a:ln>
                            <a:noFill/>
                          </a:ln>
                          <a:solidFill>
                            <a:srgbClr val="000099"/>
                          </a:solidFill>
                          <a:effectLst/>
                          <a:latin typeface="Times New Roman" charset="0"/>
                          <a:ea typeface="標楷體" charset="0"/>
                          <a:cs typeface="Times New Roman" charset="0"/>
                        </a:rPr>
                        <a:t>4-6</a:t>
                      </a:r>
                      <a:r>
                        <a:rPr kumimoji="1" lang="zh-TW" altLang="en-US" sz="1600" b="1" i="0" u="none" strike="noStrike" cap="none" normalizeH="0" baseline="0">
                          <a:ln>
                            <a:noFill/>
                          </a:ln>
                          <a:solidFill>
                            <a:srgbClr val="000099"/>
                          </a:solidFill>
                          <a:effectLst/>
                          <a:latin typeface="Times New Roman" charset="0"/>
                          <a:ea typeface="標楷體" charset="0"/>
                          <a:cs typeface="Times New Roman" charset="0"/>
                        </a:rPr>
                        <a:t>月</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醫療費用點數</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包含部份負擔</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 排除</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14</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A3</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B6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 </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B7</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、矯正機關（</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JA</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JB</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）案件、</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P4001C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P4002C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P4003C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及</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92090C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92091C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及</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92073C</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，分別為</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395740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387500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439600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，看診為</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23</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天、</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天、</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天，該診所是否有符合費用指標？</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105.4-6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醫療費用點數</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含部份負擔</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合計：</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405300+338950+385700=1129950</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105.4-6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天數合計：</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73</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天</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106.4-6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醫療費用點數</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含部份負擔</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合計：</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395740+387500+439600=1222840</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106.4-6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天數合計：</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75</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天</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因為</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105.4-6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月平均月醫療費用點數為</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376650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，故該診所</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106.4-6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只有</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的成長率</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sym typeface="Wingdings"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(1129950÷73)×75×1.01=1172517</a:t>
                      </a:r>
                      <a:endParaRPr kumimoji="1" lang="en-US" altLang="zh-TW" sz="1600" b="0" i="0" u="none" strike="noStrike" cap="none" normalizeH="0" baseline="0">
                        <a:ln>
                          <a:noFill/>
                        </a:ln>
                        <a:solidFill>
                          <a:schemeClr val="tx1"/>
                        </a:solidFill>
                        <a:effectLst/>
                        <a:latin typeface="Arial" charset="0"/>
                        <a:ea typeface="標楷體" charset="0"/>
                        <a:cs typeface="Times New Roman" charset="0"/>
                        <a:sym typeface="Wingdings"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sym typeface="Wingdings" charset="0"/>
                        </a:rPr>
                        <a:t> (106.4-6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sym typeface="Wingdings" charset="0"/>
                        </a:rPr>
                        <a:t>符合減量抽審成長上限</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sym typeface="Wingdings" charset="0"/>
                        </a:rPr>
                        <a:t>1172517)</a:t>
                      </a:r>
                      <a:endParaRPr kumimoji="1" lang="en-US" altLang="zh-TW" sz="1600" b="0" i="0" u="none" strike="noStrike" cap="none" normalizeH="0" baseline="0">
                        <a:ln>
                          <a:noFill/>
                        </a:ln>
                        <a:solidFill>
                          <a:schemeClr val="tx1"/>
                        </a:solidFill>
                        <a:effectLst/>
                        <a:latin typeface="Arial" charset="0"/>
                        <a:ea typeface="標楷體" charset="0"/>
                        <a:cs typeface="Times New Roman" charset="0"/>
                        <a:sym typeface="Wingdings"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sym typeface="Wingdings" charset="0"/>
                        </a:rPr>
                        <a:t>106.4-6</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sym typeface="Wingdings"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sym typeface="Wingdings" charset="0"/>
                        </a:rPr>
                        <a:t>1222840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sym typeface="Wingdings" charset="0"/>
                        </a:rPr>
                        <a:t>＞</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sym typeface="Wingdings" charset="0"/>
                        </a:rPr>
                        <a:t>1172517</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sym typeface="Wingdings" charset="0"/>
                        </a:rPr>
                        <a:t>不符費用指標</a:t>
                      </a: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1.</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如果去年看診天數少於今年天數者，該費用可經由看診天數換算後再計算是否有超過成長限制，但若去年看診天數多於今年者，則不需再做天數的換算。</a:t>
                      </a:r>
                      <a:endParaRPr kumimoji="1" lang="zh-TW" altLang="en-US" sz="1600" b="0" i="0" u="none" strike="noStrike" cap="none" normalizeH="0" baseline="0" dirty="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2.</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看診天數是以申報案件中的就診日期與治療完成日共同計數。</a:t>
                      </a:r>
                      <a:endParaRPr kumimoji="1" lang="zh-TW" altLang="en-US" sz="1600" b="0" i="0" u="none" strike="noStrike" cap="none" normalizeH="0" baseline="0" dirty="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3.</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件數的定義為申報件數。（同一療程在當月完成以一件計算，跨月完成則以二件計算）</a:t>
                      </a:r>
                      <a:endParaRPr kumimoji="1" lang="zh-TW" altLang="en-US" sz="1600" b="0" i="0" u="none" strike="noStrike" cap="none" normalizeH="0" baseline="0" dirty="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4.</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季費用成長率是以一季加總後計算，不得以單月去做天數換算或成長率統計。</a:t>
                      </a:r>
                      <a:endParaRPr kumimoji="1" lang="zh-TW" altLang="en-US" sz="1600" b="0" i="0" u="none" strike="noStrike" cap="none" normalizeH="0" baseline="0" dirty="0">
                        <a:ln>
                          <a:noFill/>
                        </a:ln>
                        <a:solidFill>
                          <a:schemeClr val="tx1"/>
                        </a:solidFill>
                        <a:effectLst/>
                        <a:latin typeface="Arial" charset="0"/>
                        <a:ea typeface="標楷體" charset="0"/>
                        <a:cs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dirty="0">
                          <a:ln>
                            <a:noFill/>
                          </a:ln>
                          <a:solidFill>
                            <a:schemeClr val="tx1"/>
                          </a:solidFill>
                          <a:effectLst/>
                          <a:latin typeface="Times New Roman" charset="0"/>
                          <a:ea typeface="標楷體" charset="0"/>
                          <a:cs typeface="Times New Roman" charset="0"/>
                        </a:rPr>
                        <a:t>5.</a:t>
                      </a:r>
                      <a:r>
                        <a:rPr kumimoji="1" lang="zh-TW" altLang="en-US" sz="1600" b="0" i="0" u="none" strike="noStrike" cap="none" normalizeH="0" baseline="0" dirty="0">
                          <a:ln>
                            <a:noFill/>
                          </a:ln>
                          <a:solidFill>
                            <a:srgbClr val="FF0000"/>
                          </a:solidFill>
                          <a:effectLst/>
                          <a:latin typeface="Times New Roman" charset="0"/>
                          <a:ea typeface="標楷體" charset="0"/>
                          <a:cs typeface="Times New Roman" charset="0"/>
                        </a:rPr>
                        <a:t>如不符合今年該季月平均醫療費用</a:t>
                      </a:r>
                      <a:r>
                        <a:rPr kumimoji="1" lang="en-US" altLang="zh-TW" sz="1600" b="0" i="0" u="none" strike="noStrike" cap="none" normalizeH="0" baseline="0" dirty="0">
                          <a:ln>
                            <a:noFill/>
                          </a:ln>
                          <a:solidFill>
                            <a:srgbClr val="FF0000"/>
                          </a:solidFill>
                          <a:effectLst/>
                          <a:latin typeface="Times New Roman" charset="0"/>
                          <a:ea typeface="標楷體" charset="0"/>
                          <a:cs typeface="Times New Roman" charset="0"/>
                        </a:rPr>
                        <a:t>&lt;</a:t>
                      </a:r>
                      <a:r>
                        <a:rPr kumimoji="1" lang="zh-TW" altLang="en-US" sz="1600" b="0" i="0" u="none" strike="noStrike" cap="none" normalizeH="0" baseline="0" dirty="0">
                          <a:ln>
                            <a:noFill/>
                          </a:ln>
                          <a:solidFill>
                            <a:srgbClr val="FF0000"/>
                          </a:solidFill>
                          <a:effectLst/>
                          <a:latin typeface="Times New Roman" charset="0"/>
                          <a:ea typeface="標楷體" charset="0"/>
                          <a:cs typeface="Times New Roman" charset="0"/>
                        </a:rPr>
                        <a:t>單人院所醫療費用</a:t>
                      </a:r>
                      <a:r>
                        <a:rPr kumimoji="1" lang="en-US" altLang="zh-TW" sz="1600" b="0" i="0" u="none" strike="noStrike" cap="none" normalizeH="0" baseline="0" dirty="0">
                          <a:ln>
                            <a:noFill/>
                          </a:ln>
                          <a:solidFill>
                            <a:srgbClr val="FF0000"/>
                          </a:solidFill>
                          <a:effectLst/>
                          <a:latin typeface="Times New Roman" charset="0"/>
                          <a:ea typeface="標楷體" charset="0"/>
                          <a:cs typeface="Times New Roman" charset="0"/>
                        </a:rPr>
                        <a:t>PR99</a:t>
                      </a:r>
                      <a:r>
                        <a:rPr kumimoji="1" lang="zh-TW" altLang="en-US" sz="1600" b="0" i="0" u="none" strike="noStrike" cap="none" normalizeH="0" baseline="0" dirty="0">
                          <a:ln>
                            <a:noFill/>
                          </a:ln>
                          <a:solidFill>
                            <a:srgbClr val="FF0000"/>
                          </a:solidFill>
                          <a:effectLst/>
                          <a:latin typeface="Times New Roman" charset="0"/>
                          <a:ea typeface="標楷體" charset="0"/>
                          <a:cs typeface="Times New Roman" charset="0"/>
                        </a:rPr>
                        <a:t>者，要送審不需填寫三聯單</a:t>
                      </a:r>
                      <a:r>
                        <a:rPr kumimoji="1" lang="zh-TW" altLang="en-US" sz="1600" b="0" i="0" u="none" strike="noStrike" cap="none" normalizeH="0" baseline="0" dirty="0">
                          <a:ln>
                            <a:noFill/>
                          </a:ln>
                          <a:solidFill>
                            <a:schemeClr val="tx1"/>
                          </a:solidFill>
                          <a:effectLst/>
                          <a:latin typeface="Times New Roman" charset="0"/>
                          <a:ea typeface="標楷體" charset="0"/>
                          <a:cs typeface="Times New Roman" charset="0"/>
                        </a:rPr>
                        <a:t>。</a:t>
                      </a:r>
                      <a:endParaRPr kumimoji="1" lang="zh-TW" altLang="en-US" sz="1600" b="0" i="0" u="none" strike="noStrike" cap="none" normalizeH="0" baseline="0" dirty="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46229" name="Line 85"/>
          <p:cNvSpPr>
            <a:spLocks noChangeShapeType="1"/>
          </p:cNvSpPr>
          <p:nvPr/>
        </p:nvSpPr>
        <p:spPr bwMode="auto">
          <a:xfrm>
            <a:off x="5109502" y="1196975"/>
            <a:ext cx="1950244" cy="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TW" altLang="en-US"/>
          </a:p>
        </p:txBody>
      </p:sp>
      <p:sp>
        <p:nvSpPr>
          <p:cNvPr id="646230" name="Line 86"/>
          <p:cNvSpPr>
            <a:spLocks noChangeShapeType="1"/>
          </p:cNvSpPr>
          <p:nvPr/>
        </p:nvSpPr>
        <p:spPr bwMode="auto">
          <a:xfrm flipV="1">
            <a:off x="2691475" y="1412875"/>
            <a:ext cx="311282" cy="12700"/>
          </a:xfrm>
          <a:prstGeom prst="line">
            <a:avLst/>
          </a:prstGeom>
          <a:noFill/>
          <a:ln w="317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TW" altLang="en-US"/>
          </a:p>
        </p:txBody>
      </p:sp>
    </p:spTree>
    <p:extLst>
      <p:ext uri="{BB962C8B-B14F-4D97-AF65-F5344CB8AC3E}">
        <p14:creationId xmlns:p14="http://schemas.microsoft.com/office/powerpoint/2010/main" val="425577945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7316" name="Group 148"/>
          <p:cNvGraphicFramePr>
            <a:graphicFrameLocks noGrp="1"/>
          </p:cNvGraphicFramePr>
          <p:nvPr/>
        </p:nvGraphicFramePr>
        <p:xfrm>
          <a:off x="271727" y="898525"/>
          <a:ext cx="9362547" cy="4267200"/>
        </p:xfrm>
        <a:graphic>
          <a:graphicData uri="http://schemas.openxmlformats.org/drawingml/2006/table">
            <a:tbl>
              <a:tblPr/>
              <a:tblGrid>
                <a:gridCol w="639763"/>
                <a:gridCol w="3730229"/>
                <a:gridCol w="2261526"/>
                <a:gridCol w="2731029"/>
              </a:tblGrid>
              <a:tr h="2905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編號</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項    目</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計算方式</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說    明</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(3)</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單人院所去年該季月平均醫療費用點數</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包含部分負擔</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)35</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萬以下、</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20</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萬以上，去年該季醫療費用點數</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包含部分負擔</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與今年同季醫療費用點數</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包含部分負擔</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比較，成長率未超過</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2%</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，且</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該季月平均就醫次數</a:t>
                      </a:r>
                      <a:r>
                        <a:rPr kumimoji="1" lang="en-US" altLang="zh-TW" sz="1600" b="0" i="0" u="none" strike="noStrike" cap="none" normalizeH="0" baseline="0">
                          <a:ln>
                            <a:noFill/>
                          </a:ln>
                          <a:solidFill>
                            <a:srgbClr val="FF0000"/>
                          </a:solidFill>
                          <a:effectLst/>
                          <a:latin typeface="Calibri" charset="0"/>
                          <a:ea typeface="標楷體" charset="0"/>
                          <a:cs typeface="Times New Roman" charset="0"/>
                        </a:rPr>
                        <a:t>&lt;1.6</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次</a:t>
                      </a:r>
                      <a:r>
                        <a:rPr kumimoji="1" lang="en-US" altLang="zh-TW" sz="1600" b="0" i="0" u="none" strike="noStrike" cap="none" normalizeH="0" baseline="0">
                          <a:ln>
                            <a:noFill/>
                          </a:ln>
                          <a:solidFill>
                            <a:srgbClr val="FF0000"/>
                          </a:solidFill>
                          <a:effectLst/>
                          <a:latin typeface="Calibri" charset="0"/>
                          <a:ea typeface="標楷體" charset="0"/>
                          <a:cs typeface="Times New Roman" charset="0"/>
                        </a:rPr>
                        <a:t>/</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人</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註</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計算同</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charset="0"/>
                        <a:buNone/>
                        <a:tabLst/>
                      </a:pPr>
                      <a:endParaRPr kumimoji="1" lang="zh-TW" altLang="en-US" sz="1600" b="0" i="0" u="none" strike="noStrike" cap="none" normalizeH="0" baseline="0">
                        <a:ln>
                          <a:noFill/>
                        </a:ln>
                        <a:solidFill>
                          <a:schemeClr val="tx1"/>
                        </a:solidFill>
                        <a:effectLst/>
                        <a:latin typeface="Arial" charset="0"/>
                        <a:ea typeface="新細明體" charset="0"/>
                        <a:cs typeface="新細明體"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2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(4)</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單人院所去年該季醫師月平均醫療費用點數</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包含部分負擔</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)20</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萬以下、</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10</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萬以上，去年該季醫療費用點數</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包含部分負擔</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與今年同季醫療費用點數</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包含部分負擔</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比較，成長率未超過</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10%</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，且</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該季月平均就醫次數</a:t>
                      </a:r>
                      <a:r>
                        <a:rPr kumimoji="1" lang="en-US" altLang="zh-TW" sz="1600" b="0" i="0" u="none" strike="noStrike" cap="none" normalizeH="0" baseline="0">
                          <a:ln>
                            <a:noFill/>
                          </a:ln>
                          <a:solidFill>
                            <a:srgbClr val="FF0000"/>
                          </a:solidFill>
                          <a:effectLst/>
                          <a:latin typeface="Calibri" charset="0"/>
                          <a:ea typeface="標楷體" charset="0"/>
                          <a:cs typeface="Times New Roman" charset="0"/>
                        </a:rPr>
                        <a:t>&lt;1.6</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次</a:t>
                      </a:r>
                      <a:r>
                        <a:rPr kumimoji="1" lang="en-US" altLang="zh-TW" sz="1600" b="0" i="0" u="none" strike="noStrike" cap="none" normalizeH="0" baseline="0">
                          <a:ln>
                            <a:noFill/>
                          </a:ln>
                          <a:solidFill>
                            <a:srgbClr val="FF0000"/>
                          </a:solidFill>
                          <a:effectLst/>
                          <a:latin typeface="Calibri" charset="0"/>
                          <a:ea typeface="標楷體" charset="0"/>
                          <a:cs typeface="Times New Roman" charset="0"/>
                        </a:rPr>
                        <a:t>/</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人</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註</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計算同</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(2)</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去年該季月平均醫療費用點數在</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10</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萬以下者，若</a:t>
                      </a:r>
                      <a:r>
                        <a:rPr kumimoji="1" lang="zh-TW" altLang="en-US" sz="1600" b="0" i="0" u="none" strike="noStrike" cap="none" normalizeH="0" baseline="0">
                          <a:ln>
                            <a:noFill/>
                          </a:ln>
                          <a:solidFill>
                            <a:srgbClr val="FF0000"/>
                          </a:solidFill>
                          <a:effectLst/>
                          <a:latin typeface="Times New Roman" charset="0"/>
                          <a:ea typeface="標楷體" charset="0"/>
                          <a:cs typeface="Times New Roman" charset="0"/>
                        </a:rPr>
                        <a:t>今年當季月平均醫療費用點數超過</a:t>
                      </a:r>
                      <a:r>
                        <a:rPr kumimoji="1" lang="en-US" altLang="zh-TW" sz="1600" b="0" i="0" u="none" strike="noStrike" cap="none" normalizeH="0" baseline="0">
                          <a:ln>
                            <a:noFill/>
                          </a:ln>
                          <a:solidFill>
                            <a:srgbClr val="FF0000"/>
                          </a:solidFill>
                          <a:effectLst/>
                          <a:latin typeface="Times New Roman" charset="0"/>
                          <a:ea typeface="標楷體" charset="0"/>
                          <a:cs typeface="Times New Roman" charset="0"/>
                        </a:rPr>
                        <a:t>10</a:t>
                      </a:r>
                      <a:r>
                        <a:rPr kumimoji="1" lang="zh-TW" altLang="en-US" sz="1600" b="0" i="0" u="none" strike="noStrike" cap="none" normalizeH="0" baseline="0">
                          <a:ln>
                            <a:noFill/>
                          </a:ln>
                          <a:solidFill>
                            <a:srgbClr val="FF0000"/>
                          </a:solidFill>
                          <a:effectLst/>
                          <a:latin typeface="Times New Roman" charset="0"/>
                          <a:ea typeface="標楷體" charset="0"/>
                          <a:cs typeface="Times New Roman" charset="0"/>
                        </a:rPr>
                        <a:t>萬以上，仍應依規定計算其成長率，並受費用指標成長率</a:t>
                      </a:r>
                      <a:r>
                        <a:rPr kumimoji="1" lang="en-US" altLang="zh-TW" sz="1600" b="0" i="0" u="none" strike="noStrike" cap="none" normalizeH="0" baseline="0">
                          <a:ln>
                            <a:noFill/>
                          </a:ln>
                          <a:solidFill>
                            <a:srgbClr val="FF0000"/>
                          </a:solidFill>
                          <a:effectLst/>
                          <a:latin typeface="Times New Roman" charset="0"/>
                          <a:ea typeface="標楷體" charset="0"/>
                          <a:cs typeface="Times New Roman" charset="0"/>
                        </a:rPr>
                        <a:t>10%</a:t>
                      </a:r>
                      <a:r>
                        <a:rPr kumimoji="1" lang="zh-TW" altLang="en-US" sz="1600" b="0" i="0" u="none" strike="noStrike" cap="none" normalizeH="0" baseline="0">
                          <a:ln>
                            <a:noFill/>
                          </a:ln>
                          <a:solidFill>
                            <a:srgbClr val="FF0000"/>
                          </a:solidFill>
                          <a:effectLst/>
                          <a:latin typeface="Times New Roman" charset="0"/>
                          <a:ea typeface="標楷體" charset="0"/>
                          <a:cs typeface="Times New Roman" charset="0"/>
                        </a:rPr>
                        <a:t>限制</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a:t>
                      </a:r>
                      <a:endParaRPr kumimoji="1" lang="zh-TW" altLang="en-US"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6925">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(5)</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單人院所今年該季醫師月平均醫療費用點數</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包含部分負擔</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en-US" altLang="zh-TW" sz="1600" b="0" i="0" u="none" strike="noStrike" cap="none" normalizeH="0" baseline="0">
                          <a:ln>
                            <a:noFill/>
                          </a:ln>
                          <a:solidFill>
                            <a:srgbClr val="FF0000"/>
                          </a:solidFill>
                          <a:effectLst/>
                          <a:latin typeface="Calibri" charset="0"/>
                          <a:ea typeface="標楷體" charset="0"/>
                          <a:cs typeface="Times New Roman" charset="0"/>
                        </a:rPr>
                        <a:t>10</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萬以下，且該季月平均就醫次數</a:t>
                      </a:r>
                      <a:r>
                        <a:rPr kumimoji="1" lang="en-US" altLang="zh-TW" sz="1600" b="0" i="0" u="none" strike="noStrike" cap="none" normalizeH="0" baseline="0">
                          <a:ln>
                            <a:noFill/>
                          </a:ln>
                          <a:solidFill>
                            <a:srgbClr val="FF0000"/>
                          </a:solidFill>
                          <a:effectLst/>
                          <a:latin typeface="Calibri" charset="0"/>
                          <a:ea typeface="標楷體" charset="0"/>
                          <a:cs typeface="Times New Roman" charset="0"/>
                        </a:rPr>
                        <a:t>&lt;1.7</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次</a:t>
                      </a:r>
                      <a:r>
                        <a:rPr kumimoji="1" lang="en-US" altLang="zh-TW" sz="1600" b="0" i="0" u="none" strike="noStrike" cap="none" normalizeH="0" baseline="0">
                          <a:ln>
                            <a:noFill/>
                          </a:ln>
                          <a:solidFill>
                            <a:srgbClr val="FF0000"/>
                          </a:solidFill>
                          <a:effectLst/>
                          <a:latin typeface="Calibri" charset="0"/>
                          <a:ea typeface="標楷體" charset="0"/>
                          <a:cs typeface="Times New Roman" charset="0"/>
                        </a:rPr>
                        <a:t>/</a:t>
                      </a:r>
                      <a:r>
                        <a:rPr kumimoji="1" lang="zh-TW" altLang="en-US" sz="1600" b="0" i="0" u="none" strike="noStrike" cap="none" normalizeH="0" baseline="0">
                          <a:ln>
                            <a:noFill/>
                          </a:ln>
                          <a:solidFill>
                            <a:srgbClr val="FF0000"/>
                          </a:solidFill>
                          <a:effectLst/>
                          <a:latin typeface="標楷體" charset="0"/>
                          <a:ea typeface="標楷體" charset="0"/>
                          <a:cs typeface="Times New Roman" charset="0"/>
                        </a:rPr>
                        <a:t>人</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r>
                        <a:rPr kumimoji="1" lang="zh-TW" altLang="en-US" sz="1600" b="0" i="0" u="none" strike="noStrike" cap="none" normalizeH="0" baseline="0">
                          <a:ln>
                            <a:noFill/>
                          </a:ln>
                          <a:solidFill>
                            <a:schemeClr val="tx1"/>
                          </a:solidFill>
                          <a:effectLst/>
                          <a:latin typeface="標楷體" charset="0"/>
                          <a:ea typeface="標楷體" charset="0"/>
                          <a:cs typeface="Times New Roman" charset="0"/>
                        </a:rPr>
                        <a:t>註</a:t>
                      </a:r>
                      <a:r>
                        <a:rPr kumimoji="1" lang="en-US" altLang="zh-TW" sz="1600" b="0" i="0" u="none" strike="noStrike" cap="none" normalizeH="0" baseline="0">
                          <a:ln>
                            <a:noFill/>
                          </a:ln>
                          <a:solidFill>
                            <a:schemeClr val="tx1"/>
                          </a:solidFill>
                          <a:effectLst/>
                          <a:latin typeface="Calibri" charset="0"/>
                          <a:ea typeface="標楷體" charset="0"/>
                          <a:cs typeface="Times New Roman" charset="0"/>
                        </a:rPr>
                        <a:t>)</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charset="0"/>
                        <a:buNone/>
                        <a:tabLst/>
                      </a:pPr>
                      <a:endParaRPr kumimoji="1" lang="zh-TW" altLang="en-US" sz="1600" b="0" i="0" u="none" strike="noStrike" cap="none" normalizeH="0" baseline="0">
                        <a:ln>
                          <a:noFill/>
                        </a:ln>
                        <a:solidFill>
                          <a:schemeClr val="tx1"/>
                        </a:solidFill>
                        <a:effectLst/>
                        <a:latin typeface="Arial" charset="0"/>
                        <a:ea typeface="新細明體" charset="0"/>
                        <a:cs typeface="新細明體"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不需填寫三聯單及符合減量抽審。</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a:t>
                      </a:r>
                      <a:r>
                        <a:rPr kumimoji="1" lang="zh-TW" altLang="en-US" sz="1600" b="0" i="0" u="none" strike="noStrike" cap="none" normalizeH="0" baseline="0">
                          <a:ln>
                            <a:noFill/>
                          </a:ln>
                          <a:solidFill>
                            <a:schemeClr val="tx1"/>
                          </a:solidFill>
                          <a:effectLst/>
                          <a:latin typeface="Times New Roman" charset="0"/>
                          <a:ea typeface="標楷體" charset="0"/>
                          <a:cs typeface="Times New Roman" charset="0"/>
                        </a:rPr>
                        <a:t>若勾稽為異常者除外</a:t>
                      </a:r>
                      <a:r>
                        <a:rPr kumimoji="1" lang="en-US" altLang="zh-TW" sz="1600" b="0" i="0" u="none" strike="noStrike" cap="none" normalizeH="0" baseline="0">
                          <a:ln>
                            <a:noFill/>
                          </a:ln>
                          <a:solidFill>
                            <a:schemeClr val="tx1"/>
                          </a:solidFill>
                          <a:effectLst/>
                          <a:latin typeface="Times New Roman" charset="0"/>
                          <a:ea typeface="標楷體" charset="0"/>
                          <a:cs typeface="Times New Roman" charset="0"/>
                        </a:rPr>
                        <a:t>) </a:t>
                      </a:r>
                      <a:endParaRPr kumimoji="1" lang="en-US" altLang="zh-TW" sz="1600" b="0" i="0" u="none" strike="noStrike" cap="none" normalizeH="0" baseline="0">
                        <a:ln>
                          <a:noFill/>
                        </a:ln>
                        <a:solidFill>
                          <a:schemeClr val="tx1"/>
                        </a:solidFill>
                        <a:effectLst/>
                        <a:latin typeface="Arial" charset="0"/>
                        <a:ea typeface="標楷體" charset="0"/>
                        <a:cs typeface="Times New Roman" charset="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159504176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p:cNvSpPr>
          <p:nvPr/>
        </p:nvSpPr>
        <p:spPr bwMode="auto">
          <a:xfrm>
            <a:off x="814388" y="404813"/>
            <a:ext cx="26987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zh-TW" altLang="en-US" b="1">
                <a:solidFill>
                  <a:srgbClr val="000066"/>
                </a:solidFill>
                <a:ea typeface="標楷體" pitchFamily="65" charset="-120"/>
                <a:cs typeface="Times New Roman" pitchFamily="18" charset="0"/>
              </a:rPr>
              <a:t>Ｂ、多人診所：</a:t>
            </a:r>
          </a:p>
        </p:txBody>
      </p:sp>
      <p:graphicFrame>
        <p:nvGraphicFramePr>
          <p:cNvPr id="648233" name="Group 41"/>
          <p:cNvGraphicFramePr>
            <a:graphicFrameLocks noGrp="1"/>
          </p:cNvGraphicFramePr>
          <p:nvPr/>
        </p:nvGraphicFramePr>
        <p:xfrm>
          <a:off x="117475" y="903288"/>
          <a:ext cx="9671051" cy="5765800"/>
        </p:xfrm>
        <a:graphic>
          <a:graphicData uri="http://schemas.openxmlformats.org/drawingml/2006/table">
            <a:tbl>
              <a:tblPr/>
              <a:tblGrid>
                <a:gridCol w="701598"/>
                <a:gridCol w="2106515"/>
                <a:gridCol w="4446895"/>
                <a:gridCol w="2416043"/>
              </a:tblGrid>
              <a:tr h="320058">
                <a:tc>
                  <a:txBody>
                    <a:bodyPr/>
                    <a:lstStyle/>
                    <a:p>
                      <a:pPr marL="0" marR="0" lvl="0" indent="0" algn="ctr"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編號</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項    目</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計算方式</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說    明</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90889">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(1)</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院所之</a:t>
                      </a:r>
                      <a:r>
                        <a:rPr kumimoji="1" lang="zh-TW" altLang="en-US" sz="23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醫師個人每月醫療費用點數</a:t>
                      </a:r>
                      <a:r>
                        <a:rPr kumimoji="1" lang="zh-TW" altLang="en-US" sz="23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（包含部份負擔）</a:t>
                      </a:r>
                      <a:r>
                        <a:rPr kumimoji="1" lang="zh-TW" altLang="en-US" sz="23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不得超過</a:t>
                      </a:r>
                      <a:r>
                        <a:rPr kumimoji="1" lang="en-US" altLang="zh-TW" sz="23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50</a:t>
                      </a:r>
                      <a:r>
                        <a:rPr kumimoji="1" lang="zh-TW" altLang="en-US" sz="23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萬</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1" lang="zh-TW" altLang="zh-TW" sz="1500" b="0" i="0" u="none" strike="noStrike" cap="none" normalizeH="0" baseline="0" smtClean="0">
                        <a:ln>
                          <a:noFill/>
                        </a:ln>
                        <a:solidFill>
                          <a:schemeClr val="tx1"/>
                        </a:solidFill>
                        <a:effectLst/>
                        <a:latin typeface="Times New Roman" pitchFamily="18" charset="0"/>
                        <a:ea typeface="標楷體" pitchFamily="65" charset="-120"/>
                      </a:endParaRP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只要醫師個人費用月醫療費用點數超過</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50</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萬，不論其費用是否內含支援他家院所的金額，且不論本身院所及被支援院所是否符合減量抽審規定，該名醫師有申報費用之院所，其相關院所內的全部醫師皆需填寫三聯單。</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154853">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(2)</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多人院所去年該季月平均醫療費用點數</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院所去年同季醫療費用總點數</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醫師總人數後平均</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 (</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包含部分負擔</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 50</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萬以下、</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35</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萬以上，去年該季醫療費用點數（包含部分負擔）與今年同季院所醫療費用點數</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包含部分負擔</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比較，成長率未超過</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1%</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，且</a:t>
                      </a:r>
                      <a:r>
                        <a:rPr kumimoji="1" lang="zh-TW" altLang="en-US" sz="15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該季月平均就醫次數</a:t>
                      </a:r>
                      <a:r>
                        <a:rPr kumimoji="1" lang="en-US" altLang="zh-TW" sz="15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&lt;1.6</a:t>
                      </a:r>
                      <a:r>
                        <a:rPr kumimoji="1" lang="zh-TW" altLang="en-US" sz="15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次</a:t>
                      </a:r>
                      <a:r>
                        <a:rPr kumimoji="1" lang="en-US" altLang="zh-TW" sz="15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a:t>
                      </a:r>
                      <a:r>
                        <a:rPr kumimoji="1" lang="zh-TW" altLang="en-US" sz="15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人</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註</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 </a:t>
                      </a:r>
                      <a:endParaRPr kumimoji="1" lang="zh-TW" altLang="en-US" sz="15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endParaRP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例：○○院所</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105</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年</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4-6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月醫療費用點數（含部份負擔）及</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4-6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月醫師數分別為</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4</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月</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921500</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2</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位醫師，</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5</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月</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1053000</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3</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位醫師，</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月</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1015000</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3</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位醫師，</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106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年</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4-6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月醫療費用點數（含部份負擔）合計為</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3259200</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，該院所是否有符合費用指標？</a:t>
                      </a:r>
                    </a:p>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105.4-6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醫療費用點數</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含部份負擔</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合計：</a:t>
                      </a:r>
                    </a:p>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921500+1053000+1015000=2989500</a:t>
                      </a:r>
                    </a:p>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2989500÷(2+3+3)=373687.5</a:t>
                      </a:r>
                    </a:p>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故</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106.4-6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的成長率為</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1%</a:t>
                      </a:r>
                      <a:endParaRPr kumimoji="1" lang="en-US" altLang="zh-TW" sz="1500" b="0" i="0" u="none" strike="noStrike" cap="none" normalizeH="0" baseline="0" smtClean="0">
                        <a:ln>
                          <a:noFill/>
                        </a:ln>
                        <a:solidFill>
                          <a:schemeClr val="tx1"/>
                        </a:solidFill>
                        <a:effectLst/>
                        <a:latin typeface="Times New Roman" pitchFamily="18" charset="0"/>
                        <a:ea typeface="標楷體" pitchFamily="65" charset="-120"/>
                        <a:sym typeface="Wingdings" pitchFamily="2" charset="2"/>
                      </a:endParaRPr>
                    </a:p>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sym typeface="Wingdings" pitchFamily="2" charset="2"/>
                        </a:rPr>
                        <a:t></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2989500×1.01=3019395(106.4-6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符合減量抽</a:t>
                      </a:r>
                    </a:p>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   審成長上限</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3019395)</a:t>
                      </a:r>
                    </a:p>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106.4-6</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3259200</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a:t>
                      </a:r>
                      <a:r>
                        <a:rPr kumimoji="1" lang="en-US" altLang="zh-TW" sz="1500" b="0" i="0" u="none" strike="noStrike" cap="none" normalizeH="0" baseline="0" smtClean="0">
                          <a:ln>
                            <a:noFill/>
                          </a:ln>
                          <a:solidFill>
                            <a:schemeClr val="tx1"/>
                          </a:solidFill>
                          <a:effectLst/>
                          <a:latin typeface="Times New Roman" pitchFamily="18" charset="0"/>
                          <a:ea typeface="標楷體" pitchFamily="65" charset="-120"/>
                        </a:rPr>
                        <a:t>3019395</a:t>
                      </a:r>
                      <a:r>
                        <a:rPr kumimoji="1" lang="zh-TW" altLang="en-US" sz="1500" b="0" i="0" u="none" strike="noStrike" cap="none" normalizeH="0" baseline="0" smtClean="0">
                          <a:ln>
                            <a:noFill/>
                          </a:ln>
                          <a:solidFill>
                            <a:schemeClr val="tx1"/>
                          </a:solidFill>
                          <a:effectLst/>
                          <a:latin typeface="Times New Roman" pitchFamily="18" charset="0"/>
                          <a:ea typeface="標楷體" pitchFamily="65" charset="-120"/>
                        </a:rPr>
                        <a:t>因此不符費用指標 </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en-US" altLang="zh-TW"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1.</a:t>
                      </a: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多人院所醫師人數增</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  減不列入成長率考量</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  ，只要院所不符合減</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  量抽審資格，全院所</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  的醫師其申報案件都</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  需填寫三聯單。</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en-US" altLang="zh-TW"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2.</a:t>
                      </a: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多人院所費用成長率</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  計算不可換算天數。</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en-US" altLang="zh-TW"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3.</a:t>
                      </a: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今年當季健保醫療費</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  用申報醫師數</a:t>
                      </a:r>
                      <a:r>
                        <a:rPr kumimoji="1" lang="en-US" altLang="zh-TW"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&gt;1</a:t>
                      </a: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人，</a:t>
                      </a:r>
                    </a:p>
                    <a:p>
                      <a:pPr marL="0" marR="0" lvl="0" indent="0" algn="l" defTabSz="914400" rtl="0" eaLnBrk="0" fontAlgn="base" latinLnBrk="0" hangingPunct="0">
                        <a:lnSpc>
                          <a:spcPct val="100000"/>
                        </a:lnSpc>
                        <a:spcBef>
                          <a:spcPct val="0"/>
                        </a:spcBef>
                        <a:spcAft>
                          <a:spcPct val="0"/>
                        </a:spcAft>
                        <a:buClr>
                          <a:schemeClr val="tx2"/>
                        </a:buClr>
                        <a:buSzPct val="70000"/>
                        <a:buFont typeface="Wingdings" pitchFamily="2" charset="2"/>
                        <a:buNone/>
                        <a:tabLst/>
                      </a:pPr>
                      <a:r>
                        <a:rPr kumimoji="1" lang="zh-TW" altLang="en-US" sz="15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  即認定為多人院所。 </a:t>
                      </a:r>
                    </a:p>
                  </a:txBody>
                  <a:tcPr marL="99049" marR="99049"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48479976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9241" name="Group 25"/>
          <p:cNvGraphicFramePr>
            <a:graphicFrameLocks noGrp="1"/>
          </p:cNvGraphicFramePr>
          <p:nvPr>
            <p:extLst>
              <p:ext uri="{D42A27DB-BD31-4B8C-83A1-F6EECF244321}">
                <p14:modId xmlns:p14="http://schemas.microsoft.com/office/powerpoint/2010/main" val="2385017588"/>
              </p:ext>
            </p:extLst>
          </p:nvPr>
        </p:nvGraphicFramePr>
        <p:xfrm>
          <a:off x="350838" y="1340768"/>
          <a:ext cx="9204325" cy="3671888"/>
        </p:xfrm>
        <a:graphic>
          <a:graphicData uri="http://schemas.openxmlformats.org/drawingml/2006/table">
            <a:tbl>
              <a:tblPr/>
              <a:tblGrid>
                <a:gridCol w="779066"/>
                <a:gridCol w="2964921"/>
                <a:gridCol w="2801540"/>
                <a:gridCol w="2658798"/>
              </a:tblGrid>
              <a:tr h="374650">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700" b="0" i="0" u="none" strike="noStrike" cap="none" normalizeH="0" baseline="0" dirty="0" smtClean="0">
                          <a:ln>
                            <a:noFill/>
                          </a:ln>
                          <a:solidFill>
                            <a:schemeClr val="tx1"/>
                          </a:solidFill>
                          <a:effectLst/>
                          <a:latin typeface="標楷體" pitchFamily="65" charset="-120"/>
                          <a:ea typeface="標楷體" pitchFamily="65" charset="-120"/>
                          <a:cs typeface="Times New Roman" pitchFamily="18" charset="0"/>
                        </a:rPr>
                        <a:t>編號</a:t>
                      </a: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700" b="0"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項    目</a:t>
                      </a: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700" b="0"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計算方式</a:t>
                      </a: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700" b="0" i="0" u="none" strike="noStrike" cap="none" normalizeH="0" baseline="0" smtClean="0">
                          <a:ln>
                            <a:noFill/>
                          </a:ln>
                          <a:solidFill>
                            <a:schemeClr val="tx1"/>
                          </a:solidFill>
                          <a:effectLst/>
                          <a:latin typeface="標楷體" pitchFamily="65" charset="-120"/>
                          <a:ea typeface="標楷體" pitchFamily="65" charset="-120"/>
                          <a:cs typeface="Times New Roman" pitchFamily="18" charset="0"/>
                        </a:rPr>
                        <a:t>說    明</a:t>
                      </a: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97238">
                <a:tc>
                  <a:txBody>
                    <a:bodyPr/>
                    <a:lstStyle/>
                    <a:p>
                      <a:pPr marL="0" marR="0" lvl="0" indent="0" algn="ctr"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en-US" altLang="zh-TW" sz="17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(3)</a:t>
                      </a: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多人院所去年該季月平均醫療費用點數</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院所去年同季醫療費用總點數</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醫師總人數後平均</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 (</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包含部分負擔</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 35</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萬以下，去年該季醫療費用點數（包含部分負擔）與今年同季院所醫療費用點數</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包含部分負擔</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比較，成長率未超過</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2%</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，且</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rPr>
                        <a:t>該季月平均就醫次數</a:t>
                      </a:r>
                      <a:r>
                        <a:rPr kumimoji="1" lang="en-US" altLang="zh-TW" sz="1800" b="0" i="0" u="none" strike="noStrike" cap="none" normalizeH="0" baseline="0" dirty="0" smtClean="0">
                          <a:ln>
                            <a:noFill/>
                          </a:ln>
                          <a:solidFill>
                            <a:srgbClr val="FF0000"/>
                          </a:solidFill>
                          <a:effectLst/>
                          <a:latin typeface="Times New Roman" pitchFamily="18" charset="0"/>
                          <a:ea typeface="標楷體" pitchFamily="65" charset="-120"/>
                        </a:rPr>
                        <a:t>&lt;1.6</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rPr>
                        <a:t>次</a:t>
                      </a:r>
                      <a:r>
                        <a:rPr kumimoji="1" lang="en-US" altLang="zh-TW" sz="1800" b="0" i="0" u="none" strike="noStrike" cap="none" normalizeH="0" baseline="0" dirty="0" smtClean="0">
                          <a:ln>
                            <a:noFill/>
                          </a:ln>
                          <a:solidFill>
                            <a:srgbClr val="FF0000"/>
                          </a:solidFill>
                          <a:effectLst/>
                          <a:latin typeface="Times New Roman" pitchFamily="18" charset="0"/>
                          <a:ea typeface="標楷體" pitchFamily="65" charset="-120"/>
                        </a:rPr>
                        <a:t>/</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rPr>
                        <a:t>人</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註</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rPr>
                        <a:t>) </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rPr>
                        <a:t>。</a:t>
                      </a: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2"/>
                        </a:buClr>
                        <a:buSzPct val="70000"/>
                        <a:buFont typeface="Wingdings" pitchFamily="2" charset="2"/>
                        <a:buNone/>
                        <a:tabLst/>
                      </a:pPr>
                      <a:r>
                        <a:rPr kumimoji="1" lang="zh-TW" altLang="en-US" sz="17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計算同</a:t>
                      </a:r>
                      <a:r>
                        <a:rPr kumimoji="1" lang="en-US" altLang="zh-TW" sz="17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(2)</a:t>
                      </a: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1" lang="zh-TW" altLang="zh-TW" sz="1700" b="0" i="0" u="none" strike="noStrike" cap="none" normalizeH="0" baseline="0" dirty="0" smtClean="0">
                        <a:ln>
                          <a:noFill/>
                        </a:ln>
                        <a:solidFill>
                          <a:schemeClr val="tx1"/>
                        </a:solidFill>
                        <a:effectLst/>
                        <a:latin typeface="標楷體" pitchFamily="65" charset="-120"/>
                        <a:ea typeface="標楷體" pitchFamily="65" charset="-120"/>
                      </a:endParaRPr>
                    </a:p>
                  </a:txBody>
                  <a:tcPr marL="99060" marR="9906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7779" name="Rectangle 19"/>
          <p:cNvSpPr>
            <a:spLocks noChangeArrowheads="1"/>
          </p:cNvSpPr>
          <p:nvPr/>
        </p:nvSpPr>
        <p:spPr bwMode="auto">
          <a:xfrm>
            <a:off x="849313" y="5355232"/>
            <a:ext cx="92424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TW" altLang="en-US" dirty="0">
                <a:ea typeface="標楷體" pitchFamily="65" charset="-120"/>
                <a:cs typeface="Times New Roman" pitchFamily="18" charset="0"/>
              </a:rPr>
              <a:t>Ｃ、</a:t>
            </a:r>
            <a:r>
              <a:rPr lang="zh-TW" altLang="en-US" b="1" dirty="0">
                <a:solidFill>
                  <a:srgbClr val="FF0000"/>
                </a:solidFill>
                <a:ea typeface="標楷體" pitchFamily="65" charset="-120"/>
                <a:cs typeface="Times New Roman" pitchFamily="18" charset="0"/>
              </a:rPr>
              <a:t>新院所</a:t>
            </a:r>
            <a:r>
              <a:rPr lang="en-US" altLang="zh-TW" b="1" dirty="0">
                <a:ea typeface="標楷體" pitchFamily="65" charset="-120"/>
                <a:cs typeface="Times New Roman" pitchFamily="18" charset="0"/>
              </a:rPr>
              <a:t>(</a:t>
            </a:r>
            <a:r>
              <a:rPr lang="zh-TW" altLang="en-US" b="1" dirty="0">
                <a:ea typeface="標楷體" pitchFamily="65" charset="-120"/>
                <a:cs typeface="Times New Roman" pitchFamily="18" charset="0"/>
              </a:rPr>
              <a:t>凡指醫事服務機構代號變更者</a:t>
            </a:r>
            <a:r>
              <a:rPr lang="en-US" altLang="zh-TW" b="1" dirty="0">
                <a:ea typeface="標楷體" pitchFamily="65" charset="-120"/>
                <a:cs typeface="Times New Roman" pitchFamily="18" charset="0"/>
              </a:rPr>
              <a:t>)</a:t>
            </a:r>
          </a:p>
          <a:p>
            <a:r>
              <a:rPr lang="zh-TW" altLang="en-US" b="1" dirty="0">
                <a:ea typeface="標楷體" pitchFamily="65" charset="-120"/>
                <a:cs typeface="Times New Roman" pitchFamily="18" charset="0"/>
              </a:rPr>
              <a:t>　　需</a:t>
            </a:r>
            <a:r>
              <a:rPr lang="zh-TW" altLang="en-US" b="1" dirty="0">
                <a:solidFill>
                  <a:srgbClr val="FF0000"/>
                </a:solidFill>
                <a:ea typeface="標楷體" pitchFamily="65" charset="-120"/>
                <a:cs typeface="Times New Roman" pitchFamily="18" charset="0"/>
              </a:rPr>
              <a:t>連續送審</a:t>
            </a:r>
            <a:r>
              <a:rPr lang="zh-TW" altLang="en-US" b="1" dirty="0">
                <a:ea typeface="標楷體" pitchFamily="65" charset="-120"/>
                <a:cs typeface="Times New Roman" pitchFamily="18" charset="0"/>
              </a:rPr>
              <a:t>及</a:t>
            </a:r>
            <a:r>
              <a:rPr lang="zh-TW" altLang="en-US" b="1" dirty="0">
                <a:solidFill>
                  <a:srgbClr val="FF0000"/>
                </a:solidFill>
                <a:ea typeface="標楷體" pitchFamily="65" charset="-120"/>
                <a:cs typeface="Times New Roman" pitchFamily="18" charset="0"/>
              </a:rPr>
              <a:t>填寫三聯單</a:t>
            </a:r>
            <a:r>
              <a:rPr lang="zh-TW" altLang="en-US" b="1" dirty="0">
                <a:ea typeface="標楷體" pitchFamily="65" charset="-120"/>
                <a:cs typeface="Times New Roman" pitchFamily="18" charset="0"/>
              </a:rPr>
              <a:t>一年六個月。</a:t>
            </a:r>
            <a:endParaRPr lang="zh-TW" altLang="en-US" dirty="0">
              <a:ea typeface="標楷體" pitchFamily="65" charset="-120"/>
              <a:cs typeface="Times New Roman" pitchFamily="18" charset="0"/>
            </a:endParaRPr>
          </a:p>
        </p:txBody>
      </p:sp>
    </p:spTree>
    <p:extLst>
      <p:ext uri="{BB962C8B-B14F-4D97-AF65-F5344CB8AC3E}">
        <p14:creationId xmlns:p14="http://schemas.microsoft.com/office/powerpoint/2010/main" val="3602960904"/>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ChangeArrowheads="1"/>
          </p:cNvSpPr>
          <p:nvPr/>
        </p:nvSpPr>
        <p:spPr bwMode="auto">
          <a:xfrm>
            <a:off x="814388" y="457200"/>
            <a:ext cx="2698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zh-TW">
                <a:latin typeface="標楷體" pitchFamily="65" charset="-120"/>
                <a:ea typeface="標楷體" pitchFamily="65" charset="-120"/>
                <a:cs typeface="Times New Roman" pitchFamily="18" charset="0"/>
              </a:rPr>
              <a:t>【</a:t>
            </a:r>
            <a:r>
              <a:rPr lang="zh-TW" altLang="en-US">
                <a:latin typeface="標楷體" pitchFamily="65" charset="-120"/>
                <a:ea typeface="標楷體" pitchFamily="65" charset="-120"/>
                <a:cs typeface="Times New Roman" pitchFamily="18" charset="0"/>
              </a:rPr>
              <a:t>品質指標</a:t>
            </a:r>
            <a:r>
              <a:rPr lang="en-US" altLang="zh-TW">
                <a:latin typeface="標楷體" pitchFamily="65" charset="-120"/>
                <a:ea typeface="標楷體" pitchFamily="65" charset="-120"/>
                <a:cs typeface="Times New Roman" pitchFamily="18" charset="0"/>
              </a:rPr>
              <a:t>】</a:t>
            </a:r>
            <a:r>
              <a:rPr lang="zh-TW" altLang="en-US">
                <a:latin typeface="標楷體" pitchFamily="65" charset="-120"/>
                <a:ea typeface="標楷體" pitchFamily="65" charset="-120"/>
                <a:cs typeface="Times New Roman" pitchFamily="18" charset="0"/>
              </a:rPr>
              <a:t>：</a:t>
            </a:r>
          </a:p>
        </p:txBody>
      </p:sp>
      <p:graphicFrame>
        <p:nvGraphicFramePr>
          <p:cNvPr id="650381" name="Group 141"/>
          <p:cNvGraphicFramePr>
            <a:graphicFrameLocks noGrp="1"/>
          </p:cNvGraphicFramePr>
          <p:nvPr/>
        </p:nvGraphicFramePr>
        <p:xfrm>
          <a:off x="193675" y="1587500"/>
          <a:ext cx="9501187" cy="3857625"/>
        </p:xfrm>
        <a:graphic>
          <a:graphicData uri="http://schemas.openxmlformats.org/drawingml/2006/table">
            <a:tbl>
              <a:tblPr/>
              <a:tblGrid>
                <a:gridCol w="495355"/>
                <a:gridCol w="3873402"/>
                <a:gridCol w="3199169"/>
                <a:gridCol w="1933261"/>
              </a:tblGrid>
              <a:tr h="657225">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編號</a:t>
                      </a:r>
                      <a:endParaRPr kumimoji="1" lang="zh-TW" altLang="en-US" sz="1800" b="0" i="0" u="none" strike="noStrike" cap="none" normalizeH="0" baseline="0" dirty="0" smtClean="0">
                        <a:ln>
                          <a:noFill/>
                        </a:ln>
                        <a:solidFill>
                          <a:schemeClr val="tx1"/>
                        </a:solidFill>
                        <a:effectLst/>
                        <a:latin typeface="Arial" pitchFamily="34" charset="0"/>
                        <a:ea typeface="標楷體" pitchFamily="65" charset="-120"/>
                        <a:cs typeface="Times New Roman" pitchFamily="18" charset="0"/>
                      </a:endParaRP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項    目</a:t>
                      </a:r>
                      <a:endPar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Times New Roman" pitchFamily="18" charset="0"/>
                      </a:endParaRP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計算方式</a:t>
                      </a:r>
                      <a:endPar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Times New Roman" pitchFamily="18" charset="0"/>
                      </a:endParaRP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說    明</a:t>
                      </a:r>
                      <a:endPar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Times New Roman" pitchFamily="18" charset="0"/>
                      </a:endParaRP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rowSpan="5">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(1)</a:t>
                      </a:r>
                      <a:endParaRPr kumimoji="1" lang="en-US" altLang="zh-TW" sz="1800" b="0" i="0" u="none" strike="noStrike" cap="none" normalizeH="0" baseline="0" smtClean="0">
                        <a:ln>
                          <a:noFill/>
                        </a:ln>
                        <a:solidFill>
                          <a:schemeClr val="tx1"/>
                        </a:solidFill>
                        <a:effectLst/>
                        <a:latin typeface="Arial" pitchFamily="34" charset="0"/>
                        <a:ea typeface="標楷體" pitchFamily="65" charset="-120"/>
                        <a:cs typeface="Times New Roman" pitchFamily="18" charset="0"/>
                      </a:endParaRP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sym typeface="Wingdings 2" pitchFamily="18" charset="2"/>
                        </a:rPr>
                        <a:t></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單人院所月平均醫療費用點數</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a:t>
                      </a:r>
                      <a:r>
                        <a:rPr kumimoji="1" lang="en-US" altLang="zh-TW"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35</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萬點</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sym typeface="Wingdings 2" pitchFamily="18" charset="2"/>
                        </a:rPr>
                        <a:t>，</a:t>
                      </a:r>
                      <a:r>
                        <a:rPr kumimoji="1" lang="en-US" altLang="zh-TW"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sym typeface="Wingdings 2" pitchFamily="18" charset="2"/>
                        </a:rPr>
                        <a:t>O.D</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sym typeface="Wingdings 2" pitchFamily="18" charset="2"/>
                        </a:rPr>
                        <a:t>佔率</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a:t>
                      </a:r>
                      <a:r>
                        <a:rPr kumimoji="1" lang="en-US" altLang="zh-TW"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58%</a:t>
                      </a: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5">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院所月平均醫療費用點數</a:t>
                      </a: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季醫療費用總點數</a:t>
                      </a: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申報月數</a:t>
                      </a:r>
                      <a:endPar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【OD</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佔率公式</a:t>
                      </a: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endPar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OD</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申報點數</a:t>
                      </a: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總處置申報點數</a:t>
                      </a: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×100</a:t>
                      </a:r>
                      <a:endParaRPr kumimoji="1" lang="en-US" altLang="zh-TW" sz="1800" b="0" i="0" u="none" strike="noStrike" cap="none" normalizeH="0" baseline="0" smtClean="0">
                        <a:ln>
                          <a:noFill/>
                        </a:ln>
                        <a:solidFill>
                          <a:schemeClr val="tx1"/>
                        </a:solidFill>
                        <a:effectLst/>
                        <a:latin typeface="Arial" pitchFamily="34" charset="0"/>
                        <a:ea typeface="標楷體" pitchFamily="65" charset="-120"/>
                        <a:cs typeface="Times New Roman" pitchFamily="18" charset="0"/>
                      </a:endParaRP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5">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（以整季計算）</a:t>
                      </a:r>
                      <a:endParaRPr kumimoji="1" lang="zh-TW" altLang="en-US" sz="1800" b="0" i="0" u="none" strike="noStrike" cap="none" normalizeH="0" baseline="0" smtClean="0">
                        <a:ln>
                          <a:noFill/>
                        </a:ln>
                        <a:solidFill>
                          <a:schemeClr val="tx1"/>
                        </a:solidFill>
                        <a:effectLst/>
                        <a:latin typeface="Arial" pitchFamily="34" charset="0"/>
                        <a:ea typeface="標楷體" pitchFamily="65" charset="-120"/>
                        <a:cs typeface="Times New Roman" pitchFamily="18" charset="0"/>
                      </a:endParaRP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vMerge="1">
                  <a:txBody>
                    <a:bodyPr/>
                    <a:lstStyle/>
                    <a:p>
                      <a:endParaRPr lang="zh-TW"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2" pitchFamily="18" charset="2"/>
                        </a:rPr>
                        <a:t></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單人院所月平均醫療費用點數</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a:t>
                      </a:r>
                      <a:r>
                        <a:rPr kumimoji="1" lang="en-US" altLang="zh-TW"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35</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萬點</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2" pitchFamily="18" charset="2"/>
                        </a:rPr>
                        <a:t>，</a:t>
                      </a: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2" pitchFamily="18" charset="2"/>
                        </a:rPr>
                        <a:t>O.D</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2" pitchFamily="18" charset="2"/>
                        </a:rPr>
                        <a:t>佔率</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a:t>
                      </a:r>
                      <a:r>
                        <a:rPr kumimoji="1" lang="en-US" altLang="zh-TW"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2" pitchFamily="18" charset="2"/>
                        </a:rPr>
                        <a:t>56%</a:t>
                      </a: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tc vMerge="1">
                  <a:txBody>
                    <a:bodyPr/>
                    <a:lstStyle/>
                    <a:p>
                      <a:endParaRPr lang="zh-TW" altLang="en-US"/>
                    </a:p>
                  </a:txBody>
                  <a:tcPr/>
                </a:tc>
              </a:tr>
              <a:tr h="274638">
                <a:tc vMerge="1">
                  <a:txBody>
                    <a:bodyPr/>
                    <a:lstStyle/>
                    <a:p>
                      <a:endParaRPr lang="zh-TW"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多人院所月平均醫療費用點數</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a:t>
                      </a:r>
                      <a:r>
                        <a:rPr kumimoji="1" lang="en-US" altLang="zh-TW"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50</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萬點</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a:t>
                      </a: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O.D</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佔率</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a:t>
                      </a:r>
                      <a:r>
                        <a:rPr kumimoji="1" lang="en-US" altLang="zh-TW"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58%</a:t>
                      </a: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tc vMerge="1">
                  <a:txBody>
                    <a:bodyPr/>
                    <a:lstStyle/>
                    <a:p>
                      <a:endParaRPr lang="zh-TW" altLang="en-US"/>
                    </a:p>
                  </a:txBody>
                  <a:tcPr/>
                </a:tc>
              </a:tr>
              <a:tr h="274638">
                <a:tc vMerge="1">
                  <a:txBody>
                    <a:bodyPr/>
                    <a:lstStyle/>
                    <a:p>
                      <a:endParaRPr lang="zh-TW"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多人院所月平均醫療費用點數</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a:t>
                      </a:r>
                      <a:r>
                        <a:rPr kumimoji="1" lang="en-US" altLang="zh-TW"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50</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萬點≦</a:t>
                      </a:r>
                      <a:r>
                        <a:rPr kumimoji="1" lang="en-US" altLang="zh-TW"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100</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萬點</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a:t>
                      </a:r>
                      <a:r>
                        <a:rPr kumimoji="1" lang="en-US" altLang="zh-TW"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O.D</a:t>
                      </a:r>
                      <a:r>
                        <a:rPr kumimoji="1" lang="zh-TW" altLang="en-US" sz="18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佔率</a:t>
                      </a:r>
                      <a:r>
                        <a:rPr kumimoji="1" lang="zh-TW" altLang="en-US"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a:t>
                      </a:r>
                      <a:r>
                        <a:rPr kumimoji="1" lang="en-US" altLang="zh-TW" sz="18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56%</a:t>
                      </a: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tc vMerge="1">
                  <a:txBody>
                    <a:bodyPr/>
                    <a:lstStyle/>
                    <a:p>
                      <a:endParaRPr lang="zh-TW" altLang="en-US"/>
                    </a:p>
                  </a:txBody>
                  <a:tcPr/>
                </a:tc>
              </a:tr>
              <a:tr h="274638">
                <a:tc vMerge="1">
                  <a:txBody>
                    <a:bodyPr/>
                    <a:lstStyle/>
                    <a:p>
                      <a:endParaRPr lang="zh-TW" altLang="en-US"/>
                    </a:p>
                  </a:txBody>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多人院所月平均醫療費用點數</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a:t>
                      </a:r>
                      <a:r>
                        <a:rPr kumimoji="1" lang="en-US" altLang="zh-TW"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100</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萬點</a:t>
                      </a:r>
                      <a:r>
                        <a:rPr kumimoji="1" lang="zh-TW" altLang="en-US" sz="18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sym typeface="Wingdings" pitchFamily="2" charset="2"/>
                        </a:rPr>
                        <a:t>，</a:t>
                      </a:r>
                      <a:r>
                        <a:rPr kumimoji="1" lang="en-US" altLang="zh-TW"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O.D</a:t>
                      </a:r>
                      <a:r>
                        <a:rPr kumimoji="1" lang="zh-TW" altLang="en-US"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佔率＜</a:t>
                      </a:r>
                      <a:r>
                        <a:rPr kumimoji="1" lang="en-US" altLang="zh-TW" sz="18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sym typeface="Wingdings" pitchFamily="2" charset="2"/>
                        </a:rPr>
                        <a:t>54%</a:t>
                      </a:r>
                    </a:p>
                  </a:txBody>
                  <a:tcPr marL="99071" marR="9907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tc vMerge="1">
                  <a:txBody>
                    <a:bodyPr/>
                    <a:lstStyle/>
                    <a:p>
                      <a:endParaRPr lang="zh-TW" altLang="en-US"/>
                    </a:p>
                  </a:txBody>
                  <a:tcPr/>
                </a:tc>
              </a:tr>
            </a:tbl>
          </a:graphicData>
        </a:graphic>
      </p:graphicFrame>
    </p:spTree>
    <p:extLst>
      <p:ext uri="{BB962C8B-B14F-4D97-AF65-F5344CB8AC3E}">
        <p14:creationId xmlns:p14="http://schemas.microsoft.com/office/powerpoint/2010/main" val="96841019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1370" name="Group 106"/>
          <p:cNvGraphicFramePr>
            <a:graphicFrameLocks noGrp="1"/>
          </p:cNvGraphicFramePr>
          <p:nvPr/>
        </p:nvGraphicFramePr>
        <p:xfrm>
          <a:off x="508000" y="1484313"/>
          <a:ext cx="9126537" cy="5151437"/>
        </p:xfrm>
        <a:graphic>
          <a:graphicData uri="http://schemas.openxmlformats.org/drawingml/2006/table">
            <a:tbl>
              <a:tblPr/>
              <a:tblGrid>
                <a:gridCol w="749796"/>
                <a:gridCol w="2173723"/>
                <a:gridCol w="2962046"/>
                <a:gridCol w="3240972"/>
              </a:tblGrid>
              <a:tr h="39626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編號</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項    目</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計算方式</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說    明</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25177">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(2)</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每季就醫病患月平均耗用值</a:t>
                      </a:r>
                      <a:r>
                        <a:rPr kumimoji="1" lang="en-US" altLang="zh-TW"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(RBRVS)&lt;1900</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月醫療費用點數</a:t>
                      </a:r>
                      <a:r>
                        <a:rPr kumimoji="1" lang="en-US" altLang="zh-TW"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月就醫人數</a:t>
                      </a: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註：</a:t>
                      </a:r>
                      <a:r>
                        <a:rPr kumimoji="1" lang="zh-TW" altLang="en-US" sz="2000" b="1"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先計算出每月之平均耗值</a:t>
                      </a: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（計算至小數點第</a:t>
                      </a:r>
                      <a:r>
                        <a:rPr kumimoji="1" lang="en-US" altLang="zh-TW"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1</a:t>
                      </a:r>
                      <a:r>
                        <a:rPr kumimoji="1" lang="zh-TW" altLang="en-US"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位，四捨五入，取整數），</a:t>
                      </a:r>
                      <a:r>
                        <a:rPr kumimoji="1" lang="zh-TW" altLang="en-US" sz="2000" b="1"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再將</a:t>
                      </a:r>
                      <a:r>
                        <a:rPr kumimoji="1" lang="en-US" altLang="zh-TW" sz="2000" b="1"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1</a:t>
                      </a:r>
                      <a:r>
                        <a:rPr kumimoji="1" lang="zh-TW" altLang="en-US" sz="2000" b="1"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季</a:t>
                      </a:r>
                      <a:r>
                        <a:rPr kumimoji="1" lang="en-US" altLang="zh-TW" sz="2000" b="1"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3</a:t>
                      </a:r>
                      <a:r>
                        <a:rPr kumimoji="1" lang="zh-TW" altLang="en-US" sz="2000" b="1"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個月之平均耗值相加後</a:t>
                      </a:r>
                      <a:r>
                        <a:rPr kumimoji="1" lang="en-US" altLang="zh-TW" sz="2000" b="1"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÷3</a:t>
                      </a:r>
                      <a:endParaRPr kumimoji="1" lang="en-US" altLang="zh-TW"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endParaRP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1" lang="zh-TW" altLang="en-US" sz="2000" b="0" i="0" u="none" strike="noStrike" cap="none" normalizeH="0" baseline="0" smtClean="0">
                        <a:ln>
                          <a:noFill/>
                        </a:ln>
                        <a:solidFill>
                          <a:schemeClr val="tx1"/>
                        </a:solidFill>
                        <a:effectLst/>
                        <a:latin typeface="Times New Roman" pitchFamily="18" charset="0"/>
                        <a:ea typeface="新細明體" pitchFamily="18" charset="-120"/>
                      </a:endParaRP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29996">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2000" b="0" i="0" u="none" strike="noStrike" cap="none" normalizeH="0" baseline="0" smtClean="0">
                          <a:ln>
                            <a:noFill/>
                          </a:ln>
                          <a:solidFill>
                            <a:schemeClr val="tx1"/>
                          </a:solidFill>
                          <a:effectLst/>
                          <a:latin typeface="Times New Roman" pitchFamily="18" charset="0"/>
                          <a:ea typeface="標楷體" pitchFamily="65" charset="-120"/>
                          <a:cs typeface="Times New Roman" pitchFamily="18" charset="0"/>
                        </a:rPr>
                        <a:t>(3)</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20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院所月平均醫療費用點數</a:t>
                      </a:r>
                      <a:r>
                        <a:rPr kumimoji="1" lang="en-US" altLang="zh-TW" sz="20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20</a:t>
                      </a:r>
                      <a:r>
                        <a:rPr kumimoji="1" lang="zh-TW" altLang="en-US" sz="20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萬點以上，需申報加強感染管制之牙科門診診察費</a:t>
                      </a:r>
                      <a:r>
                        <a:rPr kumimoji="1" lang="en-US" altLang="zh-TW" sz="20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(SOP)</a:t>
                      </a:r>
                      <a:r>
                        <a:rPr kumimoji="1" lang="zh-TW" altLang="en-US" sz="2000" b="0" i="0" u="none" strike="noStrike" cap="none" normalizeH="0" baseline="0" smtClean="0">
                          <a:ln>
                            <a:noFill/>
                          </a:ln>
                          <a:solidFill>
                            <a:srgbClr val="FF0000"/>
                          </a:solidFill>
                          <a:effectLst/>
                          <a:latin typeface="Times New Roman" pitchFamily="18" charset="0"/>
                          <a:ea typeface="標楷體" pitchFamily="65" charset="-120"/>
                          <a:cs typeface="Times New Roman" pitchFamily="18" charset="0"/>
                        </a:rPr>
                        <a:t>案件</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1" lang="zh-TW" altLang="en-US" sz="2000" b="0" i="0" u="none" strike="noStrike" cap="none" normalizeH="0" baseline="0" smtClean="0">
                        <a:ln>
                          <a:noFill/>
                        </a:ln>
                        <a:solidFill>
                          <a:schemeClr val="tx1"/>
                        </a:solidFill>
                        <a:effectLst/>
                        <a:latin typeface="Times New Roman" pitchFamily="18" charset="0"/>
                        <a:ea typeface="新細明體" pitchFamily="18" charset="-120"/>
                      </a:endParaRP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1.</a:t>
                      </a:r>
                      <a:r>
                        <a:rPr kumimoji="1" lang="zh-TW" altLang="en-US"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自費用年月</a:t>
                      </a:r>
                      <a:r>
                        <a:rPr kumimoji="1" lang="en-US" altLang="zh-TW"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105</a:t>
                      </a:r>
                      <a:r>
                        <a:rPr kumimoji="1" lang="zh-TW" altLang="en-US"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年第</a:t>
                      </a:r>
                      <a:r>
                        <a:rPr kumimoji="1" lang="en-US" altLang="zh-TW"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3</a:t>
                      </a:r>
                      <a:r>
                        <a:rPr kumimoji="1" lang="zh-TW" altLang="en-US"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季起實施</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2.105</a:t>
                      </a:r>
                      <a:r>
                        <a:rPr kumimoji="1" lang="zh-TW" altLang="en-US"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年</a:t>
                      </a:r>
                      <a:r>
                        <a:rPr kumimoji="1" lang="en-US" altLang="zh-TW"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9</a:t>
                      </a:r>
                      <a:r>
                        <a:rPr kumimoji="1" lang="zh-TW" altLang="en-US"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月</a:t>
                      </a:r>
                      <a:r>
                        <a:rPr kumimoji="1" lang="en-US" altLang="zh-TW"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30</a:t>
                      </a:r>
                      <a:r>
                        <a:rPr kumimoji="1" lang="zh-TW" altLang="en-US"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日前有申報</a:t>
                      </a:r>
                      <a:r>
                        <a:rPr kumimoji="1" lang="en-US" altLang="zh-TW"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SOP</a:t>
                      </a:r>
                      <a:r>
                        <a:rPr kumimoji="1" lang="zh-TW" altLang="en-US"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a:t>
                      </a:r>
                      <a:r>
                        <a:rPr kumimoji="1" lang="en-US" altLang="zh-TW"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105</a:t>
                      </a:r>
                      <a:r>
                        <a:rPr kumimoji="1" lang="zh-TW" altLang="en-US"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年第</a:t>
                      </a:r>
                      <a:r>
                        <a:rPr kumimoji="1" lang="en-US" altLang="zh-TW"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3</a:t>
                      </a:r>
                      <a:r>
                        <a:rPr kumimoji="1" lang="zh-TW" altLang="en-US" sz="2000" b="0" i="0" u="none" strike="noStrike" cap="none" normalizeH="0" baseline="0" dirty="0" smtClean="0">
                          <a:ln>
                            <a:noFill/>
                          </a:ln>
                          <a:solidFill>
                            <a:srgbClr val="FF0000"/>
                          </a:solidFill>
                          <a:effectLst/>
                          <a:latin typeface="Times New Roman" pitchFamily="18" charset="0"/>
                          <a:ea typeface="標楷體" pitchFamily="65" charset="-120"/>
                          <a:cs typeface="Times New Roman" pitchFamily="18" charset="0"/>
                        </a:rPr>
                        <a:t>季即符合此指標</a:t>
                      </a:r>
                      <a:r>
                        <a:rPr kumimoji="1" lang="en-US" altLang="zh-TW"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提醒：</a:t>
                      </a:r>
                      <a:r>
                        <a:rPr kumimoji="1" lang="en-US" altLang="zh-TW"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SOP</a:t>
                      </a:r>
                      <a:r>
                        <a:rPr kumimoji="1" lang="zh-TW" altLang="en-US"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要前一月向業務組申請，次月方能申報</a:t>
                      </a:r>
                      <a:r>
                        <a:rPr kumimoji="1" lang="en-US" altLang="zh-TW"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a:t>
                      </a:r>
                      <a:r>
                        <a:rPr kumimoji="1" lang="zh-TW" altLang="en-US" sz="2000" b="0" i="0" u="none" strike="noStrike" cap="none" normalizeH="0" baseline="0" dirty="0" smtClean="0">
                          <a:ln>
                            <a:noFill/>
                          </a:ln>
                          <a:solidFill>
                            <a:schemeClr val="tx1"/>
                          </a:solidFill>
                          <a:effectLst/>
                          <a:latin typeface="Times New Roman" pitchFamily="18" charset="0"/>
                          <a:ea typeface="標楷體" pitchFamily="65" charset="-120"/>
                          <a:cs typeface="Times New Roman" pitchFamily="18" charset="0"/>
                        </a:rPr>
                        <a:t>，不符合者，要送審不需填寫三聯單</a:t>
                      </a:r>
                    </a:p>
                  </a:txBody>
                  <a:tcPr marL="99056" marR="99056" marT="45723" marB="4572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9832" name="Rectangle 2"/>
          <p:cNvSpPr>
            <a:spLocks noChangeArrowheads="1"/>
          </p:cNvSpPr>
          <p:nvPr/>
        </p:nvSpPr>
        <p:spPr bwMode="auto">
          <a:xfrm>
            <a:off x="814388" y="457200"/>
            <a:ext cx="2698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zh-TW">
                <a:latin typeface="標楷體" pitchFamily="65" charset="-120"/>
                <a:ea typeface="標楷體" pitchFamily="65" charset="-120"/>
                <a:cs typeface="Times New Roman" pitchFamily="18" charset="0"/>
              </a:rPr>
              <a:t>【</a:t>
            </a:r>
            <a:r>
              <a:rPr lang="zh-TW" altLang="en-US">
                <a:latin typeface="標楷體" pitchFamily="65" charset="-120"/>
                <a:ea typeface="標楷體" pitchFamily="65" charset="-120"/>
                <a:cs typeface="Times New Roman" pitchFamily="18" charset="0"/>
              </a:rPr>
              <a:t>品質指標</a:t>
            </a:r>
            <a:r>
              <a:rPr lang="en-US" altLang="zh-TW">
                <a:latin typeface="標楷體" pitchFamily="65" charset="-120"/>
                <a:ea typeface="標楷體" pitchFamily="65" charset="-120"/>
                <a:cs typeface="Times New Roman" pitchFamily="18" charset="0"/>
              </a:rPr>
              <a:t>】</a:t>
            </a:r>
            <a:r>
              <a:rPr lang="zh-TW" altLang="en-US">
                <a:latin typeface="標楷體" pitchFamily="65" charset="-120"/>
                <a:ea typeface="標楷體" pitchFamily="65" charset="-120"/>
                <a:cs typeface="Times New Roman" pitchFamily="18" charset="0"/>
              </a:rPr>
              <a:t>：</a:t>
            </a:r>
          </a:p>
        </p:txBody>
      </p:sp>
    </p:spTree>
    <p:extLst>
      <p:ext uri="{BB962C8B-B14F-4D97-AF65-F5344CB8AC3E}">
        <p14:creationId xmlns:p14="http://schemas.microsoft.com/office/powerpoint/2010/main" val="126949277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3"/>
          <p:cNvSpPr>
            <a:spLocks noChangeArrowheads="1"/>
          </p:cNvSpPr>
          <p:nvPr/>
        </p:nvSpPr>
        <p:spPr bwMode="auto">
          <a:xfrm>
            <a:off x="271463" y="1268413"/>
            <a:ext cx="9440862" cy="55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醫管指標</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a:t>
            </a:r>
          </a:p>
          <a:p>
            <a:pPr>
              <a:lnSpc>
                <a:spcPct val="110000"/>
              </a:lnSpc>
              <a:spcBef>
                <a:spcPct val="20000"/>
              </a:spcBef>
            </a:pPr>
            <a:r>
              <a:rPr lang="en-US" altLang="zh-TW" sz="2400">
                <a:ea typeface="標楷體" pitchFamily="65" charset="-120"/>
                <a:cs typeface="Times New Roman" pitchFamily="18" charset="0"/>
              </a:rPr>
              <a:t>(1)</a:t>
            </a:r>
            <a:r>
              <a:rPr lang="zh-TW" altLang="en-US" sz="2400">
                <a:solidFill>
                  <a:srgbClr val="FF0000"/>
                </a:solidFill>
                <a:ea typeface="標楷體" pitchFamily="65" charset="-120"/>
                <a:cs typeface="Times New Roman" pitchFamily="18" charset="0"/>
              </a:rPr>
              <a:t>每家院所皆需列入年度例行性隨機抽審</a:t>
            </a:r>
            <a:r>
              <a:rPr lang="en-US" altLang="zh-TW" sz="2400">
                <a:solidFill>
                  <a:srgbClr val="FF0000"/>
                </a:solidFill>
                <a:ea typeface="標楷體" pitchFamily="65" charset="-120"/>
                <a:cs typeface="Times New Roman" pitchFamily="18" charset="0"/>
              </a:rPr>
              <a:t>1</a:t>
            </a:r>
            <a:r>
              <a:rPr lang="zh-TW" altLang="en-US" sz="2400">
                <a:solidFill>
                  <a:srgbClr val="FF0000"/>
                </a:solidFill>
                <a:ea typeface="標楷體" pitchFamily="65" charset="-120"/>
                <a:cs typeface="Times New Roman" pitchFamily="18" charset="0"/>
              </a:rPr>
              <a:t>個月</a:t>
            </a:r>
            <a:r>
              <a:rPr lang="zh-TW" altLang="en-US" sz="2400">
                <a:ea typeface="標楷體" pitchFamily="65" charset="-120"/>
                <a:cs typeface="Times New Roman" pitchFamily="18" charset="0"/>
              </a:rPr>
              <a:t>。若發現異常時，例如：核減率高於</a:t>
            </a:r>
            <a:r>
              <a:rPr lang="en-US" altLang="zh-TW" sz="2400">
                <a:ea typeface="標楷體" pitchFamily="65" charset="-120"/>
                <a:cs typeface="Times New Roman" pitchFamily="18" charset="0"/>
              </a:rPr>
              <a:t>5%</a:t>
            </a:r>
            <a:r>
              <a:rPr lang="zh-TW" altLang="en-US" sz="2400">
                <a:ea typeface="標楷體" pitchFamily="65" charset="-120"/>
                <a:cs typeface="Times New Roman" pitchFamily="18" charset="0"/>
              </a:rPr>
              <a:t>、病歷塗毀或未依規定方式修正並簽章、醫師未簽章、未填寫卡號</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等，得延長隨機抽審時間。</a:t>
            </a:r>
          </a:p>
          <a:p>
            <a:r>
              <a:rPr lang="en-US" altLang="zh-TW" sz="2400">
                <a:ea typeface="標楷體" pitchFamily="65" charset="-120"/>
                <a:cs typeface="Times New Roman" pitchFamily="18" charset="0"/>
              </a:rPr>
              <a:t>(2)</a:t>
            </a:r>
            <a:r>
              <a:rPr lang="zh-TW" altLang="en-US" sz="2400">
                <a:ea typeface="標楷體" pitchFamily="65" charset="-120"/>
                <a:cs typeface="Times New Roman" pitchFamily="18" charset="0"/>
              </a:rPr>
              <a:t>一年內未有停約處分記錄者</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全部院所適用</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a:t>
            </a:r>
          </a:p>
          <a:p>
            <a:r>
              <a:rPr lang="en-US" altLang="zh-TW" sz="2400">
                <a:ea typeface="標楷體" pitchFamily="65" charset="-120"/>
                <a:cs typeface="Times New Roman" pitchFamily="18" charset="0"/>
              </a:rPr>
              <a:t>(3)</a:t>
            </a:r>
            <a:r>
              <a:rPr lang="zh-TW" altLang="en-US" sz="2400">
                <a:ea typeface="標楷體" pitchFamily="65" charset="-120"/>
                <a:cs typeface="Times New Roman" pitchFamily="18" charset="0"/>
              </a:rPr>
              <a:t>減量抽審之院所若經查涉有虛浮報情事，得依當月核扣金額回推</a:t>
            </a:r>
            <a:r>
              <a:rPr lang="en-US" altLang="zh-TW" sz="2400">
                <a:ea typeface="標楷體" pitchFamily="65" charset="-120"/>
                <a:cs typeface="Times New Roman" pitchFamily="18" charset="0"/>
              </a:rPr>
              <a:t>12</a:t>
            </a:r>
            <a:r>
              <a:rPr lang="zh-TW" altLang="en-US" sz="2400">
                <a:ea typeface="標楷體" pitchFamily="65" charset="-120"/>
                <a:cs typeface="Times New Roman" pitchFamily="18" charset="0"/>
              </a:rPr>
              <a:t>個月。</a:t>
            </a:r>
          </a:p>
          <a:p>
            <a:r>
              <a:rPr lang="en-US" altLang="zh-TW" sz="2400">
                <a:ea typeface="標楷體" pitchFamily="65" charset="-120"/>
                <a:cs typeface="Times New Roman" pitchFamily="18" charset="0"/>
              </a:rPr>
              <a:t>(4)</a:t>
            </a:r>
            <a:r>
              <a:rPr lang="zh-TW" altLang="en-US" sz="2400">
                <a:ea typeface="標楷體" pitchFamily="65" charset="-120"/>
                <a:cs typeface="Times New Roman" pitchFamily="18" charset="0"/>
              </a:rPr>
              <a:t>醫療團特殊醫療服務點數≧</a:t>
            </a:r>
            <a:r>
              <a:rPr lang="en-US" altLang="zh-TW" sz="2400">
                <a:ea typeface="標楷體" pitchFamily="65" charset="-120"/>
                <a:cs typeface="Times New Roman" pitchFamily="18" charset="0"/>
              </a:rPr>
              <a:t>10</a:t>
            </a:r>
            <a:r>
              <a:rPr lang="zh-TW" altLang="en-US" sz="2400">
                <a:ea typeface="標楷體" pitchFamily="65" charset="-120"/>
                <a:cs typeface="Times New Roman" pitchFamily="18" charset="0"/>
              </a:rPr>
              <a:t>萬點，符合指標者，得列入減量抽審：</a:t>
            </a:r>
          </a:p>
          <a:p>
            <a:r>
              <a:rPr lang="zh-TW" altLang="en-US" sz="2400">
                <a:ea typeface="標楷體" pitchFamily="65" charset="-120"/>
                <a:cs typeface="Times New Roman" pitchFamily="18" charset="0"/>
              </a:rPr>
              <a:t>計算公式：加總</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案件分類</a:t>
            </a:r>
            <a:r>
              <a:rPr lang="en-US" altLang="zh-TW" sz="2400">
                <a:ea typeface="標楷體" pitchFamily="65" charset="-120"/>
                <a:cs typeface="Times New Roman" pitchFamily="18" charset="0"/>
              </a:rPr>
              <a:t>16</a:t>
            </a:r>
            <a:r>
              <a:rPr lang="zh-TW" altLang="en-US" sz="2400">
                <a:ea typeface="標楷體" pitchFamily="65" charset="-120"/>
                <a:cs typeface="Times New Roman" pitchFamily="18" charset="0"/>
              </a:rPr>
              <a:t>、特定治療項目代號</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非精神疾病者：極重度</a:t>
            </a:r>
            <a:r>
              <a:rPr lang="en-US" altLang="zh-TW" sz="2400">
                <a:ea typeface="標楷體" pitchFamily="65" charset="-120"/>
                <a:cs typeface="Times New Roman" pitchFamily="18" charset="0"/>
              </a:rPr>
              <a:t>-FK</a:t>
            </a:r>
            <a:r>
              <a:rPr lang="zh-TW" altLang="en-US" sz="2400">
                <a:ea typeface="標楷體" pitchFamily="65" charset="-120"/>
                <a:cs typeface="Times New Roman" pitchFamily="18" charset="0"/>
              </a:rPr>
              <a:t>、重度</a:t>
            </a:r>
            <a:r>
              <a:rPr lang="en-US" altLang="zh-TW" sz="2400">
                <a:ea typeface="標楷體" pitchFamily="65" charset="-120"/>
                <a:cs typeface="Times New Roman" pitchFamily="18" charset="0"/>
              </a:rPr>
              <a:t>-FL</a:t>
            </a:r>
            <a:r>
              <a:rPr lang="zh-TW" altLang="en-US" sz="2400">
                <a:ea typeface="標楷體" pitchFamily="65" charset="-120"/>
                <a:cs typeface="Times New Roman" pitchFamily="18" charset="0"/>
              </a:rPr>
              <a:t>、中度</a:t>
            </a:r>
            <a:r>
              <a:rPr lang="en-US" altLang="zh-TW" sz="2400">
                <a:ea typeface="標楷體" pitchFamily="65" charset="-120"/>
                <a:cs typeface="Times New Roman" pitchFamily="18" charset="0"/>
              </a:rPr>
              <a:t>-FM</a:t>
            </a:r>
            <a:r>
              <a:rPr lang="zh-TW" altLang="en-US" sz="2400">
                <a:ea typeface="標楷體" pitchFamily="65" charset="-120"/>
                <a:cs typeface="Times New Roman" pitchFamily="18" charset="0"/>
              </a:rPr>
              <a:t>、輕度</a:t>
            </a:r>
            <a:r>
              <a:rPr lang="en-US" altLang="zh-TW" sz="2400">
                <a:ea typeface="標楷體" pitchFamily="65" charset="-120"/>
                <a:cs typeface="Times New Roman" pitchFamily="18" charset="0"/>
              </a:rPr>
              <a:t>-FN</a:t>
            </a:r>
            <a:r>
              <a:rPr lang="zh-TW" altLang="en-US" sz="2400">
                <a:ea typeface="標楷體" pitchFamily="65" charset="-120"/>
                <a:cs typeface="Times New Roman" pitchFamily="18" charset="0"/>
              </a:rPr>
              <a:t>；精神疾病者：重度以上</a:t>
            </a:r>
            <a:r>
              <a:rPr lang="en-US" altLang="zh-TW" sz="2400">
                <a:ea typeface="標楷體" pitchFamily="65" charset="-120"/>
                <a:cs typeface="Times New Roman" pitchFamily="18" charset="0"/>
              </a:rPr>
              <a:t>-FE</a:t>
            </a:r>
            <a:r>
              <a:rPr lang="zh-TW" altLang="en-US" sz="2400">
                <a:ea typeface="標楷體" pitchFamily="65" charset="-120"/>
                <a:cs typeface="Times New Roman" pitchFamily="18" charset="0"/>
              </a:rPr>
              <a:t>、中度</a:t>
            </a:r>
            <a:r>
              <a:rPr lang="en-US" altLang="zh-TW" sz="2400">
                <a:ea typeface="標楷體" pitchFamily="65" charset="-120"/>
                <a:cs typeface="Times New Roman" pitchFamily="18" charset="0"/>
              </a:rPr>
              <a:t>-FF</a:t>
            </a:r>
            <a:r>
              <a:rPr lang="zh-TW" altLang="en-US" sz="2400">
                <a:ea typeface="標楷體" pitchFamily="65" charset="-120"/>
                <a:cs typeface="Times New Roman" pitchFamily="18" charset="0"/>
              </a:rPr>
              <a:t>；發展遲緩兒童：</a:t>
            </a:r>
            <a:r>
              <a:rPr lang="en-US" altLang="zh-TW" sz="2400">
                <a:ea typeface="標楷體" pitchFamily="65" charset="-120"/>
                <a:cs typeface="Times New Roman" pitchFamily="18" charset="0"/>
              </a:rPr>
              <a:t>FX</a:t>
            </a:r>
            <a:r>
              <a:rPr lang="zh-TW" altLang="en-US" sz="2400">
                <a:ea typeface="標楷體" pitchFamily="65" charset="-120"/>
                <a:cs typeface="Times New Roman" pitchFamily="18" charset="0"/>
              </a:rPr>
              <a:t>；失能老人：</a:t>
            </a:r>
            <a:r>
              <a:rPr lang="en-US" altLang="zh-TW" sz="2400">
                <a:ea typeface="標楷體" pitchFamily="65" charset="-120"/>
                <a:cs typeface="Times New Roman" pitchFamily="18" charset="0"/>
              </a:rPr>
              <a:t>L1)</a:t>
            </a:r>
            <a:r>
              <a:rPr lang="zh-TW" altLang="en-US" sz="2400">
                <a:ea typeface="標楷體" pitchFamily="65" charset="-120"/>
                <a:cs typeface="Times New Roman" pitchFamily="18" charset="0"/>
              </a:rPr>
              <a:t>之醫療費用</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以加成後論量支付點數計算</a:t>
            </a:r>
            <a:r>
              <a:rPr lang="en-US" altLang="zh-TW" sz="2400">
                <a:ea typeface="標楷體" pitchFamily="65" charset="-120"/>
                <a:cs typeface="Times New Roman" pitchFamily="18" charset="0"/>
              </a:rPr>
              <a:t>)</a:t>
            </a:r>
          </a:p>
          <a:p>
            <a:r>
              <a:rPr lang="zh-TW" altLang="en-US" sz="2400">
                <a:ea typeface="標楷體" pitchFamily="65" charset="-120"/>
                <a:cs typeface="Times New Roman" pitchFamily="18" charset="0"/>
              </a:rPr>
              <a:t>註：如有停約處分、接受異常輔導與檔案分析異常經查證屬實者，即停止本項獎勵措施。</a:t>
            </a:r>
          </a:p>
        </p:txBody>
      </p:sp>
    </p:spTree>
    <p:extLst>
      <p:ext uri="{BB962C8B-B14F-4D97-AF65-F5344CB8AC3E}">
        <p14:creationId xmlns:p14="http://schemas.microsoft.com/office/powerpoint/2010/main" val="72014211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193675" y="476250"/>
            <a:ext cx="10088563" cy="6370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TW" altLang="en-US" sz="2400">
                <a:ea typeface="標楷體" pitchFamily="65" charset="-120"/>
                <a:cs typeface="Times New Roman" pitchFamily="18" charset="0"/>
              </a:rPr>
              <a:t>　　</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其他說明</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a:t>
            </a:r>
            <a:endParaRPr lang="en-US" altLang="zh-TW" sz="2400">
              <a:ea typeface="標楷體" pitchFamily="65" charset="-120"/>
              <a:cs typeface="Times New Roman" pitchFamily="18" charset="0"/>
            </a:endParaRPr>
          </a:p>
          <a:p>
            <a:endParaRPr lang="zh-TW" altLang="en-US" sz="2400">
              <a:ea typeface="標楷體" pitchFamily="65" charset="-120"/>
              <a:cs typeface="Times New Roman" pitchFamily="18" charset="0"/>
            </a:endParaRPr>
          </a:p>
          <a:p>
            <a:r>
              <a:rPr lang="en-US" altLang="zh-TW" sz="2400">
                <a:ea typeface="標楷體" pitchFamily="65" charset="-120"/>
                <a:cs typeface="Times New Roman" pitchFamily="18" charset="0"/>
              </a:rPr>
              <a:t>(1)</a:t>
            </a:r>
            <a:r>
              <a:rPr lang="zh-TW" altLang="en-US" sz="2400">
                <a:ea typeface="標楷體" pitchFamily="65" charset="-120"/>
                <a:cs typeface="Times New Roman" pitchFamily="18" charset="0"/>
              </a:rPr>
              <a:t>費用未按時申報的院所</a:t>
            </a:r>
            <a:r>
              <a:rPr lang="en-US" altLang="zh-TW" sz="2400">
                <a:ea typeface="標楷體" pitchFamily="65" charset="-120"/>
                <a:cs typeface="Times New Roman" pitchFamily="18" charset="0"/>
              </a:rPr>
              <a:t>(</a:t>
            </a:r>
            <a:r>
              <a:rPr lang="zh-TW" altLang="en-US" sz="2400">
                <a:solidFill>
                  <a:srgbClr val="FF0000"/>
                </a:solidFill>
                <a:ea typeface="標楷體" pitchFamily="65" charset="-120"/>
                <a:cs typeface="Times New Roman" pitchFamily="18" charset="0"/>
              </a:rPr>
              <a:t>季勾稽未滿三個月者</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不符合減量抽審辦法，</a:t>
            </a:r>
            <a:endParaRPr lang="en-US" altLang="zh-TW" sz="2400">
              <a:ea typeface="標楷體" pitchFamily="65" charset="-120"/>
              <a:cs typeface="Times New Roman" pitchFamily="18" charset="0"/>
            </a:endParaRPr>
          </a:p>
          <a:p>
            <a:r>
              <a:rPr lang="zh-TW" altLang="en-US" sz="2400">
                <a:solidFill>
                  <a:srgbClr val="FF0000"/>
                </a:solidFill>
                <a:ea typeface="標楷體" pitchFamily="65" charset="-120"/>
                <a:cs typeface="Times New Roman" pitchFamily="18" charset="0"/>
              </a:rPr>
              <a:t>　 需填寫三聯單</a:t>
            </a:r>
            <a:r>
              <a:rPr lang="zh-TW" altLang="en-US" sz="2400">
                <a:ea typeface="標楷體" pitchFamily="65" charset="-120"/>
                <a:cs typeface="Times New Roman" pitchFamily="18" charset="0"/>
              </a:rPr>
              <a:t>。</a:t>
            </a:r>
          </a:p>
          <a:p>
            <a:r>
              <a:rPr lang="zh-TW" altLang="en-US" sz="2400">
                <a:ea typeface="標楷體" pitchFamily="65" charset="-120"/>
                <a:cs typeface="Times New Roman" pitchFamily="18" charset="0"/>
                <a:sym typeface="Wingdings" pitchFamily="2" charset="2"/>
              </a:rPr>
              <a:t>   </a:t>
            </a:r>
            <a:r>
              <a:rPr lang="zh-TW" altLang="en-US" sz="2400">
                <a:ea typeface="標楷體" pitchFamily="65" charset="-120"/>
                <a:cs typeface="Times New Roman" pitchFamily="18" charset="0"/>
              </a:rPr>
              <a:t>已確認為未按時申報院所</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費用已申報</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：不符合減量抽審辦法，需</a:t>
            </a:r>
            <a:endParaRPr lang="en-US" altLang="zh-TW" sz="2400">
              <a:ea typeface="標楷體" pitchFamily="65" charset="-120"/>
              <a:cs typeface="Times New Roman" pitchFamily="18" charset="0"/>
              <a:sym typeface="Wingdings" pitchFamily="2" charset="2"/>
            </a:endParaRPr>
          </a:p>
          <a:p>
            <a:r>
              <a:rPr lang="zh-TW" altLang="en-US" sz="2400">
                <a:ea typeface="標楷體" pitchFamily="65" charset="-120"/>
                <a:cs typeface="Times New Roman" pitchFamily="18" charset="0"/>
                <a:sym typeface="Wingdings" pitchFamily="2" charset="2"/>
              </a:rPr>
              <a:t>　  填寫三聯單。</a:t>
            </a:r>
          </a:p>
          <a:p>
            <a:r>
              <a:rPr lang="zh-TW" altLang="en-US" sz="2400">
                <a:ea typeface="標楷體" pitchFamily="65" charset="-120"/>
                <a:cs typeface="Times New Roman" pitchFamily="18" charset="0"/>
                <a:sym typeface="Wingdings" pitchFamily="2" charset="2"/>
              </a:rPr>
              <a:t>   </a:t>
            </a:r>
            <a:r>
              <a:rPr lang="zh-TW" altLang="en-US" sz="2400">
                <a:ea typeface="標楷體" pitchFamily="65" charset="-120"/>
                <a:cs typeface="Times New Roman" pitchFamily="18" charset="0"/>
              </a:rPr>
              <a:t>待確認是否為未按時申報院所</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分析指標時不足</a:t>
            </a:r>
            <a:r>
              <a:rPr lang="en-US" altLang="zh-TW" sz="2400">
                <a:ea typeface="標楷體" pitchFamily="65" charset="-120"/>
                <a:cs typeface="Times New Roman" pitchFamily="18" charset="0"/>
                <a:sym typeface="Wingdings" pitchFamily="2" charset="2"/>
              </a:rPr>
              <a:t>3</a:t>
            </a:r>
            <a:r>
              <a:rPr lang="zh-TW" altLang="en-US" sz="2400">
                <a:ea typeface="標楷體" pitchFamily="65" charset="-120"/>
                <a:cs typeface="Times New Roman" pitchFamily="18" charset="0"/>
                <a:sym typeface="Wingdings" pitchFamily="2" charset="2"/>
              </a:rPr>
              <a:t>個月申報資料</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a:t>
            </a:r>
          </a:p>
          <a:p>
            <a:r>
              <a:rPr lang="en-US" altLang="zh-TW" sz="2400">
                <a:ea typeface="標楷體" pitchFamily="65" charset="-120"/>
                <a:cs typeface="Times New Roman" pitchFamily="18" charset="0"/>
                <a:sym typeface="Wingdings" pitchFamily="2" charset="2"/>
              </a:rPr>
              <a:t>   A.</a:t>
            </a:r>
            <a:r>
              <a:rPr lang="zh-TW" altLang="en-US" sz="2400">
                <a:ea typeface="標楷體" pitchFamily="65" charset="-120"/>
                <a:cs typeface="Times New Roman" pitchFamily="18" charset="0"/>
                <a:sym typeface="Wingdings" pitchFamily="2" charset="2"/>
              </a:rPr>
              <a:t>事前已向衛生主管機關報備全月休診者：屬符合減量抽審辦法</a:t>
            </a:r>
            <a:endParaRPr lang="en-US" altLang="zh-TW" sz="2400">
              <a:ea typeface="標楷體" pitchFamily="65" charset="-120"/>
              <a:cs typeface="Times New Roman" pitchFamily="18" charset="0"/>
              <a:sym typeface="Wingdings" pitchFamily="2" charset="2"/>
            </a:endParaRPr>
          </a:p>
          <a:p>
            <a:r>
              <a:rPr lang="zh-TW" altLang="en-US" sz="2400">
                <a:ea typeface="標楷體" pitchFamily="65" charset="-120"/>
                <a:cs typeface="Times New Roman" pitchFamily="18" charset="0"/>
                <a:sym typeface="Wingdings" pitchFamily="2" charset="2"/>
              </a:rPr>
              <a:t>　（依醫管檔資料判定）。</a:t>
            </a:r>
          </a:p>
          <a:p>
            <a:r>
              <a:rPr lang="en-US" altLang="zh-TW" sz="2400">
                <a:ea typeface="標楷體" pitchFamily="65" charset="-120"/>
                <a:cs typeface="Times New Roman" pitchFamily="18" charset="0"/>
                <a:sym typeface="Wingdings" pitchFamily="2" charset="2"/>
              </a:rPr>
              <a:t>   B.</a:t>
            </a:r>
            <a:r>
              <a:rPr lang="zh-TW" altLang="en-US" sz="2400">
                <a:ea typeface="標楷體" pitchFamily="65" charset="-120"/>
                <a:cs typeface="Times New Roman" pitchFamily="18" charset="0"/>
                <a:sym typeface="Wingdings" pitchFamily="2" charset="2"/>
              </a:rPr>
              <a:t>未事前完成報備程序者：若費用指標與品質指標皆符合監測值，</a:t>
            </a:r>
            <a:endParaRPr lang="en-US" altLang="zh-TW" sz="2400">
              <a:ea typeface="標楷體" pitchFamily="65" charset="-120"/>
              <a:cs typeface="Times New Roman" pitchFamily="18" charset="0"/>
              <a:sym typeface="Wingdings" pitchFamily="2" charset="2"/>
            </a:endParaRPr>
          </a:p>
          <a:p>
            <a:r>
              <a:rPr lang="zh-TW" altLang="en-US" sz="2400">
                <a:ea typeface="標楷體" pitchFamily="65" charset="-120"/>
                <a:cs typeface="Times New Roman" pitchFamily="18" charset="0"/>
                <a:sym typeface="Wingdings" pitchFamily="2" charset="2"/>
              </a:rPr>
              <a:t>　   僅因本項指標不符減量抽審辦法，經通知後若院所表示「當月</a:t>
            </a:r>
            <a:endParaRPr lang="en-US" altLang="zh-TW" sz="2400">
              <a:ea typeface="標楷體" pitchFamily="65" charset="-120"/>
              <a:cs typeface="Times New Roman" pitchFamily="18" charset="0"/>
              <a:sym typeface="Wingdings" pitchFamily="2" charset="2"/>
            </a:endParaRPr>
          </a:p>
          <a:p>
            <a:r>
              <a:rPr lang="zh-TW" altLang="en-US" sz="2400">
                <a:ea typeface="標楷體" pitchFamily="65" charset="-120"/>
                <a:cs typeface="Times New Roman" pitchFamily="18" charset="0"/>
                <a:sym typeface="Wingdings" pitchFamily="2" charset="2"/>
              </a:rPr>
              <a:t>　   </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全月</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不會有醫療費用產生</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即不會申報</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」，則請院所具函至健保</a:t>
            </a:r>
            <a:endParaRPr lang="en-US" altLang="zh-TW" sz="2400">
              <a:ea typeface="標楷體" pitchFamily="65" charset="-120"/>
              <a:cs typeface="Times New Roman" pitchFamily="18" charset="0"/>
              <a:sym typeface="Wingdings" pitchFamily="2" charset="2"/>
            </a:endParaRPr>
          </a:p>
          <a:p>
            <a:r>
              <a:rPr lang="zh-TW" altLang="en-US" sz="2400">
                <a:ea typeface="標楷體" pitchFamily="65" charset="-120"/>
                <a:cs typeface="Times New Roman" pitchFamily="18" charset="0"/>
                <a:sym typeface="Wingdings" pitchFamily="2" charset="2"/>
              </a:rPr>
              <a:t>　　局高屏業務組說明當月無費用產生之原由，俾憑高屏業務組簽辦</a:t>
            </a:r>
            <a:endParaRPr lang="en-US" altLang="zh-TW" sz="2400">
              <a:ea typeface="標楷體" pitchFamily="65" charset="-120"/>
              <a:cs typeface="Times New Roman" pitchFamily="18" charset="0"/>
              <a:sym typeface="Wingdings" pitchFamily="2" charset="2"/>
            </a:endParaRPr>
          </a:p>
          <a:p>
            <a:r>
              <a:rPr lang="zh-TW" altLang="en-US" sz="2400">
                <a:ea typeface="標楷體" pitchFamily="65" charset="-120"/>
                <a:cs typeface="Times New Roman" pitchFamily="18" charset="0"/>
                <a:sym typeface="Wingdings" pitchFamily="2" charset="2"/>
              </a:rPr>
              <a:t>　　審理。</a:t>
            </a:r>
          </a:p>
          <a:p>
            <a:r>
              <a:rPr lang="zh-TW" altLang="en-US" sz="2400">
                <a:ea typeface="標楷體" pitchFamily="65" charset="-120"/>
                <a:cs typeface="Times New Roman" pitchFamily="18" charset="0"/>
                <a:sym typeface="Wingdings" pitchFamily="2" charset="2"/>
              </a:rPr>
              <a:t>註：針對</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費用未按時申報的院所</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季勾稽未滿三個月者</a:t>
            </a:r>
            <a:r>
              <a:rPr lang="en-US" altLang="zh-TW" sz="2400">
                <a:ea typeface="標楷體" pitchFamily="65" charset="-120"/>
                <a:cs typeface="Times New Roman" pitchFamily="18" charset="0"/>
                <a:sym typeface="Wingdings" pitchFamily="2" charset="2"/>
              </a:rPr>
              <a:t>)】</a:t>
            </a:r>
            <a:r>
              <a:rPr lang="zh-TW" altLang="en-US" sz="2400">
                <a:ea typeface="標楷體" pitchFamily="65" charset="-120"/>
                <a:cs typeface="Times New Roman" pitchFamily="18" charset="0"/>
                <a:sym typeface="Wingdings" pitchFamily="2" charset="2"/>
              </a:rPr>
              <a:t>指標，若</a:t>
            </a:r>
            <a:endParaRPr lang="en-US" altLang="zh-TW" sz="2400">
              <a:ea typeface="標楷體" pitchFamily="65" charset="-120"/>
              <a:cs typeface="Times New Roman" pitchFamily="18" charset="0"/>
              <a:sym typeface="Wingdings" pitchFamily="2" charset="2"/>
            </a:endParaRPr>
          </a:p>
          <a:p>
            <a:r>
              <a:rPr lang="zh-TW" altLang="en-US" sz="2400">
                <a:ea typeface="標楷體" pitchFamily="65" charset="-120"/>
                <a:cs typeface="Times New Roman" pitchFamily="18" charset="0"/>
                <a:sym typeface="Wingdings" pitchFamily="2" charset="2"/>
              </a:rPr>
              <a:t>　　院所自行評估將會全月休診者，請務必事前向衛生主管機關報備，</a:t>
            </a:r>
            <a:endParaRPr lang="en-US" altLang="zh-TW" sz="2400">
              <a:ea typeface="標楷體" pitchFamily="65" charset="-120"/>
              <a:cs typeface="Times New Roman" pitchFamily="18" charset="0"/>
              <a:sym typeface="Wingdings" pitchFamily="2" charset="2"/>
            </a:endParaRPr>
          </a:p>
          <a:p>
            <a:r>
              <a:rPr lang="zh-TW" altLang="en-US" sz="2400">
                <a:ea typeface="標楷體" pitchFamily="65" charset="-120"/>
                <a:cs typeface="Times New Roman" pitchFamily="18" charset="0"/>
                <a:sym typeface="Wingdings" pitchFamily="2" charset="2"/>
              </a:rPr>
              <a:t>　　以避免違反「醫事服務機構特約及管理辦法第十五條」規定。</a:t>
            </a:r>
          </a:p>
        </p:txBody>
      </p:sp>
    </p:spTree>
    <p:extLst>
      <p:ext uri="{BB962C8B-B14F-4D97-AF65-F5344CB8AC3E}">
        <p14:creationId xmlns:p14="http://schemas.microsoft.com/office/powerpoint/2010/main" val="165355248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ChangeArrowheads="1"/>
          </p:cNvSpPr>
          <p:nvPr/>
        </p:nvSpPr>
        <p:spPr bwMode="auto">
          <a:xfrm>
            <a:off x="57150" y="609600"/>
            <a:ext cx="9710738" cy="575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10000"/>
              </a:lnSpc>
            </a:pPr>
            <a:r>
              <a:rPr lang="zh-TW" altLang="en-US" sz="2400">
                <a:ea typeface="標楷體" pitchFamily="65" charset="-120"/>
                <a:cs typeface="Times New Roman" pitchFamily="18" charset="0"/>
              </a:rPr>
              <a:t>　　  </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其他說明</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a:t>
            </a:r>
            <a:endParaRPr lang="en-US" altLang="zh-TW" sz="2400">
              <a:ea typeface="標楷體" pitchFamily="65" charset="-120"/>
              <a:cs typeface="Times New Roman" pitchFamily="18" charset="0"/>
            </a:endParaRPr>
          </a:p>
          <a:p>
            <a:pPr>
              <a:lnSpc>
                <a:spcPct val="110000"/>
              </a:lnSpc>
            </a:pPr>
            <a:endParaRPr lang="zh-TW" altLang="en-US" sz="2400">
              <a:ea typeface="標楷體" pitchFamily="65" charset="-120"/>
              <a:cs typeface="Times New Roman" pitchFamily="18" charset="0"/>
            </a:endParaRPr>
          </a:p>
          <a:p>
            <a:pPr>
              <a:lnSpc>
                <a:spcPct val="110000"/>
              </a:lnSpc>
            </a:pPr>
            <a:r>
              <a:rPr lang="en-US" altLang="zh-TW" sz="2400">
                <a:ea typeface="標楷體" pitchFamily="65" charset="-120"/>
                <a:cs typeface="Times New Roman" pitchFamily="18" charset="0"/>
              </a:rPr>
              <a:t>(2)</a:t>
            </a:r>
            <a:r>
              <a:rPr lang="zh-TW" altLang="en-US" sz="2400">
                <a:solidFill>
                  <a:srgbClr val="FF0000"/>
                </a:solidFill>
                <a:ea typeface="標楷體" pitchFamily="65" charset="-120"/>
                <a:cs typeface="Times New Roman" pitchFamily="18" charset="0"/>
              </a:rPr>
              <a:t>公立醫院、衛生所及醫學中心</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高醫、榮總、長庚</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如不符合減量抽審</a:t>
            </a:r>
            <a:endParaRPr lang="en-US" altLang="zh-TW" sz="2400">
              <a:ea typeface="標楷體" pitchFamily="65" charset="-120"/>
              <a:cs typeface="Times New Roman" pitchFamily="18" charset="0"/>
            </a:endParaRPr>
          </a:p>
          <a:p>
            <a:pPr>
              <a:lnSpc>
                <a:spcPct val="110000"/>
              </a:lnSpc>
            </a:pPr>
            <a:r>
              <a:rPr lang="zh-TW" altLang="en-US" sz="2400">
                <a:ea typeface="標楷體" pitchFamily="65" charset="-120"/>
                <a:cs typeface="Times New Roman" pitchFamily="18" charset="0"/>
              </a:rPr>
              <a:t>　規定，則</a:t>
            </a:r>
            <a:r>
              <a:rPr lang="zh-TW" altLang="en-US" sz="2400">
                <a:solidFill>
                  <a:srgbClr val="FF0000"/>
                </a:solidFill>
                <a:ea typeface="標楷體" pitchFamily="65" charset="-120"/>
                <a:cs typeface="Times New Roman" pitchFamily="18" charset="0"/>
              </a:rPr>
              <a:t>要送審不需填寫三聯單</a:t>
            </a:r>
            <a:r>
              <a:rPr lang="zh-TW" altLang="en-US" sz="2400">
                <a:ea typeface="標楷體" pitchFamily="65" charset="-120"/>
                <a:cs typeface="Times New Roman" pitchFamily="18" charset="0"/>
              </a:rPr>
              <a:t>。</a:t>
            </a:r>
          </a:p>
          <a:p>
            <a:pPr>
              <a:lnSpc>
                <a:spcPct val="110000"/>
              </a:lnSpc>
            </a:pPr>
            <a:r>
              <a:rPr lang="en-US" altLang="zh-TW" sz="2400">
                <a:ea typeface="標楷體" pitchFamily="65" charset="-120"/>
                <a:cs typeface="Times New Roman" pitchFamily="18" charset="0"/>
              </a:rPr>
              <a:t>(3)</a:t>
            </a:r>
            <a:r>
              <a:rPr lang="zh-TW" altLang="en-US" sz="2400">
                <a:ea typeface="標楷體" pitchFamily="65" charset="-120"/>
                <a:cs typeface="Times New Roman" pitchFamily="18" charset="0"/>
              </a:rPr>
              <a:t>對於減量抽審辦法中以季為單位勾稽檢核，必須符合所有指標規定才</a:t>
            </a:r>
            <a:endParaRPr lang="en-US" altLang="zh-TW" sz="2400">
              <a:ea typeface="標楷體" pitchFamily="65" charset="-120"/>
              <a:cs typeface="Times New Roman" pitchFamily="18" charset="0"/>
            </a:endParaRPr>
          </a:p>
          <a:p>
            <a:pPr>
              <a:lnSpc>
                <a:spcPct val="110000"/>
              </a:lnSpc>
            </a:pPr>
            <a:r>
              <a:rPr lang="zh-TW" altLang="en-US" sz="2400">
                <a:ea typeface="標楷體" pitchFamily="65" charset="-120"/>
                <a:cs typeface="Times New Roman" pitchFamily="18" charset="0"/>
              </a:rPr>
              <a:t>　得以於下下季減量抽審及不需填寫三聯單。</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例如：以</a:t>
            </a:r>
            <a:r>
              <a:rPr lang="en-US" altLang="zh-TW" sz="2400">
                <a:ea typeface="標楷體" pitchFamily="65" charset="-120"/>
                <a:cs typeface="Times New Roman" pitchFamily="18" charset="0"/>
              </a:rPr>
              <a:t>105</a:t>
            </a:r>
            <a:r>
              <a:rPr lang="zh-TW" altLang="en-US" sz="2400">
                <a:ea typeface="標楷體" pitchFamily="65" charset="-120"/>
                <a:cs typeface="Times New Roman" pitchFamily="18" charset="0"/>
              </a:rPr>
              <a:t>年第一季為</a:t>
            </a:r>
            <a:endParaRPr lang="en-US" altLang="zh-TW" sz="2400">
              <a:ea typeface="標楷體" pitchFamily="65" charset="-120"/>
              <a:cs typeface="Times New Roman" pitchFamily="18" charset="0"/>
            </a:endParaRPr>
          </a:p>
          <a:p>
            <a:pPr>
              <a:lnSpc>
                <a:spcPct val="110000"/>
              </a:lnSpc>
            </a:pPr>
            <a:r>
              <a:rPr lang="zh-TW" altLang="en-US" sz="2400">
                <a:ea typeface="標楷體" pitchFamily="65" charset="-120"/>
                <a:cs typeface="Times New Roman" pitchFamily="18" charset="0"/>
              </a:rPr>
              <a:t>　資料勾稽，將決定</a:t>
            </a:r>
            <a:r>
              <a:rPr lang="en-US" altLang="zh-TW" sz="2400">
                <a:ea typeface="標楷體" pitchFamily="65" charset="-120"/>
                <a:cs typeface="Times New Roman" pitchFamily="18" charset="0"/>
              </a:rPr>
              <a:t>105</a:t>
            </a:r>
            <a:r>
              <a:rPr lang="zh-TW" altLang="en-US" sz="2400">
                <a:ea typeface="標楷體" pitchFamily="65" charset="-120"/>
                <a:cs typeface="Times New Roman" pitchFamily="18" charset="0"/>
              </a:rPr>
              <a:t>年第三季是否減量抽審及是否填寫三聯單</a:t>
            </a:r>
            <a:r>
              <a:rPr lang="en-US" altLang="zh-TW" sz="2400">
                <a:ea typeface="標楷體" pitchFamily="65" charset="-120"/>
                <a:cs typeface="Times New Roman" pitchFamily="18" charset="0"/>
              </a:rPr>
              <a:t>)</a:t>
            </a:r>
          </a:p>
          <a:p>
            <a:pPr>
              <a:lnSpc>
                <a:spcPct val="110000"/>
              </a:lnSpc>
            </a:pPr>
            <a:r>
              <a:rPr lang="en-US" altLang="zh-TW" sz="2400">
                <a:ea typeface="標楷體" pitchFamily="65" charset="-120"/>
                <a:cs typeface="Times New Roman" pitchFamily="18" charset="0"/>
              </a:rPr>
              <a:t>(4)</a:t>
            </a:r>
            <a:r>
              <a:rPr lang="zh-TW" altLang="en-US" sz="2400">
                <a:ea typeface="標楷體" pitchFamily="65" charset="-120"/>
                <a:cs typeface="Times New Roman" pitchFamily="18" charset="0"/>
              </a:rPr>
              <a:t>如是屬於</a:t>
            </a:r>
            <a:r>
              <a:rPr lang="zh-TW" altLang="en-US" sz="2400">
                <a:solidFill>
                  <a:srgbClr val="FF0000"/>
                </a:solidFill>
                <a:ea typeface="標楷體" pitchFamily="65" charset="-120"/>
                <a:cs typeface="Times New Roman" pitchFamily="18" charset="0"/>
              </a:rPr>
              <a:t>年度例行性隨機抽樣送審案件</a:t>
            </a:r>
            <a:r>
              <a:rPr lang="zh-TW" altLang="en-US" sz="2400">
                <a:ea typeface="標楷體" pitchFamily="65" charset="-120"/>
                <a:cs typeface="Times New Roman" pitchFamily="18" charset="0"/>
              </a:rPr>
              <a:t>，則</a:t>
            </a:r>
            <a:r>
              <a:rPr lang="zh-TW" altLang="en-US" sz="2400">
                <a:solidFill>
                  <a:srgbClr val="FF0000"/>
                </a:solidFill>
                <a:ea typeface="標楷體" pitchFamily="65" charset="-120"/>
                <a:cs typeface="Times New Roman" pitchFamily="18" charset="0"/>
              </a:rPr>
              <a:t>不需填寫三聯單</a:t>
            </a:r>
            <a:r>
              <a:rPr lang="zh-TW" altLang="en-US" sz="2400">
                <a:ea typeface="標楷體" pitchFamily="65" charset="-120"/>
                <a:cs typeface="Times New Roman" pitchFamily="18" charset="0"/>
              </a:rPr>
              <a:t>。</a:t>
            </a:r>
          </a:p>
          <a:p>
            <a:pPr>
              <a:lnSpc>
                <a:spcPct val="110000"/>
              </a:lnSpc>
            </a:pPr>
            <a:r>
              <a:rPr lang="en-US" altLang="zh-TW" sz="2400">
                <a:ea typeface="標楷體" pitchFamily="65" charset="-120"/>
                <a:cs typeface="Times New Roman" pitchFamily="18" charset="0"/>
              </a:rPr>
              <a:t>(5)</a:t>
            </a:r>
            <a:r>
              <a:rPr lang="zh-TW" altLang="en-US" sz="2400">
                <a:ea typeface="標楷體" pitchFamily="65" charset="-120"/>
                <a:cs typeface="Times New Roman" pitchFamily="18" charset="0"/>
              </a:rPr>
              <a:t>凡經委員會通知</a:t>
            </a:r>
            <a:r>
              <a:rPr lang="zh-TW" altLang="en-US" sz="2400">
                <a:solidFill>
                  <a:srgbClr val="FF0000"/>
                </a:solidFill>
                <a:ea typeface="標楷體" pitchFamily="65" charset="-120"/>
                <a:cs typeface="Times New Roman" pitchFamily="18" charset="0"/>
              </a:rPr>
              <a:t>接受輔導並簽具聲明書之院所</a:t>
            </a:r>
            <a:r>
              <a:rPr lang="zh-TW" altLang="en-US" sz="2400">
                <a:ea typeface="標楷體" pitchFamily="65" charset="-120"/>
                <a:cs typeface="Times New Roman" pitchFamily="18" charset="0"/>
              </a:rPr>
              <a:t>，</a:t>
            </a:r>
            <a:r>
              <a:rPr lang="zh-TW" altLang="en-US" sz="2400">
                <a:solidFill>
                  <a:srgbClr val="FF0000"/>
                </a:solidFill>
                <a:ea typeface="標楷體" pitchFamily="65" charset="-120"/>
                <a:cs typeface="Times New Roman" pitchFamily="18" charset="0"/>
              </a:rPr>
              <a:t>輔導期間</a:t>
            </a:r>
            <a:r>
              <a:rPr lang="zh-TW" altLang="en-US" sz="2400">
                <a:ea typeface="標楷體" pitchFamily="65" charset="-120"/>
                <a:cs typeface="Times New Roman" pitchFamily="18" charset="0"/>
              </a:rPr>
              <a:t>雖因符合減</a:t>
            </a:r>
            <a:endParaRPr lang="en-US" altLang="zh-TW" sz="2400">
              <a:ea typeface="標楷體" pitchFamily="65" charset="-120"/>
              <a:cs typeface="Times New Roman" pitchFamily="18" charset="0"/>
            </a:endParaRPr>
          </a:p>
          <a:p>
            <a:pPr>
              <a:lnSpc>
                <a:spcPct val="110000"/>
              </a:lnSpc>
            </a:pPr>
            <a:r>
              <a:rPr lang="zh-TW" altLang="en-US" sz="2400">
                <a:ea typeface="標楷體" pitchFamily="65" charset="-120"/>
                <a:cs typeface="Times New Roman" pitchFamily="18" charset="0"/>
              </a:rPr>
              <a:t>　量抽審辦法列為減量抽審者，</a:t>
            </a:r>
            <a:r>
              <a:rPr lang="zh-TW" altLang="en-US" sz="2400">
                <a:solidFill>
                  <a:srgbClr val="FF0000"/>
                </a:solidFill>
                <a:ea typeface="標楷體" pitchFamily="65" charset="-120"/>
                <a:cs typeface="Times New Roman" pitchFamily="18" charset="0"/>
              </a:rPr>
              <a:t>仍需以立意抽樣案件</a:t>
            </a:r>
            <a:r>
              <a:rPr lang="en-US" altLang="zh-TW" sz="2400">
                <a:solidFill>
                  <a:srgbClr val="FF0000"/>
                </a:solidFill>
                <a:ea typeface="標楷體" pitchFamily="65" charset="-120"/>
                <a:cs typeface="Times New Roman" pitchFamily="18" charset="0"/>
              </a:rPr>
              <a:t>(</a:t>
            </a:r>
            <a:r>
              <a:rPr lang="zh-TW" altLang="en-US" sz="2400">
                <a:solidFill>
                  <a:srgbClr val="FF0000"/>
                </a:solidFill>
                <a:ea typeface="標楷體" pitchFamily="65" charset="-120"/>
                <a:cs typeface="Times New Roman" pitchFamily="18" charset="0"/>
              </a:rPr>
              <a:t>不需填寫三聯單</a:t>
            </a:r>
            <a:r>
              <a:rPr lang="en-US" altLang="zh-TW" sz="2400">
                <a:solidFill>
                  <a:srgbClr val="FF0000"/>
                </a:solidFill>
                <a:ea typeface="標楷體" pitchFamily="65" charset="-120"/>
                <a:cs typeface="Times New Roman" pitchFamily="18" charset="0"/>
              </a:rPr>
              <a:t>)</a:t>
            </a:r>
          </a:p>
          <a:p>
            <a:pPr>
              <a:lnSpc>
                <a:spcPct val="110000"/>
              </a:lnSpc>
            </a:pPr>
            <a:r>
              <a:rPr lang="zh-TW" altLang="en-US" sz="2400">
                <a:solidFill>
                  <a:srgbClr val="FF0000"/>
                </a:solidFill>
                <a:ea typeface="標楷體" pitchFamily="65" charset="-120"/>
                <a:cs typeface="Times New Roman" pitchFamily="18" charset="0"/>
              </a:rPr>
              <a:t>　送審</a:t>
            </a:r>
            <a:r>
              <a:rPr lang="zh-TW" altLang="en-US" sz="2400">
                <a:ea typeface="標楷體" pitchFamily="65" charset="-120"/>
                <a:cs typeface="Times New Roman" pitchFamily="18" charset="0"/>
              </a:rPr>
              <a:t>。</a:t>
            </a:r>
          </a:p>
          <a:p>
            <a:pPr>
              <a:lnSpc>
                <a:spcPct val="110000"/>
              </a:lnSpc>
            </a:pPr>
            <a:r>
              <a:rPr lang="en-US" altLang="zh-TW" sz="2400">
                <a:ea typeface="標楷體" pitchFamily="65" charset="-120"/>
                <a:cs typeface="Times New Roman" pitchFamily="18" charset="0"/>
              </a:rPr>
              <a:t>(6)</a:t>
            </a:r>
            <a:r>
              <a:rPr lang="zh-TW" altLang="en-US" sz="2400">
                <a:ea typeface="標楷體" pitchFamily="65" charset="-120"/>
                <a:cs typeface="Times New Roman" pitchFamily="18" charset="0"/>
              </a:rPr>
              <a:t>凡經健保局高屏業務組醫務管理科受理</a:t>
            </a:r>
            <a:r>
              <a:rPr lang="zh-TW" altLang="en-US" sz="2400">
                <a:solidFill>
                  <a:srgbClr val="FF0000"/>
                </a:solidFill>
                <a:ea typeface="標楷體" pitchFamily="65" charset="-120"/>
                <a:cs typeface="Times New Roman" pitchFamily="18" charset="0"/>
              </a:rPr>
              <a:t>民眾申訴案件</a:t>
            </a:r>
            <a:r>
              <a:rPr lang="zh-TW" altLang="en-US" sz="2400">
                <a:ea typeface="標楷體" pitchFamily="65" charset="-120"/>
                <a:cs typeface="Times New Roman" pitchFamily="18" charset="0"/>
              </a:rPr>
              <a:t>，如無法由費用</a:t>
            </a:r>
            <a:endParaRPr lang="en-US" altLang="zh-TW" sz="2400">
              <a:ea typeface="標楷體" pitchFamily="65" charset="-120"/>
              <a:cs typeface="Times New Roman" pitchFamily="18" charset="0"/>
            </a:endParaRPr>
          </a:p>
          <a:p>
            <a:pPr>
              <a:lnSpc>
                <a:spcPct val="110000"/>
              </a:lnSpc>
            </a:pPr>
            <a:r>
              <a:rPr lang="zh-TW" altLang="en-US" sz="2400">
                <a:ea typeface="標楷體" pitchFamily="65" charset="-120"/>
                <a:cs typeface="Times New Roman" pitchFamily="18" charset="0"/>
              </a:rPr>
              <a:t>　端行政判定是否異常時，將依其異常點加強審查，</a:t>
            </a:r>
            <a:r>
              <a:rPr lang="zh-TW" altLang="en-US" sz="2400">
                <a:solidFill>
                  <a:srgbClr val="FF0000"/>
                </a:solidFill>
                <a:ea typeface="標楷體" pitchFamily="65" charset="-120"/>
                <a:cs typeface="Times New Roman" pitchFamily="18" charset="0"/>
              </a:rPr>
              <a:t>採立即性抽查一個</a:t>
            </a:r>
            <a:endParaRPr lang="en-US" altLang="zh-TW" sz="2400">
              <a:solidFill>
                <a:srgbClr val="FF0000"/>
              </a:solidFill>
              <a:ea typeface="標楷體" pitchFamily="65" charset="-120"/>
              <a:cs typeface="Times New Roman" pitchFamily="18" charset="0"/>
            </a:endParaRPr>
          </a:p>
          <a:p>
            <a:pPr>
              <a:lnSpc>
                <a:spcPct val="110000"/>
              </a:lnSpc>
            </a:pPr>
            <a:r>
              <a:rPr lang="zh-TW" altLang="en-US" sz="2400">
                <a:solidFill>
                  <a:srgbClr val="FF0000"/>
                </a:solidFill>
                <a:ea typeface="標楷體" pitchFamily="65" charset="-120"/>
                <a:cs typeface="Times New Roman" pitchFamily="18" charset="0"/>
              </a:rPr>
              <a:t>　月，免填寫三聯單</a:t>
            </a:r>
            <a:r>
              <a:rPr lang="zh-TW" altLang="en-US" sz="2400">
                <a:ea typeface="標楷體" pitchFamily="65" charset="-120"/>
                <a:cs typeface="Times New Roman" pitchFamily="18" charset="0"/>
              </a:rPr>
              <a:t>。</a:t>
            </a:r>
          </a:p>
        </p:txBody>
      </p:sp>
    </p:spTree>
    <p:extLst>
      <p:ext uri="{BB962C8B-B14F-4D97-AF65-F5344CB8AC3E}">
        <p14:creationId xmlns:p14="http://schemas.microsoft.com/office/powerpoint/2010/main" val="415930072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ChangeArrowheads="1"/>
          </p:cNvSpPr>
          <p:nvPr/>
        </p:nvSpPr>
        <p:spPr bwMode="auto">
          <a:xfrm>
            <a:off x="200025" y="542925"/>
            <a:ext cx="9577388" cy="526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TW" altLang="en-US" sz="2400">
                <a:ea typeface="標楷體" pitchFamily="65" charset="-120"/>
                <a:cs typeface="Times New Roman" pitchFamily="18" charset="0"/>
              </a:rPr>
              <a:t>　　</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其他說明</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a:t>
            </a:r>
            <a:endParaRPr lang="en-US" altLang="zh-TW" sz="2400">
              <a:ea typeface="標楷體" pitchFamily="65" charset="-120"/>
              <a:cs typeface="Times New Roman" pitchFamily="18" charset="0"/>
            </a:endParaRPr>
          </a:p>
          <a:p>
            <a:endParaRPr lang="zh-TW" altLang="en-US" sz="2400">
              <a:ea typeface="標楷體" pitchFamily="65" charset="-120"/>
              <a:cs typeface="Times New Roman" pitchFamily="18" charset="0"/>
            </a:endParaRPr>
          </a:p>
          <a:p>
            <a:r>
              <a:rPr lang="en-US" altLang="zh-TW" sz="2400">
                <a:solidFill>
                  <a:srgbClr val="FF0000"/>
                </a:solidFill>
                <a:ea typeface="標楷體" pitchFamily="65" charset="-120"/>
                <a:cs typeface="Times New Roman" pitchFamily="18" charset="0"/>
              </a:rPr>
              <a:t>(7)</a:t>
            </a:r>
            <a:r>
              <a:rPr lang="zh-TW" altLang="en-US" sz="2400">
                <a:solidFill>
                  <a:srgbClr val="FF0000"/>
                </a:solidFill>
                <a:ea typeface="標楷體" pitchFamily="65" charset="-120"/>
                <a:cs typeface="Times New Roman" pitchFamily="18" charset="0"/>
              </a:rPr>
              <a:t>違規院所經停約處分</a:t>
            </a:r>
            <a:r>
              <a:rPr lang="en-US" altLang="zh-TW" sz="2400">
                <a:solidFill>
                  <a:srgbClr val="FF0000"/>
                </a:solidFill>
                <a:ea typeface="標楷體" pitchFamily="65" charset="-120"/>
                <a:cs typeface="Times New Roman" pitchFamily="18" charset="0"/>
              </a:rPr>
              <a:t>1</a:t>
            </a:r>
            <a:r>
              <a:rPr lang="zh-TW" altLang="en-US" sz="2400">
                <a:solidFill>
                  <a:srgbClr val="FF0000"/>
                </a:solidFill>
                <a:ea typeface="標楷體" pitchFamily="65" charset="-120"/>
                <a:cs typeface="Times New Roman" pitchFamily="18" charset="0"/>
              </a:rPr>
              <a:t>個月</a:t>
            </a:r>
            <a:r>
              <a:rPr lang="en-US" altLang="zh-TW" sz="2400">
                <a:solidFill>
                  <a:srgbClr val="FF0000"/>
                </a:solidFill>
                <a:ea typeface="標楷體" pitchFamily="65" charset="-120"/>
                <a:cs typeface="Times New Roman" pitchFamily="18" charset="0"/>
              </a:rPr>
              <a:t>(</a:t>
            </a:r>
            <a:r>
              <a:rPr lang="zh-TW" altLang="en-US" sz="2400">
                <a:solidFill>
                  <a:srgbClr val="FF0000"/>
                </a:solidFill>
                <a:ea typeface="標楷體" pitchFamily="65" charset="-120"/>
                <a:cs typeface="Times New Roman" pitchFamily="18" charset="0"/>
              </a:rPr>
              <a:t>含</a:t>
            </a:r>
            <a:r>
              <a:rPr lang="en-US" altLang="zh-TW" sz="2400">
                <a:solidFill>
                  <a:srgbClr val="FF0000"/>
                </a:solidFill>
                <a:ea typeface="標楷體" pitchFamily="65" charset="-120"/>
                <a:cs typeface="Times New Roman" pitchFamily="18" charset="0"/>
              </a:rPr>
              <a:t>)</a:t>
            </a:r>
            <a:r>
              <a:rPr lang="zh-TW" altLang="en-US" sz="2400">
                <a:solidFill>
                  <a:srgbClr val="FF0000"/>
                </a:solidFill>
                <a:ea typeface="標楷體" pitchFamily="65" charset="-120"/>
                <a:cs typeface="Times New Roman" pitchFamily="18" charset="0"/>
              </a:rPr>
              <a:t>以上確定者，抽審</a:t>
            </a:r>
            <a:r>
              <a:rPr lang="en-US" altLang="zh-TW" sz="2400">
                <a:solidFill>
                  <a:srgbClr val="FF0000"/>
                </a:solidFill>
                <a:ea typeface="標楷體" pitchFamily="65" charset="-120"/>
                <a:cs typeface="Times New Roman" pitchFamily="18" charset="0"/>
              </a:rPr>
              <a:t>1</a:t>
            </a:r>
            <a:r>
              <a:rPr lang="zh-TW" altLang="en-US" sz="2400">
                <a:solidFill>
                  <a:srgbClr val="FF0000"/>
                </a:solidFill>
                <a:ea typeface="標楷體" pitchFamily="65" charset="-120"/>
                <a:cs typeface="Times New Roman" pitchFamily="18" charset="0"/>
              </a:rPr>
              <a:t>年；違規醫師經</a:t>
            </a:r>
            <a:endParaRPr lang="en-US" altLang="zh-TW" sz="2400">
              <a:solidFill>
                <a:srgbClr val="FF0000"/>
              </a:solidFill>
              <a:ea typeface="標楷體" pitchFamily="65" charset="-120"/>
              <a:cs typeface="Times New Roman" pitchFamily="18" charset="0"/>
            </a:endParaRPr>
          </a:p>
          <a:p>
            <a:r>
              <a:rPr lang="zh-TW" altLang="en-US" sz="2400">
                <a:solidFill>
                  <a:srgbClr val="FF0000"/>
                </a:solidFill>
                <a:ea typeface="標楷體" pitchFamily="65" charset="-120"/>
                <a:cs typeface="Times New Roman" pitchFamily="18" charset="0"/>
              </a:rPr>
              <a:t>　 停約處分</a:t>
            </a:r>
            <a:r>
              <a:rPr lang="en-US" altLang="zh-TW" sz="2400">
                <a:solidFill>
                  <a:srgbClr val="FF0000"/>
                </a:solidFill>
                <a:ea typeface="標楷體" pitchFamily="65" charset="-120"/>
                <a:cs typeface="Times New Roman" pitchFamily="18" charset="0"/>
              </a:rPr>
              <a:t>1</a:t>
            </a:r>
            <a:r>
              <a:rPr lang="zh-TW" altLang="en-US" sz="2400">
                <a:solidFill>
                  <a:srgbClr val="FF0000"/>
                </a:solidFill>
                <a:ea typeface="標楷體" pitchFamily="65" charset="-120"/>
                <a:cs typeface="Times New Roman" pitchFamily="18" charset="0"/>
              </a:rPr>
              <a:t>個月</a:t>
            </a:r>
            <a:r>
              <a:rPr lang="en-US" altLang="zh-TW" sz="2400">
                <a:solidFill>
                  <a:srgbClr val="FF0000"/>
                </a:solidFill>
                <a:ea typeface="標楷體" pitchFamily="65" charset="-120"/>
                <a:cs typeface="Times New Roman" pitchFamily="18" charset="0"/>
              </a:rPr>
              <a:t>(</a:t>
            </a:r>
            <a:r>
              <a:rPr lang="zh-TW" altLang="en-US" sz="2400">
                <a:solidFill>
                  <a:srgbClr val="FF0000"/>
                </a:solidFill>
                <a:ea typeface="標楷體" pitchFamily="65" charset="-120"/>
                <a:cs typeface="Times New Roman" pitchFamily="18" charset="0"/>
              </a:rPr>
              <a:t>含</a:t>
            </a:r>
            <a:r>
              <a:rPr lang="en-US" altLang="zh-TW" sz="2400">
                <a:solidFill>
                  <a:srgbClr val="FF0000"/>
                </a:solidFill>
                <a:ea typeface="標楷體" pitchFamily="65" charset="-120"/>
                <a:cs typeface="Times New Roman" pitchFamily="18" charset="0"/>
              </a:rPr>
              <a:t>)</a:t>
            </a:r>
            <a:r>
              <a:rPr lang="zh-TW" altLang="en-US" sz="2400">
                <a:solidFill>
                  <a:srgbClr val="FF0000"/>
                </a:solidFill>
                <a:ea typeface="標楷體" pitchFamily="65" charset="-120"/>
                <a:cs typeface="Times New Roman" pitchFamily="18" charset="0"/>
              </a:rPr>
              <a:t>以上確定者，於處分結束後</a:t>
            </a:r>
            <a:r>
              <a:rPr lang="en-US" altLang="zh-TW" sz="2400">
                <a:solidFill>
                  <a:srgbClr val="FF0000"/>
                </a:solidFill>
                <a:ea typeface="標楷體" pitchFamily="65" charset="-120"/>
                <a:cs typeface="Times New Roman" pitchFamily="18" charset="0"/>
              </a:rPr>
              <a:t>1</a:t>
            </a:r>
            <a:r>
              <a:rPr lang="zh-TW" altLang="en-US" sz="2400">
                <a:solidFill>
                  <a:srgbClr val="FF0000"/>
                </a:solidFill>
                <a:ea typeface="標楷體" pitchFamily="65" charset="-120"/>
                <a:cs typeface="Times New Roman" pitchFamily="18" charset="0"/>
              </a:rPr>
              <a:t>年內，抽審其所執</a:t>
            </a:r>
            <a:endParaRPr lang="en-US" altLang="zh-TW" sz="2400">
              <a:solidFill>
                <a:srgbClr val="FF0000"/>
              </a:solidFill>
              <a:ea typeface="標楷體" pitchFamily="65" charset="-120"/>
              <a:cs typeface="Times New Roman" pitchFamily="18" charset="0"/>
            </a:endParaRPr>
          </a:p>
          <a:p>
            <a:r>
              <a:rPr lang="zh-TW" altLang="en-US" sz="2400">
                <a:solidFill>
                  <a:srgbClr val="FF0000"/>
                </a:solidFill>
                <a:ea typeface="標楷體" pitchFamily="65" charset="-120"/>
                <a:cs typeface="Times New Roman" pitchFamily="18" charset="0"/>
              </a:rPr>
              <a:t>　 業或支援之相關院所該月該醫師之案件。違反本項另新開業者，除</a:t>
            </a:r>
            <a:endParaRPr lang="en-US" altLang="zh-TW" sz="2400">
              <a:solidFill>
                <a:srgbClr val="FF0000"/>
              </a:solidFill>
              <a:ea typeface="標楷體" pitchFamily="65" charset="-120"/>
              <a:cs typeface="Times New Roman" pitchFamily="18" charset="0"/>
            </a:endParaRPr>
          </a:p>
          <a:p>
            <a:r>
              <a:rPr lang="zh-TW" altLang="en-US" sz="2400">
                <a:solidFill>
                  <a:srgbClr val="FF0000"/>
                </a:solidFill>
                <a:ea typeface="標楷體" pitchFamily="65" charset="-120"/>
                <a:cs typeface="Times New Roman" pitchFamily="18" charset="0"/>
              </a:rPr>
              <a:t>　 原本因新特約應抽審一年半外，再續抽審</a:t>
            </a:r>
            <a:r>
              <a:rPr lang="en-US" altLang="zh-TW" sz="2400">
                <a:solidFill>
                  <a:srgbClr val="FF0000"/>
                </a:solidFill>
                <a:ea typeface="標楷體" pitchFamily="65" charset="-120"/>
                <a:cs typeface="Times New Roman" pitchFamily="18" charset="0"/>
              </a:rPr>
              <a:t>1</a:t>
            </a:r>
            <a:r>
              <a:rPr lang="zh-TW" altLang="en-US" sz="2400">
                <a:solidFill>
                  <a:srgbClr val="FF0000"/>
                </a:solidFill>
                <a:ea typeface="標楷體" pitchFamily="65" charset="-120"/>
                <a:cs typeface="Times New Roman" pitchFamily="18" charset="0"/>
              </a:rPr>
              <a:t>年。（此項不涉及是否填</a:t>
            </a:r>
            <a:endParaRPr lang="en-US" altLang="zh-TW" sz="2400">
              <a:solidFill>
                <a:srgbClr val="FF0000"/>
              </a:solidFill>
              <a:ea typeface="標楷體" pitchFamily="65" charset="-120"/>
              <a:cs typeface="Times New Roman" pitchFamily="18" charset="0"/>
            </a:endParaRPr>
          </a:p>
          <a:p>
            <a:r>
              <a:rPr lang="zh-TW" altLang="en-US" sz="2400">
                <a:solidFill>
                  <a:srgbClr val="FF0000"/>
                </a:solidFill>
                <a:ea typeface="標楷體" pitchFamily="65" charset="-120"/>
                <a:cs typeface="Times New Roman" pitchFamily="18" charset="0"/>
              </a:rPr>
              <a:t>　 寫三聯單）</a:t>
            </a:r>
          </a:p>
          <a:p>
            <a:r>
              <a:rPr lang="en-US" altLang="zh-TW" sz="2400">
                <a:ea typeface="標楷體" pitchFamily="65" charset="-120"/>
                <a:cs typeface="Times New Roman" pitchFamily="18" charset="0"/>
              </a:rPr>
              <a:t>(8)</a:t>
            </a:r>
            <a:r>
              <a:rPr lang="zh-TW" altLang="en-US" sz="2400">
                <a:ea typeface="標楷體" pitchFamily="65" charset="-120"/>
                <a:cs typeface="Times New Roman" pitchFamily="18" charset="0"/>
              </a:rPr>
              <a:t>凡符合減量抽審辦法之院所，如因隨機抽審（一個月）案件在程序</a:t>
            </a:r>
            <a:endParaRPr lang="en-US" altLang="zh-TW" sz="2400">
              <a:ea typeface="標楷體" pitchFamily="65" charset="-120"/>
              <a:cs typeface="Times New Roman" pitchFamily="18" charset="0"/>
            </a:endParaRPr>
          </a:p>
          <a:p>
            <a:r>
              <a:rPr lang="zh-TW" altLang="en-US" sz="2400">
                <a:ea typeface="標楷體" pitchFamily="65" charset="-120"/>
                <a:cs typeface="Times New Roman" pitchFamily="18" charset="0"/>
              </a:rPr>
              <a:t>　 審查作業中發現異常（如：病歷塗毀或未依規定方式修正並簽章、</a:t>
            </a:r>
            <a:endParaRPr lang="en-US" altLang="zh-TW" sz="2400">
              <a:ea typeface="標楷體" pitchFamily="65" charset="-120"/>
              <a:cs typeface="Times New Roman" pitchFamily="18" charset="0"/>
            </a:endParaRPr>
          </a:p>
          <a:p>
            <a:r>
              <a:rPr lang="zh-TW" altLang="en-US" sz="2400">
                <a:ea typeface="標楷體" pitchFamily="65" charset="-120"/>
                <a:cs typeface="Times New Roman" pitchFamily="18" charset="0"/>
              </a:rPr>
              <a:t>　 醫師未簽章、未填寫卡號</a:t>
            </a:r>
            <a:r>
              <a:rPr lang="en-US" altLang="zh-TW" sz="2400">
                <a:ea typeface="標楷體" pitchFamily="65" charset="-120"/>
                <a:cs typeface="Times New Roman" pitchFamily="18" charset="0"/>
              </a:rPr>
              <a:t>…</a:t>
            </a:r>
            <a:r>
              <a:rPr lang="zh-TW" altLang="en-US" sz="2400">
                <a:ea typeface="標楷體" pitchFamily="65" charset="-120"/>
                <a:cs typeface="Times New Roman" pitchFamily="18" charset="0"/>
              </a:rPr>
              <a:t>等）時，將自發現時由承辦人員以電話</a:t>
            </a:r>
            <a:endParaRPr lang="en-US" altLang="zh-TW" sz="2400">
              <a:ea typeface="標楷體" pitchFamily="65" charset="-120"/>
              <a:cs typeface="Times New Roman" pitchFamily="18" charset="0"/>
            </a:endParaRPr>
          </a:p>
          <a:p>
            <a:r>
              <a:rPr lang="zh-TW" altLang="en-US" sz="2400">
                <a:ea typeface="標楷體" pitchFamily="65" charset="-120"/>
                <a:cs typeface="Times New Roman" pitchFamily="18" charset="0"/>
              </a:rPr>
              <a:t>　 通知，延長隨機抽審時間，直至院所檢附之資料正確為止。</a:t>
            </a:r>
          </a:p>
          <a:p>
            <a:r>
              <a:rPr lang="en-US" altLang="zh-TW" sz="2400">
                <a:ea typeface="標楷體" pitchFamily="65" charset="-120"/>
                <a:cs typeface="Times New Roman" pitchFamily="18" charset="0"/>
              </a:rPr>
              <a:t>(9)</a:t>
            </a:r>
            <a:r>
              <a:rPr lang="zh-TW" altLang="en-US" sz="2400">
                <a:ea typeface="標楷體" pitchFamily="65" charset="-120"/>
                <a:cs typeface="Times New Roman" pitchFamily="18" charset="0"/>
              </a:rPr>
              <a:t>新開業院所免填三聯單同意書中之品質及醫管相關規定亦隨之修改。</a:t>
            </a:r>
          </a:p>
          <a:p>
            <a:r>
              <a:rPr lang="en-US" altLang="zh-TW" sz="2400">
                <a:ea typeface="標楷體" pitchFamily="65" charset="-120"/>
                <a:cs typeface="Times New Roman" pitchFamily="18" charset="0"/>
              </a:rPr>
              <a:t>(10)</a:t>
            </a:r>
            <a:r>
              <a:rPr lang="zh-TW" altLang="en-US" sz="2400">
                <a:ea typeface="標楷體" pitchFamily="65" charset="-120"/>
                <a:cs typeface="Times New Roman" pitchFamily="18" charset="0"/>
              </a:rPr>
              <a:t>符合減量抽審獎勵對象，如有停約處分、接受異常輔導與檔案分析</a:t>
            </a:r>
            <a:endParaRPr lang="en-US" altLang="zh-TW" sz="2400">
              <a:ea typeface="標楷體" pitchFamily="65" charset="-120"/>
              <a:cs typeface="Times New Roman" pitchFamily="18" charset="0"/>
            </a:endParaRPr>
          </a:p>
          <a:p>
            <a:r>
              <a:rPr lang="zh-TW" altLang="en-US" sz="2400">
                <a:ea typeface="標楷體" pitchFamily="65" charset="-120"/>
                <a:cs typeface="Times New Roman" pitchFamily="18" charset="0"/>
              </a:rPr>
              <a:t>　   異常經查證屬實者，即停止本項獎勵措施。</a:t>
            </a:r>
          </a:p>
        </p:txBody>
      </p:sp>
    </p:spTree>
    <p:extLst>
      <p:ext uri="{BB962C8B-B14F-4D97-AF65-F5344CB8AC3E}">
        <p14:creationId xmlns:p14="http://schemas.microsoft.com/office/powerpoint/2010/main" val="390380144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50850" y="1557338"/>
            <a:ext cx="8915400" cy="1900237"/>
          </a:xfrm>
        </p:spPr>
        <p:txBody>
          <a:bodyPr/>
          <a:lstStyle/>
          <a:p>
            <a:pPr>
              <a:buClr>
                <a:srgbClr val="FF00FF"/>
              </a:buClr>
              <a:buFont typeface="Wingdings" panose="05000000000000000000" pitchFamily="2" charset="2"/>
              <a:buChar char="Ø"/>
              <a:defRPr/>
            </a:pPr>
            <a:r>
              <a:rPr lang="x-none" altLang="zh-TW" b="1" dirty="0">
                <a:solidFill>
                  <a:srgbClr val="0000FF"/>
                </a:solidFill>
                <a:latin typeface="標楷體" panose="03000509000000000000" pitchFamily="65" charset="-120"/>
                <a:ea typeface="標楷體" panose="03000509000000000000" pitchFamily="65" charset="-120"/>
              </a:rPr>
              <a:t>支付項目及標準：</a:t>
            </a:r>
            <a:endParaRPr lang="zh-TW" altLang="zh-TW" b="1" dirty="0">
              <a:solidFill>
                <a:srgbClr val="0000FF"/>
              </a:solidFill>
              <a:latin typeface="標楷體" panose="03000509000000000000" pitchFamily="65" charset="-120"/>
              <a:ea typeface="標楷體" panose="03000509000000000000" pitchFamily="65" charset="-120"/>
            </a:endParaRPr>
          </a:p>
          <a:p>
            <a:pPr marL="358775" indent="0">
              <a:buClr>
                <a:srgbClr val="FF00FF"/>
              </a:buClr>
              <a:buFont typeface="Wingdings" pitchFamily="2" charset="2"/>
              <a:buNone/>
              <a:defRPr/>
            </a:pPr>
            <a:r>
              <a:rPr lang="zh-TW" altLang="zh-TW" dirty="0" smtClean="0">
                <a:solidFill>
                  <a:schemeClr val="tx1"/>
                </a:solidFill>
                <a:latin typeface="標楷體" panose="03000509000000000000" pitchFamily="65" charset="-120"/>
                <a:ea typeface="標楷體" panose="03000509000000000000" pitchFamily="65" charset="-120"/>
              </a:rPr>
              <a:t>特約</a:t>
            </a:r>
            <a:r>
              <a:rPr lang="zh-TW" altLang="zh-TW" dirty="0">
                <a:solidFill>
                  <a:schemeClr val="tx1"/>
                </a:solidFill>
                <a:latin typeface="標楷體" panose="03000509000000000000" pitchFamily="65" charset="-120"/>
                <a:ea typeface="標楷體" panose="03000509000000000000" pitchFamily="65" charset="-120"/>
              </a:rPr>
              <a:t>醫事服務機構之</a:t>
            </a:r>
            <a:r>
              <a:rPr lang="zh-TW" altLang="zh-TW" b="1" dirty="0">
                <a:solidFill>
                  <a:srgbClr val="0000FF"/>
                </a:solidFill>
                <a:latin typeface="標楷體" panose="03000509000000000000" pitchFamily="65" charset="-120"/>
                <a:ea typeface="標楷體" panose="03000509000000000000" pitchFamily="65" charset="-120"/>
              </a:rPr>
              <a:t>固接</a:t>
            </a:r>
            <a:r>
              <a:rPr lang="zh-TW" altLang="zh-TW" b="1" dirty="0" smtClean="0">
                <a:solidFill>
                  <a:srgbClr val="0000FF"/>
                </a:solidFill>
                <a:latin typeface="標楷體" panose="03000509000000000000" pitchFamily="65" charset="-120"/>
                <a:ea typeface="標楷體" panose="03000509000000000000" pitchFamily="65" charset="-120"/>
              </a:rPr>
              <a:t>網路月租費</a:t>
            </a:r>
            <a:r>
              <a:rPr lang="zh-TW" altLang="zh-TW" dirty="0">
                <a:solidFill>
                  <a:schemeClr val="tx1"/>
                </a:solidFill>
                <a:latin typeface="標楷體" panose="03000509000000000000" pitchFamily="65" charset="-120"/>
                <a:ea typeface="標楷體" panose="03000509000000000000" pitchFamily="65" charset="-120"/>
              </a:rPr>
              <a:t>，按季核算並支付，但</a:t>
            </a:r>
            <a:r>
              <a:rPr lang="zh-TW" altLang="zh-TW" b="1" dirty="0">
                <a:solidFill>
                  <a:srgbClr val="0000FF"/>
                </a:solidFill>
                <a:latin typeface="標楷體" panose="03000509000000000000" pitchFamily="65" charset="-120"/>
                <a:ea typeface="標楷體" panose="03000509000000000000" pitchFamily="65" charset="-120"/>
              </a:rPr>
              <a:t>特約醫事服務機構</a:t>
            </a:r>
            <a:r>
              <a:rPr lang="zh-TW" altLang="zh-TW" b="1" dirty="0">
                <a:solidFill>
                  <a:srgbClr val="FF0000"/>
                </a:solidFill>
                <a:latin typeface="標楷體" panose="03000509000000000000" pitchFamily="65" charset="-120"/>
                <a:ea typeface="標楷體" panose="03000509000000000000" pitchFamily="65" charset="-120"/>
              </a:rPr>
              <a:t>未於方案各季結算時點前申報醫療費用資料者，不予</a:t>
            </a:r>
            <a:r>
              <a:rPr lang="zh-TW" altLang="zh-TW" b="1" dirty="0" smtClean="0">
                <a:solidFill>
                  <a:srgbClr val="FF0000"/>
                </a:solidFill>
                <a:latin typeface="標楷體" panose="03000509000000000000" pitchFamily="65" charset="-120"/>
                <a:ea typeface="標楷體" panose="03000509000000000000" pitchFamily="65" charset="-120"/>
              </a:rPr>
              <a:t>支付</a:t>
            </a:r>
            <a:r>
              <a:rPr lang="zh-TW" altLang="en-US" b="1" dirty="0" smtClean="0">
                <a:solidFill>
                  <a:schemeClr val="tx1"/>
                </a:solidFill>
                <a:latin typeface="標楷體" panose="03000509000000000000" pitchFamily="65" charset="-120"/>
                <a:ea typeface="標楷體" panose="03000509000000000000" pitchFamily="65" charset="-120"/>
              </a:rPr>
              <a:t>。</a:t>
            </a:r>
            <a:endParaRPr lang="zh-TW" altLang="en-US" b="1" dirty="0">
              <a:solidFill>
                <a:schemeClr val="tx1"/>
              </a:solidFill>
              <a:latin typeface="標楷體" panose="03000509000000000000" pitchFamily="65" charset="-120"/>
              <a:ea typeface="標楷體" panose="03000509000000000000" pitchFamily="65" charset="-120"/>
            </a:endParaRPr>
          </a:p>
        </p:txBody>
      </p:sp>
      <p:sp>
        <p:nvSpPr>
          <p:cNvPr id="4" name="標題 4"/>
          <p:cNvSpPr txBox="1">
            <a:spLocks/>
          </p:cNvSpPr>
          <p:nvPr/>
        </p:nvSpPr>
        <p:spPr>
          <a:xfrm>
            <a:off x="0" y="42863"/>
            <a:ext cx="9906000" cy="1119187"/>
          </a:xfrm>
          <a:prstGeom prst="rect">
            <a:avLst/>
          </a:prstGeom>
        </p:spPr>
        <p:txBody>
          <a:bodyPr anchor="ctr">
            <a:spAutoFit/>
          </a:bodyPr>
          <a:lstStyle/>
          <a:p>
            <a:pPr algn="ctr">
              <a:lnSpc>
                <a:spcPts val="4000"/>
              </a:lnSpc>
            </a:pPr>
            <a:r>
              <a:rPr lang="zh-TW" altLang="en-US" sz="4000" b="1">
                <a:solidFill>
                  <a:srgbClr val="0000CC"/>
                </a:solidFill>
                <a:effectLst>
                  <a:outerShdw blurRad="38100" dist="38100" dir="2700000" algn="tl">
                    <a:srgbClr val="DDDDDD"/>
                  </a:outerShdw>
                </a:effectLst>
                <a:latin typeface="標楷體" charset="0"/>
                <a:ea typeface="標楷體" charset="0"/>
                <a:cs typeface="標楷體" charset="0"/>
              </a:rPr>
              <a:t>鼓勵即時查詢方案</a:t>
            </a:r>
            <a:r>
              <a:rPr lang="en-US" altLang="zh-TW" sz="1800" b="1">
                <a:solidFill>
                  <a:srgbClr val="0000CC"/>
                </a:solidFill>
                <a:effectLst>
                  <a:outerShdw blurRad="38100" dist="38100" dir="2700000" algn="tl">
                    <a:srgbClr val="DDDDDD"/>
                  </a:outerShdw>
                </a:effectLst>
                <a:latin typeface="標楷體" charset="0"/>
                <a:ea typeface="標楷體" charset="0"/>
                <a:cs typeface="華康粗黑體" charset="0"/>
              </a:rPr>
              <a:t>(4-1)</a:t>
            </a:r>
            <a:endParaRPr lang="en-US" altLang="zh-TW" sz="1800" b="1">
              <a:solidFill>
                <a:srgbClr val="0000CC"/>
              </a:solidFill>
              <a:effectLst>
                <a:outerShdw blurRad="38100" dist="38100" dir="2700000" algn="tl">
                  <a:srgbClr val="DDDDDD"/>
                </a:outerShdw>
              </a:effectLst>
              <a:latin typeface="標楷體" charset="0"/>
              <a:ea typeface="標楷體" charset="0"/>
              <a:cs typeface="標楷體" charset="0"/>
            </a:endParaRPr>
          </a:p>
          <a:p>
            <a:pPr algn="ctr">
              <a:lnSpc>
                <a:spcPts val="4000"/>
              </a:lnSpc>
            </a:pPr>
            <a:r>
              <a:rPr lang="en-US" altLang="zh-TW" sz="3200" b="1">
                <a:solidFill>
                  <a:srgbClr val="0000CC"/>
                </a:solidFill>
                <a:effectLst>
                  <a:outerShdw blurRad="38100" dist="38100" dir="2700000" algn="tl">
                    <a:srgbClr val="DDDDDD"/>
                  </a:outerShdw>
                </a:effectLst>
                <a:latin typeface="標楷體" charset="0"/>
                <a:ea typeface="標楷體" charset="0"/>
                <a:cs typeface="標楷體" charset="0"/>
              </a:rPr>
              <a:t>- 106</a:t>
            </a:r>
            <a:r>
              <a:rPr lang="zh-TW" altLang="en-US" sz="3200" b="1">
                <a:solidFill>
                  <a:srgbClr val="0000CC"/>
                </a:solidFill>
                <a:effectLst>
                  <a:outerShdw blurRad="38100" dist="38100" dir="2700000" algn="tl">
                    <a:srgbClr val="DDDDDD"/>
                  </a:outerShdw>
                </a:effectLst>
                <a:latin typeface="標楷體" charset="0"/>
                <a:ea typeface="標楷體" charset="0"/>
                <a:cs typeface="標楷體" charset="0"/>
              </a:rPr>
              <a:t>年修訂固接網路</a:t>
            </a:r>
            <a:endParaRPr lang="zh-TW" altLang="en-US" sz="3200" b="1">
              <a:solidFill>
                <a:srgbClr val="FF0000"/>
              </a:solidFill>
              <a:effectLst>
                <a:outerShdw blurRad="38100" dist="38100" dir="2700000" algn="tl">
                  <a:srgbClr val="DDDDDD"/>
                </a:outerShdw>
              </a:effectLst>
              <a:latin typeface="標楷體" charset="0"/>
              <a:ea typeface="標楷體" charset="0"/>
              <a:cs typeface="標楷體" charset="0"/>
            </a:endParaRPr>
          </a:p>
        </p:txBody>
      </p:sp>
    </p:spTree>
    <p:extLst>
      <p:ext uri="{BB962C8B-B14F-4D97-AF65-F5344CB8AC3E}">
        <p14:creationId xmlns:p14="http://schemas.microsoft.com/office/powerpoint/2010/main" val="918161877"/>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文字方塊 7"/>
          <p:cNvSpPr txBox="1">
            <a:spLocks noChangeArrowheads="1"/>
          </p:cNvSpPr>
          <p:nvPr/>
        </p:nvSpPr>
        <p:spPr bwMode="auto">
          <a:xfrm>
            <a:off x="3584575" y="2879725"/>
            <a:ext cx="1008063" cy="3952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zh-TW" altLang="en-US"/>
          </a:p>
        </p:txBody>
      </p:sp>
      <p:sp>
        <p:nvSpPr>
          <p:cNvPr id="58371" name="文字方塊 4"/>
          <p:cNvSpPr txBox="1">
            <a:spLocks noChangeArrowheads="1"/>
          </p:cNvSpPr>
          <p:nvPr/>
        </p:nvSpPr>
        <p:spPr bwMode="auto">
          <a:xfrm>
            <a:off x="452438" y="1412875"/>
            <a:ext cx="9091612" cy="261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kumimoji="1" sz="2800">
                <a:solidFill>
                  <a:schemeClr val="tx1"/>
                </a:solidFill>
                <a:latin typeface="Times New Roman" charset="0"/>
                <a:ea typeface="新細明體" charset="0"/>
                <a:cs typeface="新細明體" charset="0"/>
              </a:defRPr>
            </a:lvl1pPr>
            <a:lvl2pPr marL="630238" indent="-185738" eaLnBrk="0" hangingPunct="0">
              <a:defRPr kumimoji="1" sz="2800">
                <a:solidFill>
                  <a:schemeClr val="tx1"/>
                </a:solidFill>
                <a:latin typeface="Times New Roman" charset="0"/>
                <a:ea typeface="新細明體" charset="0"/>
              </a:defRPr>
            </a:lvl2pPr>
            <a:lvl3pPr eaLnBrk="0" hangingPunct="0">
              <a:defRPr kumimoji="1" sz="2800">
                <a:solidFill>
                  <a:schemeClr val="tx1"/>
                </a:solidFill>
                <a:latin typeface="Times New Roman" charset="0"/>
                <a:ea typeface="新細明體" charset="0"/>
              </a:defRPr>
            </a:lvl3pPr>
            <a:lvl4pPr eaLnBrk="0" hangingPunct="0">
              <a:defRPr kumimoji="1" sz="2800">
                <a:solidFill>
                  <a:schemeClr val="tx1"/>
                </a:solidFill>
                <a:latin typeface="Times New Roman" charset="0"/>
                <a:ea typeface="新細明體" charset="0"/>
              </a:defRPr>
            </a:lvl4pPr>
            <a:lvl5pPr eaLnBrk="0" hangingPunct="0">
              <a:defRPr kumimoji="1" sz="2800">
                <a:solidFill>
                  <a:schemeClr val="tx1"/>
                </a:solidFill>
                <a:latin typeface="Times New Roman" charset="0"/>
                <a:ea typeface="新細明體" charset="0"/>
              </a:defRPr>
            </a:lvl5pPr>
            <a:lvl6pPr marL="2284413" indent="1588" eaLnBrk="0" fontAlgn="base" hangingPunct="0">
              <a:spcBef>
                <a:spcPct val="0"/>
              </a:spcBef>
              <a:spcAft>
                <a:spcPct val="0"/>
              </a:spcAft>
              <a:defRPr kumimoji="1" sz="2800">
                <a:solidFill>
                  <a:schemeClr val="tx1"/>
                </a:solidFill>
                <a:latin typeface="Times New Roman" charset="0"/>
                <a:ea typeface="新細明體" charset="0"/>
              </a:defRPr>
            </a:lvl6pPr>
            <a:lvl7pPr marL="2741613" indent="1588" eaLnBrk="0" fontAlgn="base" hangingPunct="0">
              <a:spcBef>
                <a:spcPct val="0"/>
              </a:spcBef>
              <a:spcAft>
                <a:spcPct val="0"/>
              </a:spcAft>
              <a:defRPr kumimoji="1" sz="2800">
                <a:solidFill>
                  <a:schemeClr val="tx1"/>
                </a:solidFill>
                <a:latin typeface="Times New Roman" charset="0"/>
                <a:ea typeface="新細明體" charset="0"/>
              </a:defRPr>
            </a:lvl7pPr>
            <a:lvl8pPr marL="3198813" indent="1588" eaLnBrk="0" fontAlgn="base" hangingPunct="0">
              <a:spcBef>
                <a:spcPct val="0"/>
              </a:spcBef>
              <a:spcAft>
                <a:spcPct val="0"/>
              </a:spcAft>
              <a:defRPr kumimoji="1" sz="2800">
                <a:solidFill>
                  <a:schemeClr val="tx1"/>
                </a:solidFill>
                <a:latin typeface="Times New Roman" charset="0"/>
                <a:ea typeface="新細明體" charset="0"/>
              </a:defRPr>
            </a:lvl8pPr>
            <a:lvl9pPr marL="3656013" indent="1588" eaLnBrk="0" fontAlgn="base" hangingPunct="0">
              <a:spcBef>
                <a:spcPct val="0"/>
              </a:spcBef>
              <a:spcAft>
                <a:spcPct val="0"/>
              </a:spcAft>
              <a:defRPr kumimoji="1" sz="2800">
                <a:solidFill>
                  <a:schemeClr val="tx1"/>
                </a:solidFill>
                <a:latin typeface="Times New Roman" charset="0"/>
                <a:ea typeface="新細明體" charset="0"/>
              </a:defRPr>
            </a:lvl9pPr>
          </a:lstStyle>
          <a:p>
            <a:pPr eaLnBrk="1" hangingPunct="1">
              <a:lnSpc>
                <a:spcPts val="2500"/>
              </a:lnSpc>
              <a:spcBef>
                <a:spcPts val="1000"/>
              </a:spcBef>
              <a:buClr>
                <a:srgbClr val="FF00FF"/>
              </a:buClr>
              <a:buFont typeface="Wingdings" charset="0"/>
              <a:buChar char="Ø"/>
            </a:pPr>
            <a:r>
              <a:rPr lang="zh-TW" altLang="en-US" sz="2400" b="1">
                <a:latin typeface="標楷體" charset="0"/>
                <a:ea typeface="標楷體" charset="0"/>
                <a:cs typeface="標楷體" charset="0"/>
              </a:rPr>
              <a:t>適用對象：事先經保險人同意，至醫療資源缺乏或山地離島地區等提供巡迴醫療服務之特約醫事機構。</a:t>
            </a:r>
            <a:endParaRPr lang="en-US" altLang="zh-TW" sz="2400" b="1">
              <a:latin typeface="標楷體" charset="0"/>
              <a:ea typeface="標楷體" charset="0"/>
              <a:cs typeface="標楷體" charset="0"/>
            </a:endParaRPr>
          </a:p>
          <a:p>
            <a:pPr eaLnBrk="1" hangingPunct="1">
              <a:lnSpc>
                <a:spcPts val="2500"/>
              </a:lnSpc>
              <a:spcBef>
                <a:spcPts val="1000"/>
              </a:spcBef>
              <a:buClr>
                <a:srgbClr val="FF00FF"/>
              </a:buClr>
              <a:buFont typeface="Wingdings" charset="0"/>
              <a:buChar char="Ø"/>
            </a:pPr>
            <a:r>
              <a:rPr lang="zh-TW" altLang="en-US" sz="2400" b="1">
                <a:latin typeface="標楷體" charset="0"/>
                <a:ea typeface="標楷體" charset="0"/>
                <a:cs typeface="標楷體" charset="0"/>
              </a:rPr>
              <a:t>申請數量以</a:t>
            </a:r>
            <a:r>
              <a:rPr lang="en-US" altLang="zh-TW" sz="2400" b="1">
                <a:latin typeface="標楷體" charset="0"/>
                <a:ea typeface="標楷體" charset="0"/>
                <a:cs typeface="標楷體" charset="0"/>
              </a:rPr>
              <a:t>1</a:t>
            </a:r>
            <a:r>
              <a:rPr lang="zh-TW" altLang="en-US" sz="2400" b="1">
                <a:latin typeface="標楷體" charset="0"/>
                <a:ea typeface="標楷體" charset="0"/>
                <a:cs typeface="標楷體" charset="0"/>
              </a:rPr>
              <a:t>組為原則，惟經分區業務組瞭解特約院所實際業務需要，最多可申請</a:t>
            </a:r>
            <a:r>
              <a:rPr lang="en-US" altLang="zh-TW" sz="2400" b="1">
                <a:latin typeface="標楷體" charset="0"/>
                <a:ea typeface="標楷體" charset="0"/>
                <a:cs typeface="標楷體" charset="0"/>
              </a:rPr>
              <a:t>2</a:t>
            </a:r>
            <a:r>
              <a:rPr lang="zh-TW" altLang="en-US" sz="2400" b="1">
                <a:latin typeface="標楷體" charset="0"/>
                <a:ea typeface="標楷體" charset="0"/>
                <a:cs typeface="標楷體" charset="0"/>
              </a:rPr>
              <a:t>組。</a:t>
            </a:r>
            <a:endParaRPr lang="en-US" altLang="zh-TW" sz="2400" b="1">
              <a:latin typeface="標楷體" charset="0"/>
              <a:ea typeface="標楷體" charset="0"/>
              <a:cs typeface="標楷體" charset="0"/>
            </a:endParaRPr>
          </a:p>
          <a:p>
            <a:pPr eaLnBrk="1" hangingPunct="1">
              <a:lnSpc>
                <a:spcPts val="2500"/>
              </a:lnSpc>
              <a:spcBef>
                <a:spcPts val="600"/>
              </a:spcBef>
              <a:buClr>
                <a:srgbClr val="FF00FF"/>
              </a:buClr>
              <a:buFont typeface="Wingdings" charset="0"/>
              <a:buChar char="Ø"/>
            </a:pPr>
            <a:r>
              <a:rPr lang="zh-TW" altLang="en-US" sz="2400" b="1">
                <a:latin typeface="標楷體" charset="0"/>
                <a:ea typeface="標楷體" charset="0"/>
                <a:cs typeface="標楷體" charset="0"/>
              </a:rPr>
              <a:t>方案類型：</a:t>
            </a:r>
            <a:r>
              <a:rPr lang="en-US" altLang="zh-TW" sz="2400" b="1">
                <a:latin typeface="標楷體" charset="0"/>
                <a:ea typeface="標楷體" charset="0"/>
                <a:cs typeface="標楷體" charset="0"/>
              </a:rPr>
              <a:t>3G/4G</a:t>
            </a:r>
            <a:r>
              <a:rPr lang="zh-TW" altLang="en-US" sz="2400" b="1">
                <a:latin typeface="標楷體" charset="0"/>
                <a:ea typeface="標楷體" charset="0"/>
                <a:cs typeface="標楷體" charset="0"/>
              </a:rPr>
              <a:t>，</a:t>
            </a:r>
            <a:r>
              <a:rPr lang="zh-TW" altLang="en-US" sz="2400" b="1">
                <a:solidFill>
                  <a:srgbClr val="0000FF"/>
                </a:solidFill>
                <a:latin typeface="標楷體" charset="0"/>
                <a:ea typeface="標楷體" charset="0"/>
                <a:cs typeface="標楷體" charset="0"/>
              </a:rPr>
              <a:t>主推</a:t>
            </a:r>
            <a:r>
              <a:rPr lang="en-US" altLang="zh-TW" sz="2400" b="1">
                <a:solidFill>
                  <a:srgbClr val="0000FF"/>
                </a:solidFill>
                <a:latin typeface="標楷體" charset="0"/>
                <a:ea typeface="標楷體" charset="0"/>
                <a:cs typeface="標楷體" charset="0"/>
              </a:rPr>
              <a:t>4G</a:t>
            </a:r>
          </a:p>
          <a:p>
            <a:pPr lvl="1" eaLnBrk="1" hangingPunct="1">
              <a:lnSpc>
                <a:spcPts val="2500"/>
              </a:lnSpc>
              <a:spcBef>
                <a:spcPts val="600"/>
              </a:spcBef>
              <a:buClr>
                <a:srgbClr val="0000FF"/>
              </a:buClr>
              <a:buFont typeface="Arial" charset="0"/>
              <a:buChar char="•"/>
            </a:pPr>
            <a:r>
              <a:rPr lang="en-US" altLang="zh-TW" sz="2200" b="1">
                <a:solidFill>
                  <a:srgbClr val="0000FF"/>
                </a:solidFill>
                <a:latin typeface="標楷體" charset="0"/>
                <a:ea typeface="標楷體" charset="0"/>
                <a:cs typeface="標楷體" charset="0"/>
              </a:rPr>
              <a:t>4G</a:t>
            </a:r>
            <a:r>
              <a:rPr lang="zh-TW" altLang="en-US" sz="2200" b="1">
                <a:solidFill>
                  <a:srgbClr val="0000FF"/>
                </a:solidFill>
                <a:latin typeface="標楷體" charset="0"/>
                <a:ea typeface="標楷體" charset="0"/>
                <a:cs typeface="標楷體" charset="0"/>
              </a:rPr>
              <a:t> →</a:t>
            </a:r>
            <a:r>
              <a:rPr lang="en-US" altLang="zh-TW" sz="2200" b="1">
                <a:solidFill>
                  <a:srgbClr val="0000FF"/>
                </a:solidFill>
                <a:latin typeface="標楷體" charset="0"/>
                <a:ea typeface="標楷體" charset="0"/>
                <a:cs typeface="標楷體" charset="0"/>
              </a:rPr>
              <a:t>175</a:t>
            </a:r>
            <a:r>
              <a:rPr lang="zh-TW" sz="2200" b="1">
                <a:solidFill>
                  <a:srgbClr val="0000FF"/>
                </a:solidFill>
                <a:latin typeface="標楷體" charset="0"/>
                <a:ea typeface="標楷體" charset="0"/>
                <a:cs typeface="標楷體" charset="0"/>
              </a:rPr>
              <a:t>元方案，提供</a:t>
            </a:r>
            <a:r>
              <a:rPr lang="en-US" altLang="zh-TW" sz="2200" b="1">
                <a:solidFill>
                  <a:srgbClr val="0000FF"/>
                </a:solidFill>
                <a:latin typeface="標楷體" charset="0"/>
                <a:ea typeface="標楷體" charset="0"/>
                <a:cs typeface="標楷體" charset="0"/>
              </a:rPr>
              <a:t>1GB</a:t>
            </a:r>
            <a:r>
              <a:rPr lang="zh-TW" sz="2200" b="1">
                <a:solidFill>
                  <a:srgbClr val="0000FF"/>
                </a:solidFill>
                <a:latin typeface="標楷體" charset="0"/>
                <a:ea typeface="標楷體" charset="0"/>
                <a:cs typeface="標楷體" charset="0"/>
              </a:rPr>
              <a:t>傳輸量，可提供約</a:t>
            </a:r>
            <a:r>
              <a:rPr lang="en-US" altLang="zh-TW" sz="2200" b="1">
                <a:solidFill>
                  <a:srgbClr val="0000FF"/>
                </a:solidFill>
                <a:latin typeface="標楷體" charset="0"/>
                <a:ea typeface="標楷體" charset="0"/>
                <a:cs typeface="標楷體" charset="0"/>
              </a:rPr>
              <a:t>700~800</a:t>
            </a:r>
            <a:r>
              <a:rPr lang="zh-TW" sz="2200" b="1">
                <a:solidFill>
                  <a:srgbClr val="0000FF"/>
                </a:solidFill>
                <a:latin typeface="標楷體" charset="0"/>
                <a:ea typeface="標楷體" charset="0"/>
                <a:cs typeface="標楷體" charset="0"/>
              </a:rPr>
              <a:t>次</a:t>
            </a:r>
            <a:r>
              <a:rPr lang="zh-TW" altLang="en-US" sz="2200" b="1">
                <a:solidFill>
                  <a:srgbClr val="0000FF"/>
                </a:solidFill>
                <a:latin typeface="標楷體" charset="0"/>
                <a:ea typeface="標楷體" charset="0"/>
                <a:cs typeface="標楷體" charset="0"/>
              </a:rPr>
              <a:t>健保</a:t>
            </a:r>
            <a:r>
              <a:rPr lang="zh-TW" sz="2200" b="1">
                <a:solidFill>
                  <a:srgbClr val="0000FF"/>
                </a:solidFill>
                <a:latin typeface="標楷體" charset="0"/>
                <a:ea typeface="標楷體" charset="0"/>
                <a:cs typeface="標楷體" charset="0"/>
              </a:rPr>
              <a:t>卡上傳</a:t>
            </a:r>
            <a:r>
              <a:rPr lang="en-US" altLang="zh-TW" sz="2200" b="1">
                <a:solidFill>
                  <a:srgbClr val="0000FF"/>
                </a:solidFill>
                <a:latin typeface="標楷體" charset="0"/>
                <a:ea typeface="標楷體" charset="0"/>
                <a:cs typeface="標楷體" charset="0"/>
              </a:rPr>
              <a:t>/</a:t>
            </a:r>
            <a:r>
              <a:rPr lang="zh-TW" sz="2200" b="1">
                <a:solidFill>
                  <a:srgbClr val="0000FF"/>
                </a:solidFill>
                <a:latin typeface="標楷體" charset="0"/>
                <a:ea typeface="標楷體" charset="0"/>
                <a:cs typeface="標楷體" charset="0"/>
              </a:rPr>
              <a:t>月，</a:t>
            </a:r>
            <a:r>
              <a:rPr lang="zh-TW" altLang="en-US" sz="2200" b="1">
                <a:solidFill>
                  <a:srgbClr val="0000FF"/>
                </a:solidFill>
                <a:latin typeface="標楷體" charset="0"/>
                <a:ea typeface="標楷體" charset="0"/>
                <a:cs typeface="標楷體" charset="0"/>
              </a:rPr>
              <a:t>健保</a:t>
            </a:r>
            <a:r>
              <a:rPr lang="zh-TW" sz="2200" b="1">
                <a:solidFill>
                  <a:srgbClr val="0000FF"/>
                </a:solidFill>
                <a:latin typeface="標楷體" charset="0"/>
                <a:ea typeface="標楷體" charset="0"/>
                <a:cs typeface="標楷體" charset="0"/>
              </a:rPr>
              <a:t>卡可上傳次數是</a:t>
            </a:r>
            <a:r>
              <a:rPr lang="en-US" altLang="zh-TW" sz="2200" b="1">
                <a:solidFill>
                  <a:srgbClr val="0000FF"/>
                </a:solidFill>
                <a:latin typeface="標楷體" charset="0"/>
                <a:ea typeface="標楷體" charset="0"/>
                <a:cs typeface="標楷體" charset="0"/>
              </a:rPr>
              <a:t>3G</a:t>
            </a:r>
            <a:r>
              <a:rPr lang="zh-TW" sz="2200" b="1">
                <a:solidFill>
                  <a:srgbClr val="0000FF"/>
                </a:solidFill>
                <a:latin typeface="標楷體" charset="0"/>
                <a:ea typeface="標楷體" charset="0"/>
                <a:cs typeface="標楷體" charset="0"/>
              </a:rPr>
              <a:t>的好幾倍</a:t>
            </a:r>
            <a:r>
              <a:rPr lang="zh-TW" sz="2200">
                <a:solidFill>
                  <a:srgbClr val="0000FF"/>
                </a:solidFill>
                <a:latin typeface="標楷體" charset="0"/>
                <a:ea typeface="標楷體" charset="0"/>
                <a:cs typeface="標楷體" charset="0"/>
              </a:rPr>
              <a:t>。</a:t>
            </a:r>
          </a:p>
        </p:txBody>
      </p:sp>
      <p:sp>
        <p:nvSpPr>
          <p:cNvPr id="4" name="標題 4"/>
          <p:cNvSpPr txBox="1">
            <a:spLocks/>
          </p:cNvSpPr>
          <p:nvPr/>
        </p:nvSpPr>
        <p:spPr>
          <a:xfrm>
            <a:off x="0" y="42863"/>
            <a:ext cx="9906000" cy="1119187"/>
          </a:xfrm>
          <a:prstGeom prst="rect">
            <a:avLst/>
          </a:prstGeom>
        </p:spPr>
        <p:txBody>
          <a:bodyPr anchor="ctr">
            <a:spAutoFit/>
          </a:bodyPr>
          <a:lstStyle/>
          <a:p>
            <a:pPr algn="ctr">
              <a:lnSpc>
                <a:spcPts val="4000"/>
              </a:lnSpc>
            </a:pPr>
            <a:r>
              <a:rPr lang="zh-TW" altLang="en-US" sz="4000" b="1">
                <a:solidFill>
                  <a:srgbClr val="0000CC"/>
                </a:solidFill>
                <a:effectLst>
                  <a:outerShdw blurRad="38100" dist="38100" dir="2700000" algn="tl">
                    <a:srgbClr val="DDDDDD"/>
                  </a:outerShdw>
                </a:effectLst>
                <a:latin typeface="標楷體" charset="0"/>
                <a:ea typeface="標楷體" charset="0"/>
                <a:cs typeface="標楷體" charset="0"/>
              </a:rPr>
              <a:t>鼓勵即時查詢方案</a:t>
            </a:r>
            <a:r>
              <a:rPr lang="en-US" altLang="zh-TW" sz="1800" b="1">
                <a:solidFill>
                  <a:srgbClr val="0000CC"/>
                </a:solidFill>
                <a:effectLst>
                  <a:outerShdw blurRad="38100" dist="38100" dir="2700000" algn="tl">
                    <a:srgbClr val="DDDDDD"/>
                  </a:outerShdw>
                </a:effectLst>
                <a:latin typeface="標楷體" charset="0"/>
                <a:ea typeface="標楷體" charset="0"/>
                <a:cs typeface="華康粗黑體" charset="0"/>
              </a:rPr>
              <a:t>(4-2)</a:t>
            </a:r>
            <a:endParaRPr lang="en-US" altLang="zh-TW" sz="1800" b="1">
              <a:solidFill>
                <a:srgbClr val="0000CC"/>
              </a:solidFill>
              <a:effectLst>
                <a:outerShdw blurRad="38100" dist="38100" dir="2700000" algn="tl">
                  <a:srgbClr val="DDDDDD"/>
                </a:outerShdw>
              </a:effectLst>
              <a:latin typeface="標楷體" charset="0"/>
              <a:ea typeface="標楷體" charset="0"/>
              <a:cs typeface="標楷體" charset="0"/>
            </a:endParaRPr>
          </a:p>
          <a:p>
            <a:pPr algn="ctr">
              <a:lnSpc>
                <a:spcPts val="4000"/>
              </a:lnSpc>
            </a:pPr>
            <a:r>
              <a:rPr lang="en-US" altLang="zh-TW" sz="3200" b="1">
                <a:solidFill>
                  <a:srgbClr val="0000CC"/>
                </a:solidFill>
                <a:effectLst>
                  <a:outerShdw blurRad="38100" dist="38100" dir="2700000" algn="tl">
                    <a:srgbClr val="DDDDDD"/>
                  </a:outerShdw>
                </a:effectLst>
                <a:latin typeface="標楷體" charset="0"/>
                <a:ea typeface="標楷體" charset="0"/>
                <a:cs typeface="標楷體" charset="0"/>
              </a:rPr>
              <a:t>   - 106</a:t>
            </a:r>
            <a:r>
              <a:rPr lang="zh-TW" altLang="en-US" sz="3200" b="1">
                <a:solidFill>
                  <a:srgbClr val="0000CC"/>
                </a:solidFill>
                <a:effectLst>
                  <a:outerShdw blurRad="38100" dist="38100" dir="2700000" algn="tl">
                    <a:srgbClr val="DDDDDD"/>
                  </a:outerShdw>
                </a:effectLst>
                <a:latin typeface="標楷體" charset="0"/>
                <a:ea typeface="標楷體" charset="0"/>
                <a:cs typeface="標楷體" charset="0"/>
              </a:rPr>
              <a:t>年新增行動網路</a:t>
            </a:r>
            <a:r>
              <a:rPr lang="en-US" altLang="zh-TW" sz="3200" b="1">
                <a:solidFill>
                  <a:srgbClr val="0000CC"/>
                </a:solidFill>
                <a:effectLst>
                  <a:outerShdw blurRad="38100" dist="38100" dir="2700000" algn="tl">
                    <a:srgbClr val="DDDDDD"/>
                  </a:outerShdw>
                </a:effectLst>
                <a:latin typeface="標楷體" charset="0"/>
                <a:ea typeface="標楷體" charset="0"/>
                <a:cs typeface="標楷體" charset="0"/>
              </a:rPr>
              <a:t>(MDVPN)</a:t>
            </a:r>
            <a:endParaRPr lang="zh-TW" altLang="en-US" sz="3200" b="1">
              <a:solidFill>
                <a:srgbClr val="0000CC"/>
              </a:solidFill>
              <a:effectLst>
                <a:outerShdw blurRad="38100" dist="38100" dir="2700000" algn="tl">
                  <a:srgbClr val="DDDDDD"/>
                </a:outerShdw>
              </a:effectLst>
              <a:latin typeface="標楷體" charset="0"/>
              <a:ea typeface="標楷體" charset="0"/>
              <a:cs typeface="標楷體" charset="0"/>
            </a:endParaRPr>
          </a:p>
        </p:txBody>
      </p:sp>
      <p:graphicFrame>
        <p:nvGraphicFramePr>
          <p:cNvPr id="3" name="表格 2"/>
          <p:cNvGraphicFramePr>
            <a:graphicFrameLocks noGrp="1"/>
          </p:cNvGraphicFramePr>
          <p:nvPr/>
        </p:nvGraphicFramePr>
        <p:xfrm>
          <a:off x="704850" y="4005263"/>
          <a:ext cx="8872538" cy="2089150"/>
        </p:xfrm>
        <a:graphic>
          <a:graphicData uri="http://schemas.openxmlformats.org/drawingml/2006/table">
            <a:tbl>
              <a:tblPr/>
              <a:tblGrid>
                <a:gridCol w="582613"/>
                <a:gridCol w="666750"/>
                <a:gridCol w="1468437"/>
                <a:gridCol w="2498725"/>
                <a:gridCol w="725488"/>
                <a:gridCol w="2930525"/>
              </a:tblGrid>
              <a:tr h="682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方案</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月租費</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行動設備</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最高收費</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綁約限制</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備註</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r>
              <a:tr h="685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4E</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CCE5D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標楷體" charset="0"/>
                          <a:ea typeface="標楷體" charset="0"/>
                          <a:cs typeface="標楷體" charset="0"/>
                        </a:rPr>
                        <a:t>175</a:t>
                      </a:r>
                      <a:endParaRPr kumimoji="0" lang="zh-TW"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CCE5D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無</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CCE5D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可抵扣</a:t>
                      </a:r>
                      <a:r>
                        <a:rPr kumimoji="0" lang="en-US" altLang="zh-TW" sz="2000" b="1" i="0" u="none" strike="noStrike" cap="none" normalizeH="0" baseline="0">
                          <a:ln>
                            <a:noFill/>
                          </a:ln>
                          <a:solidFill>
                            <a:srgbClr val="000000"/>
                          </a:solidFill>
                          <a:effectLst/>
                          <a:latin typeface="標楷體" charset="0"/>
                          <a:ea typeface="標楷體" charset="0"/>
                          <a:cs typeface="標楷體" charset="0"/>
                        </a:rPr>
                        <a:t>MDVPN</a:t>
                      </a:r>
                      <a:r>
                        <a:rPr kumimoji="0" lang="zh-TW" altLang="en-US" sz="2000" b="1" i="0" u="none" strike="noStrike" cap="none" normalizeH="0" baseline="0">
                          <a:ln>
                            <a:noFill/>
                          </a:ln>
                          <a:solidFill>
                            <a:srgbClr val="000000"/>
                          </a:solidFill>
                          <a:effectLst/>
                          <a:latin typeface="標楷體" charset="0"/>
                          <a:ea typeface="標楷體" charset="0"/>
                          <a:cs typeface="標楷體" charset="0"/>
                        </a:rPr>
                        <a:t>傳輸</a:t>
                      </a:r>
                      <a:r>
                        <a:rPr kumimoji="0" lang="en-US" altLang="zh-TW" sz="2000" b="1" i="0" u="none" strike="noStrike" cap="none" normalizeH="0" baseline="0">
                          <a:ln>
                            <a:noFill/>
                          </a:ln>
                          <a:solidFill>
                            <a:srgbClr val="000000"/>
                          </a:solidFill>
                          <a:effectLst/>
                          <a:latin typeface="標楷體" charset="0"/>
                          <a:ea typeface="標楷體" charset="0"/>
                          <a:cs typeface="標楷體" charset="0"/>
                        </a:rPr>
                        <a:t>1GB</a:t>
                      </a:r>
                      <a:r>
                        <a:rPr kumimoji="0" lang="zh-TW" altLang="en-US" sz="2000" b="1" i="0" u="none" strike="noStrike" cap="none" normalizeH="0" baseline="0">
                          <a:ln>
                            <a:noFill/>
                          </a:ln>
                          <a:solidFill>
                            <a:srgbClr val="000000"/>
                          </a:solidFill>
                          <a:effectLst/>
                          <a:latin typeface="標楷體" charset="0"/>
                          <a:ea typeface="標楷體" charset="0"/>
                          <a:cs typeface="標楷體" charset="0"/>
                        </a:rPr>
                        <a:t>，超過最高收費</a:t>
                      </a:r>
                      <a:r>
                        <a:rPr kumimoji="0" lang="en-US" altLang="zh-TW" sz="2000" b="1" i="0" u="none" strike="noStrike" cap="none" normalizeH="0" baseline="0">
                          <a:ln>
                            <a:noFill/>
                          </a:ln>
                          <a:solidFill>
                            <a:srgbClr val="000000"/>
                          </a:solidFill>
                          <a:effectLst/>
                          <a:latin typeface="標楷體" charset="0"/>
                          <a:ea typeface="標楷體" charset="0"/>
                          <a:cs typeface="標楷體" charset="0"/>
                        </a:rPr>
                        <a:t>2500</a:t>
                      </a:r>
                      <a:r>
                        <a:rPr kumimoji="0" lang="zh-TW" altLang="en-US" sz="2000" b="1" i="0" u="none" strike="noStrike" cap="none" normalizeH="0" baseline="0">
                          <a:ln>
                            <a:noFill/>
                          </a:ln>
                          <a:solidFill>
                            <a:srgbClr val="000000"/>
                          </a:solidFill>
                          <a:effectLst/>
                          <a:latin typeface="標楷體" charset="0"/>
                          <a:ea typeface="標楷體" charset="0"/>
                          <a:cs typeface="標楷體" charset="0"/>
                        </a:rPr>
                        <a:t>元</a:t>
                      </a: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CCE5D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標楷體" charset="0"/>
                          <a:ea typeface="標楷體" charset="0"/>
                          <a:cs typeface="標楷體" charset="0"/>
                        </a:rPr>
                        <a:t>X</a:t>
                      </a:r>
                      <a:endParaRPr kumimoji="0" lang="zh-TW"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CCE5D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標楷體" charset="0"/>
                          <a:ea typeface="標楷體" charset="0"/>
                          <a:cs typeface="標楷體" charset="0"/>
                        </a:rPr>
                        <a:t>1.</a:t>
                      </a:r>
                      <a:r>
                        <a:rPr kumimoji="0" lang="zh-TW" altLang="en-US" sz="2000" b="1" i="0" u="none" strike="noStrike" cap="none" normalizeH="0" baseline="0">
                          <a:ln>
                            <a:noFill/>
                          </a:ln>
                          <a:solidFill>
                            <a:srgbClr val="000000"/>
                          </a:solidFill>
                          <a:effectLst/>
                          <a:latin typeface="標楷體" charset="0"/>
                          <a:ea typeface="標楷體" charset="0"/>
                          <a:cs typeface="標楷體" charset="0"/>
                        </a:rPr>
                        <a:t>中途退租無違約金</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CCE5DF"/>
                    </a:solidFill>
                  </a:tcPr>
                </a:tc>
              </a:tr>
              <a:tr h="7207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4F</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標楷體" charset="0"/>
                          <a:ea typeface="標楷體" charset="0"/>
                          <a:cs typeface="標楷體" charset="0"/>
                        </a:rPr>
                        <a:t>175</a:t>
                      </a:r>
                      <a:endParaRPr kumimoji="0" lang="zh-TW"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行動熱點：</a:t>
                      </a:r>
                      <a:r>
                        <a:rPr kumimoji="0" lang="en-US" altLang="zh-TW" sz="2000" b="1" i="0" u="none" strike="noStrike" cap="none" normalizeH="0" baseline="0">
                          <a:ln>
                            <a:noFill/>
                          </a:ln>
                          <a:solidFill>
                            <a:srgbClr val="000000"/>
                          </a:solidFill>
                          <a:effectLst/>
                          <a:latin typeface="標楷體" charset="0"/>
                          <a:ea typeface="標楷體" charset="0"/>
                          <a:cs typeface="標楷體" charset="0"/>
                        </a:rPr>
                        <a:t>3690</a:t>
                      </a:r>
                      <a:r>
                        <a:rPr kumimoji="0" lang="zh-TW" altLang="en-US" sz="2000" b="1" i="0" u="none" strike="noStrike" cap="none" normalizeH="0" baseline="0">
                          <a:ln>
                            <a:noFill/>
                          </a:ln>
                          <a:solidFill>
                            <a:srgbClr val="000000"/>
                          </a:solidFill>
                          <a:effectLst/>
                          <a:latin typeface="標楷體" charset="0"/>
                          <a:ea typeface="標楷體" charset="0"/>
                          <a:cs typeface="標楷體" charset="0"/>
                        </a:rPr>
                        <a:t>元</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可抵扣</a:t>
                      </a:r>
                      <a:r>
                        <a:rPr kumimoji="0" lang="en-US" altLang="zh-TW" sz="2000" b="1" i="0" u="none" strike="noStrike" cap="none" normalizeH="0" baseline="0">
                          <a:ln>
                            <a:noFill/>
                          </a:ln>
                          <a:solidFill>
                            <a:srgbClr val="000000"/>
                          </a:solidFill>
                          <a:effectLst/>
                          <a:latin typeface="標楷體" charset="0"/>
                          <a:ea typeface="標楷體" charset="0"/>
                          <a:cs typeface="標楷體" charset="0"/>
                        </a:rPr>
                        <a:t>MDVPN</a:t>
                      </a:r>
                      <a:r>
                        <a:rPr kumimoji="0" lang="zh-TW" altLang="en-US" sz="2000" b="1" i="0" u="none" strike="noStrike" cap="none" normalizeH="0" baseline="0">
                          <a:ln>
                            <a:noFill/>
                          </a:ln>
                          <a:solidFill>
                            <a:srgbClr val="000000"/>
                          </a:solidFill>
                          <a:effectLst/>
                          <a:latin typeface="標楷體" charset="0"/>
                          <a:ea typeface="標楷體" charset="0"/>
                          <a:cs typeface="標楷體" charset="0"/>
                        </a:rPr>
                        <a:t>傳輸</a:t>
                      </a:r>
                      <a:r>
                        <a:rPr kumimoji="0" lang="en-US" altLang="zh-TW" sz="2000" b="1" i="0" u="none" strike="noStrike" cap="none" normalizeH="0" baseline="0">
                          <a:ln>
                            <a:noFill/>
                          </a:ln>
                          <a:solidFill>
                            <a:srgbClr val="000000"/>
                          </a:solidFill>
                          <a:effectLst/>
                          <a:latin typeface="標楷體" charset="0"/>
                          <a:ea typeface="標楷體" charset="0"/>
                          <a:cs typeface="標楷體" charset="0"/>
                        </a:rPr>
                        <a:t>1GB</a:t>
                      </a:r>
                      <a:r>
                        <a:rPr kumimoji="0" lang="zh-TW" altLang="en-US" sz="2000" b="1" i="0" u="none" strike="noStrike" cap="none" normalizeH="0" baseline="0">
                          <a:ln>
                            <a:noFill/>
                          </a:ln>
                          <a:solidFill>
                            <a:srgbClr val="000000"/>
                          </a:solidFill>
                          <a:effectLst/>
                          <a:latin typeface="標楷體" charset="0"/>
                          <a:ea typeface="標楷體" charset="0"/>
                          <a:cs typeface="標楷體" charset="0"/>
                        </a:rPr>
                        <a:t>，超過最高收費</a:t>
                      </a:r>
                      <a:r>
                        <a:rPr kumimoji="0" lang="en-US" altLang="zh-TW" sz="2000" b="1" i="0" u="none" strike="noStrike" cap="none" normalizeH="0" baseline="0">
                          <a:ln>
                            <a:noFill/>
                          </a:ln>
                          <a:solidFill>
                            <a:srgbClr val="000000"/>
                          </a:solidFill>
                          <a:effectLst/>
                          <a:latin typeface="標楷體" charset="0"/>
                          <a:ea typeface="標楷體" charset="0"/>
                          <a:cs typeface="標楷體" charset="0"/>
                        </a:rPr>
                        <a:t>2500</a:t>
                      </a:r>
                      <a:r>
                        <a:rPr kumimoji="0" lang="zh-TW" altLang="en-US" sz="2000" b="1" i="0" u="none" strike="noStrike" cap="none" normalizeH="0" baseline="0">
                          <a:ln>
                            <a:noFill/>
                          </a:ln>
                          <a:solidFill>
                            <a:srgbClr val="000000"/>
                          </a:solidFill>
                          <a:effectLst/>
                          <a:latin typeface="標楷體" charset="0"/>
                          <a:ea typeface="標楷體" charset="0"/>
                          <a:cs typeface="標楷體" charset="0"/>
                        </a:rPr>
                        <a:t>元</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a:ln>
                            <a:noFill/>
                          </a:ln>
                          <a:solidFill>
                            <a:srgbClr val="000000"/>
                          </a:solidFill>
                          <a:effectLst/>
                          <a:latin typeface="標楷體" charset="0"/>
                          <a:ea typeface="標楷體" charset="0"/>
                          <a:cs typeface="標楷體" charset="0"/>
                        </a:rPr>
                        <a:t>X</a:t>
                      </a:r>
                      <a:endParaRPr kumimoji="0" lang="zh-TW"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Arial" charset="0"/>
                        <a:buAutoNum type="arabicPeriod"/>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行動熱點需自費購買</a:t>
                      </a:r>
                    </a:p>
                    <a:p>
                      <a:pPr marL="342900" marR="0" lvl="0" indent="-342900" algn="l" defTabSz="914400" rtl="0" eaLnBrk="1" fontAlgn="base" latinLnBrk="0" hangingPunct="1">
                        <a:lnSpc>
                          <a:spcPct val="100000"/>
                        </a:lnSpc>
                        <a:spcBef>
                          <a:spcPct val="0"/>
                        </a:spcBef>
                        <a:spcAft>
                          <a:spcPct val="0"/>
                        </a:spcAft>
                        <a:buClrTx/>
                        <a:buSzTx/>
                        <a:buFont typeface="Arial" charset="0"/>
                        <a:buAutoNum type="arabicPeriod"/>
                        <a:tabLst/>
                      </a:pPr>
                      <a:r>
                        <a:rPr kumimoji="0" lang="zh-TW" altLang="en-US" sz="2000" b="1" i="0" u="none" strike="noStrike" cap="none" normalizeH="0" baseline="0">
                          <a:ln>
                            <a:noFill/>
                          </a:ln>
                          <a:solidFill>
                            <a:srgbClr val="000000"/>
                          </a:solidFill>
                          <a:effectLst/>
                          <a:latin typeface="標楷體" charset="0"/>
                          <a:ea typeface="標楷體" charset="0"/>
                          <a:cs typeface="標楷體" charset="0"/>
                        </a:rPr>
                        <a:t>中途退租無違約金</a:t>
                      </a:r>
                      <a:endParaRPr kumimoji="0" lang="zh-TW" altLang="en-US" sz="2000" b="1" i="0" u="none" strike="noStrike" cap="none" normalizeH="0" baseline="0">
                        <a:ln>
                          <a:noFill/>
                        </a:ln>
                        <a:solidFill>
                          <a:srgbClr val="943634"/>
                        </a:solidFill>
                        <a:effectLst/>
                        <a:latin typeface="標楷體" charset="0"/>
                        <a:ea typeface="標楷體" charset="0"/>
                        <a:cs typeface="標楷體" charset="0"/>
                      </a:endParaRPr>
                    </a:p>
                  </a:txBody>
                  <a:tcPr marL="68580" marR="68580" marT="0" marB="0" horzOverflow="overflow">
                    <a:lnL w="12700" cap="flat" cmpd="sng" algn="ctr">
                      <a:solidFill>
                        <a:srgbClr val="1AB39F"/>
                      </a:solidFill>
                      <a:prstDash val="solid"/>
                      <a:round/>
                      <a:headEnd type="none" w="med" len="med"/>
                      <a:tailEnd type="none" w="med" len="med"/>
                    </a:lnL>
                    <a:lnR w="12700" cap="flat" cmpd="sng" algn="ctr">
                      <a:solidFill>
                        <a:srgbClr val="1AB39F"/>
                      </a:solidFill>
                      <a:prstDash val="solid"/>
                      <a:round/>
                      <a:headEnd type="none" w="med" len="med"/>
                      <a:tailEnd type="none" w="med" len="med"/>
                    </a:lnR>
                    <a:lnT w="12700" cap="flat" cmpd="sng" algn="ctr">
                      <a:solidFill>
                        <a:srgbClr val="1AB39F"/>
                      </a:solidFill>
                      <a:prstDash val="solid"/>
                      <a:round/>
                      <a:headEnd type="none" w="med" len="med"/>
                      <a:tailEnd type="none" w="med" len="med"/>
                    </a:lnT>
                    <a:lnB w="12700" cap="flat" cmpd="sng" algn="ctr">
                      <a:solidFill>
                        <a:srgbClr val="1AB39F"/>
                      </a:solidFill>
                      <a:prstDash val="solid"/>
                      <a:round/>
                      <a:headEnd type="none" w="med" len="med"/>
                      <a:tailEnd type="none" w="med" len="med"/>
                    </a:lnB>
                    <a:lnTlToBr>
                      <a:noFill/>
                    </a:lnTlToBr>
                    <a:lnBlToTr>
                      <a:noFill/>
                    </a:lnBlToTr>
                    <a:solidFill>
                      <a:srgbClr val="E7F2F0"/>
                    </a:solidFill>
                  </a:tcPr>
                </a:tc>
              </a:tr>
            </a:tbl>
          </a:graphicData>
        </a:graphic>
      </p:graphicFrame>
      <p:sp>
        <p:nvSpPr>
          <p:cNvPr id="58403" name="文字方塊 5"/>
          <p:cNvSpPr txBox="1">
            <a:spLocks noChangeArrowheads="1"/>
          </p:cNvSpPr>
          <p:nvPr/>
        </p:nvSpPr>
        <p:spPr bwMode="auto">
          <a:xfrm>
            <a:off x="635000" y="6038850"/>
            <a:ext cx="8988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sz="1800" b="1">
                <a:latin typeface="標楷體" charset="0"/>
                <a:ea typeface="標楷體" charset="0"/>
                <a:cs typeface="標楷體" charset="0"/>
              </a:rPr>
              <a:t>註：健保署</a:t>
            </a:r>
            <a:r>
              <a:rPr lang="zh-TW" altLang="en-US" sz="1800" b="1">
                <a:latin typeface="標楷體" charset="0"/>
                <a:ea typeface="標楷體" charset="0"/>
                <a:cs typeface="標楷體" charset="0"/>
              </a:rPr>
              <a:t>除</a:t>
            </a:r>
            <a:r>
              <a:rPr lang="zh-TW" sz="1800" b="1">
                <a:latin typeface="標楷體" charset="0"/>
                <a:ea typeface="標楷體" charset="0"/>
                <a:cs typeface="標楷體" charset="0"/>
              </a:rPr>
              <a:t>補助</a:t>
            </a:r>
            <a:r>
              <a:rPr lang="en-US" altLang="zh-TW" sz="1800" b="1">
                <a:latin typeface="標楷體" charset="0"/>
                <a:ea typeface="標楷體" charset="0"/>
                <a:cs typeface="標楷體" charset="0"/>
              </a:rPr>
              <a:t>175</a:t>
            </a:r>
            <a:r>
              <a:rPr lang="zh-TW" sz="1800" b="1">
                <a:latin typeface="標楷體" charset="0"/>
                <a:ea typeface="標楷體" charset="0"/>
                <a:cs typeface="標楷體" charset="0"/>
              </a:rPr>
              <a:t>元的月租費，超額的通信費一樣全額補助，上限至</a:t>
            </a:r>
            <a:r>
              <a:rPr lang="en-US" altLang="zh-TW" sz="1800" b="1">
                <a:latin typeface="標楷體" charset="0"/>
                <a:ea typeface="標楷體" charset="0"/>
                <a:cs typeface="標楷體" charset="0"/>
              </a:rPr>
              <a:t>2500</a:t>
            </a:r>
            <a:r>
              <a:rPr lang="zh-TW" sz="1800" b="1">
                <a:latin typeface="標楷體" charset="0"/>
                <a:ea typeface="標楷體" charset="0"/>
                <a:cs typeface="標楷體" charset="0"/>
              </a:rPr>
              <a:t>元</a:t>
            </a:r>
            <a:r>
              <a:rPr lang="zh-TW" sz="2000">
                <a:latin typeface="標楷體" charset="0"/>
                <a:ea typeface="標楷體" charset="0"/>
                <a:cs typeface="標楷體" charset="0"/>
              </a:rPr>
              <a:t>。</a:t>
            </a:r>
          </a:p>
        </p:txBody>
      </p:sp>
    </p:spTree>
    <p:extLst>
      <p:ext uri="{BB962C8B-B14F-4D97-AF65-F5344CB8AC3E}">
        <p14:creationId xmlns:p14="http://schemas.microsoft.com/office/powerpoint/2010/main" val="3806745065"/>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42863"/>
            <a:ext cx="9906000" cy="1119187"/>
          </a:xfrm>
          <a:prstGeom prst="rect">
            <a:avLst/>
          </a:prstGeom>
        </p:spPr>
        <p:txBody>
          <a:bodyPr anchor="ctr">
            <a:spAutoFit/>
          </a:bodyPr>
          <a:lstStyle/>
          <a:p>
            <a:pPr algn="ctr">
              <a:lnSpc>
                <a:spcPts val="4000"/>
              </a:lnSpc>
            </a:pPr>
            <a:r>
              <a:rPr lang="zh-TW" altLang="en-US" sz="4000" b="1">
                <a:solidFill>
                  <a:srgbClr val="0000CC"/>
                </a:solidFill>
                <a:effectLst>
                  <a:outerShdw blurRad="38100" dist="38100" dir="2700000" algn="tl">
                    <a:srgbClr val="DDDDDD"/>
                  </a:outerShdw>
                </a:effectLst>
                <a:latin typeface="標楷體" charset="0"/>
                <a:ea typeface="標楷體" charset="0"/>
                <a:cs typeface="標楷體" charset="0"/>
              </a:rPr>
              <a:t>鼓勵即時查詢方案</a:t>
            </a:r>
            <a:r>
              <a:rPr lang="en-US" altLang="zh-TW" sz="1800" b="1">
                <a:solidFill>
                  <a:srgbClr val="0000CC"/>
                </a:solidFill>
                <a:effectLst>
                  <a:outerShdw blurRad="38100" dist="38100" dir="2700000" algn="tl">
                    <a:srgbClr val="DDDDDD"/>
                  </a:outerShdw>
                </a:effectLst>
                <a:latin typeface="標楷體" charset="0"/>
                <a:ea typeface="標楷體" charset="0"/>
                <a:cs typeface="華康粗黑體" charset="0"/>
              </a:rPr>
              <a:t>(4-3)</a:t>
            </a:r>
            <a:r>
              <a:rPr lang="en-US" altLang="zh-TW" sz="1800" b="1">
                <a:solidFill>
                  <a:srgbClr val="FF0000"/>
                </a:solidFill>
                <a:effectLst>
                  <a:outerShdw blurRad="38100" dist="38100" dir="2700000" algn="tl">
                    <a:srgbClr val="DDDDDD"/>
                  </a:outerShdw>
                </a:effectLst>
                <a:latin typeface="標楷體" charset="0"/>
                <a:ea typeface="標楷體" charset="0"/>
                <a:cs typeface="標楷體" charset="0"/>
              </a:rPr>
              <a:t> </a:t>
            </a:r>
            <a:endParaRPr lang="en-US" altLang="zh-TW" sz="1800" b="1">
              <a:solidFill>
                <a:srgbClr val="0000CC"/>
              </a:solidFill>
              <a:effectLst>
                <a:outerShdw blurRad="38100" dist="38100" dir="2700000" algn="tl">
                  <a:srgbClr val="DDDDDD"/>
                </a:outerShdw>
              </a:effectLst>
              <a:latin typeface="標楷體" charset="0"/>
              <a:ea typeface="標楷體" charset="0"/>
              <a:cs typeface="標楷體" charset="0"/>
            </a:endParaRPr>
          </a:p>
          <a:p>
            <a:pPr algn="ctr">
              <a:lnSpc>
                <a:spcPts val="4000"/>
              </a:lnSpc>
            </a:pPr>
            <a:r>
              <a:rPr lang="en-US" altLang="zh-TW" sz="3200" b="1">
                <a:solidFill>
                  <a:srgbClr val="0000CC"/>
                </a:solidFill>
                <a:effectLst>
                  <a:outerShdw blurRad="38100" dist="38100" dir="2700000" algn="tl">
                    <a:srgbClr val="DDDDDD"/>
                  </a:outerShdw>
                </a:effectLst>
                <a:latin typeface="標楷體" charset="0"/>
                <a:ea typeface="標楷體" charset="0"/>
                <a:cs typeface="標楷體" charset="0"/>
              </a:rPr>
              <a:t>-</a:t>
            </a:r>
            <a:r>
              <a:rPr lang="zh-TW" altLang="en-US" sz="3200" b="1">
                <a:solidFill>
                  <a:srgbClr val="0000CC"/>
                </a:solidFill>
                <a:effectLst>
                  <a:outerShdw blurRad="38100" dist="38100" dir="2700000" algn="tl">
                    <a:srgbClr val="DDDDDD"/>
                  </a:outerShdw>
                </a:effectLst>
                <a:ea typeface="標楷體" charset="0"/>
                <a:cs typeface="標楷體" charset="0"/>
              </a:rPr>
              <a:t>各分區統計趨勢圖</a:t>
            </a:r>
          </a:p>
        </p:txBody>
      </p:sp>
      <p:sp>
        <p:nvSpPr>
          <p:cNvPr id="59395" name="文字方塊 6"/>
          <p:cNvSpPr txBox="1">
            <a:spLocks noChangeArrowheads="1"/>
          </p:cNvSpPr>
          <p:nvPr/>
        </p:nvSpPr>
        <p:spPr bwMode="auto">
          <a:xfrm>
            <a:off x="273050" y="2538413"/>
            <a:ext cx="466725" cy="23082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400" b="1">
                <a:solidFill>
                  <a:srgbClr val="0000FF"/>
                </a:solidFill>
                <a:latin typeface="標楷體" charset="0"/>
                <a:ea typeface="標楷體" charset="0"/>
                <a:cs typeface="標楷體" charset="0"/>
              </a:rPr>
              <a:t>參</a:t>
            </a:r>
            <a:endParaRPr lang="en-US" altLang="zh-TW" sz="2400" b="1">
              <a:solidFill>
                <a:srgbClr val="0000FF"/>
              </a:solidFill>
              <a:latin typeface="標楷體" charset="0"/>
              <a:ea typeface="標楷體" charset="0"/>
              <a:cs typeface="標楷體" charset="0"/>
            </a:endParaRPr>
          </a:p>
          <a:p>
            <a:r>
              <a:rPr lang="zh-TW" altLang="en-US" sz="2400" b="1">
                <a:solidFill>
                  <a:srgbClr val="0000FF"/>
                </a:solidFill>
                <a:latin typeface="標楷體" charset="0"/>
                <a:ea typeface="標楷體" charset="0"/>
                <a:cs typeface="標楷體" charset="0"/>
              </a:rPr>
              <a:t>與</a:t>
            </a:r>
            <a:endParaRPr lang="en-US" altLang="zh-TW" sz="2400" b="1">
              <a:solidFill>
                <a:srgbClr val="0000FF"/>
              </a:solidFill>
              <a:latin typeface="標楷體" charset="0"/>
              <a:ea typeface="標楷體" charset="0"/>
              <a:cs typeface="標楷體" charset="0"/>
            </a:endParaRPr>
          </a:p>
          <a:p>
            <a:r>
              <a:rPr lang="zh-TW" altLang="en-US" sz="2400" b="1">
                <a:solidFill>
                  <a:srgbClr val="0000FF"/>
                </a:solidFill>
                <a:latin typeface="標楷體" charset="0"/>
                <a:ea typeface="標楷體" charset="0"/>
                <a:cs typeface="標楷體" charset="0"/>
              </a:rPr>
              <a:t>家</a:t>
            </a:r>
            <a:endParaRPr lang="en-US" altLang="zh-TW" sz="2400" b="1">
              <a:solidFill>
                <a:srgbClr val="0000FF"/>
              </a:solidFill>
              <a:latin typeface="標楷體" charset="0"/>
              <a:ea typeface="標楷體" charset="0"/>
              <a:cs typeface="標楷體" charset="0"/>
            </a:endParaRPr>
          </a:p>
          <a:p>
            <a:r>
              <a:rPr lang="zh-TW" altLang="en-US" sz="2400" b="1">
                <a:solidFill>
                  <a:srgbClr val="0000FF"/>
                </a:solidFill>
                <a:latin typeface="標楷體" charset="0"/>
                <a:ea typeface="標楷體" charset="0"/>
                <a:cs typeface="標楷體" charset="0"/>
              </a:rPr>
              <a:t>數</a:t>
            </a:r>
            <a:endParaRPr lang="en-US" altLang="zh-TW" sz="2400" b="1">
              <a:solidFill>
                <a:srgbClr val="0000FF"/>
              </a:solidFill>
              <a:latin typeface="標楷體" charset="0"/>
              <a:ea typeface="標楷體" charset="0"/>
              <a:cs typeface="標楷體" charset="0"/>
            </a:endParaRPr>
          </a:p>
          <a:p>
            <a:r>
              <a:rPr lang="zh-TW" altLang="en-US" sz="2400" b="1">
                <a:solidFill>
                  <a:srgbClr val="0000FF"/>
                </a:solidFill>
                <a:latin typeface="標楷體" charset="0"/>
                <a:ea typeface="標楷體" charset="0"/>
                <a:cs typeface="標楷體" charset="0"/>
              </a:rPr>
              <a:t>比率</a:t>
            </a:r>
            <a:endParaRPr lang="en-US" altLang="zh-TW" sz="2400" b="1">
              <a:solidFill>
                <a:srgbClr val="0000FF"/>
              </a:solidFill>
              <a:latin typeface="標楷體" charset="0"/>
              <a:ea typeface="標楷體" charset="0"/>
              <a:cs typeface="標楷體" charset="0"/>
            </a:endParaRPr>
          </a:p>
        </p:txBody>
      </p:sp>
      <p:sp>
        <p:nvSpPr>
          <p:cNvPr id="8" name="文字方塊 7"/>
          <p:cNvSpPr txBox="1"/>
          <p:nvPr/>
        </p:nvSpPr>
        <p:spPr>
          <a:xfrm>
            <a:off x="3727450" y="6159500"/>
            <a:ext cx="2574925" cy="461963"/>
          </a:xfrm>
          <a:prstGeom prst="rect">
            <a:avLst/>
          </a:prstGeom>
          <a:solidFill>
            <a:schemeClr val="accent4">
              <a:lumMod val="60000"/>
              <a:lumOff val="40000"/>
            </a:schemeClr>
          </a:solidFill>
        </p:spPr>
        <p:txBody>
          <a:bodyPr>
            <a:spAutoFit/>
          </a:bodyPr>
          <a:lstStyle/>
          <a:p>
            <a:r>
              <a:rPr lang="zh-TW" altLang="en-US" sz="2400" b="1">
                <a:solidFill>
                  <a:srgbClr val="0000FF"/>
                </a:solidFill>
                <a:latin typeface="標楷體" charset="0"/>
                <a:ea typeface="標楷體" charset="0"/>
                <a:cs typeface="標楷體" charset="0"/>
              </a:rPr>
              <a:t>統計季別、月份</a:t>
            </a:r>
          </a:p>
        </p:txBody>
      </p:sp>
      <p:graphicFrame>
        <p:nvGraphicFramePr>
          <p:cNvPr id="59397" name="圖表 9"/>
          <p:cNvGraphicFramePr>
            <a:graphicFrameLocks/>
          </p:cNvGraphicFramePr>
          <p:nvPr/>
        </p:nvGraphicFramePr>
        <p:xfrm>
          <a:off x="846138" y="1577975"/>
          <a:ext cx="8604250" cy="4494213"/>
        </p:xfrm>
        <a:graphic>
          <a:graphicData uri="http://schemas.openxmlformats.org/presentationml/2006/ole">
            <mc:AlternateContent xmlns:mc="http://schemas.openxmlformats.org/markup-compatibility/2006">
              <mc:Choice xmlns:v="urn:schemas-microsoft-com:vml" Requires="v">
                <p:oleObj spid="_x0000_s73733" name="圖表" r:id="rId5" imgW="8602202" imgH="4493141" progId="Excel.Chart.8">
                  <p:embed/>
                </p:oleObj>
              </mc:Choice>
              <mc:Fallback>
                <p:oleObj name="圖表" r:id="rId5" imgW="8602202" imgH="4493141" progId="Excel.Chart.8">
                  <p:embed/>
                  <p:pic>
                    <p:nvPicPr>
                      <p:cNvPr id="0" name=""/>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6138" y="1577975"/>
                        <a:ext cx="8604250" cy="4494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59398" name="直線接點 8"/>
          <p:cNvCxnSpPr>
            <a:cxnSpLocks noChangeShapeType="1"/>
          </p:cNvCxnSpPr>
          <p:nvPr/>
        </p:nvCxnSpPr>
        <p:spPr bwMode="auto">
          <a:xfrm flipH="1">
            <a:off x="4953000" y="5516563"/>
            <a:ext cx="98425" cy="144462"/>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cxnSp>
        <p:nvCxnSpPr>
          <p:cNvPr id="59399" name="直線接點 10"/>
          <p:cNvCxnSpPr>
            <a:cxnSpLocks noChangeShapeType="1"/>
          </p:cNvCxnSpPr>
          <p:nvPr/>
        </p:nvCxnSpPr>
        <p:spPr bwMode="auto">
          <a:xfrm flipH="1">
            <a:off x="5024438" y="5516563"/>
            <a:ext cx="98425" cy="144462"/>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Tree>
    <p:extLst>
      <p:ext uri="{BB962C8B-B14F-4D97-AF65-F5344CB8AC3E}">
        <p14:creationId xmlns:p14="http://schemas.microsoft.com/office/powerpoint/2010/main" val="2072945758"/>
      </p:ext>
    </p:extLst>
  </p:cSld>
  <p:clrMapOvr>
    <a:masterClrMapping/>
  </p:clrMapOvr>
  <p:transition advTm="22389"/>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oup 79"/>
          <p:cNvGraphicFramePr>
            <a:graphicFrameLocks noGrp="1"/>
          </p:cNvGraphicFramePr>
          <p:nvPr/>
        </p:nvGraphicFramePr>
        <p:xfrm>
          <a:off x="5199382" y="1651899"/>
          <a:ext cx="4446495" cy="3487375"/>
        </p:xfrm>
        <a:graphic>
          <a:graphicData uri="http://schemas.openxmlformats.org/drawingml/2006/table">
            <a:tbl>
              <a:tblPr>
                <a:effectLst>
                  <a:innerShdw blurRad="114300">
                    <a:prstClr val="black"/>
                  </a:innerShdw>
                </a:effectLst>
              </a:tblPr>
              <a:tblGrid>
                <a:gridCol w="1388030"/>
                <a:gridCol w="1101012"/>
                <a:gridCol w="864976"/>
                <a:gridCol w="1092477"/>
              </a:tblGrid>
              <a:tr h="88033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 縣市別</a:t>
                      </a:r>
                    </a:p>
                  </a:txBody>
                  <a:tcPr marL="99064" marR="99064" marT="45727" marB="45727"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E16B6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申報</a:t>
                      </a:r>
                      <a:endParaRPr kumimoji="0" lang="en-US" altLang="zh-TW" sz="2600" b="1" i="0" u="none" strike="noStrike" cap="none" normalizeH="0" baseline="0" dirty="0" smtClean="0">
                        <a:ln>
                          <a:noFill/>
                        </a:ln>
                        <a:solidFill>
                          <a:schemeClr val="bg1"/>
                        </a:solidFill>
                        <a:effectLst/>
                        <a:latin typeface="標楷體" pitchFamily="65" charset="-120"/>
                        <a:ea typeface="標楷體" pitchFamily="65" charset="-12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家數 </a:t>
                      </a:r>
                    </a:p>
                  </a:txBody>
                  <a:tcPr marL="9525" marR="9525" marT="9527"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E16B6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參與</a:t>
                      </a:r>
                      <a:endParaRPr kumimoji="0" lang="en-US" altLang="zh-TW" sz="2600" b="1" i="0" u="none" strike="noStrike" cap="none" normalizeH="0" baseline="0" dirty="0" smtClean="0">
                        <a:ln>
                          <a:noFill/>
                        </a:ln>
                        <a:solidFill>
                          <a:schemeClr val="bg1"/>
                        </a:solidFill>
                        <a:effectLst/>
                        <a:latin typeface="標楷體" pitchFamily="65" charset="-120"/>
                        <a:ea typeface="標楷體" pitchFamily="65" charset="-12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家數 </a:t>
                      </a:r>
                    </a:p>
                  </a:txBody>
                  <a:tcPr marL="9525" marR="9525" marT="9527"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E16B69"/>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參與率</a:t>
                      </a:r>
                    </a:p>
                  </a:txBody>
                  <a:tcPr marL="9525" marR="9525" marT="9527"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E16B69"/>
                    </a:solidFill>
                  </a:tcPr>
                </a:tc>
              </a:tr>
              <a:tr h="600379">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rgbClr val="000000"/>
                          </a:solidFill>
                          <a:effectLst/>
                          <a:latin typeface="標楷體" pitchFamily="65" charset="-120"/>
                          <a:ea typeface="標楷體" pitchFamily="65" charset="-120"/>
                        </a:rPr>
                        <a:t>高雄</a:t>
                      </a:r>
                    </a:p>
                  </a:txBody>
                  <a:tcPr marL="8255" marR="8255" marT="7621"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600" b="1" i="0" u="none" strike="noStrike" cap="none" normalizeH="0" baseline="0" dirty="0" smtClean="0">
                          <a:ln>
                            <a:noFill/>
                          </a:ln>
                          <a:solidFill>
                            <a:srgbClr val="000000"/>
                          </a:solidFill>
                          <a:effectLst/>
                          <a:latin typeface="標楷體" pitchFamily="65" charset="-120"/>
                          <a:ea typeface="標楷體" pitchFamily="65" charset="-120"/>
                        </a:rPr>
                        <a:t>835</a:t>
                      </a:r>
                    </a:p>
                  </a:txBody>
                  <a:tcPr marL="180005" marR="72000" marT="0"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600" b="1" i="0" u="none" strike="noStrike" cap="none" normalizeH="0" baseline="0" dirty="0" smtClean="0">
                          <a:ln>
                            <a:noFill/>
                          </a:ln>
                          <a:solidFill>
                            <a:srgbClr val="000000"/>
                          </a:solidFill>
                          <a:effectLst/>
                          <a:latin typeface="標楷體" pitchFamily="65" charset="-120"/>
                          <a:ea typeface="標楷體" pitchFamily="65" charset="-120"/>
                        </a:rPr>
                        <a:t>289</a:t>
                      </a:r>
                    </a:p>
                  </a:txBody>
                  <a:tcPr marL="78000" marR="72000" marT="7621"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algn="r" fontAlgn="ctr"/>
                      <a:r>
                        <a:rPr lang="en-US" altLang="zh-TW" sz="2400" b="1" i="0" u="none" strike="noStrike" dirty="0">
                          <a:solidFill>
                            <a:srgbClr val="000000"/>
                          </a:solidFill>
                          <a:effectLst/>
                          <a:latin typeface="標楷體" panose="03000509000000000000" pitchFamily="65" charset="-120"/>
                          <a:ea typeface="標楷體" panose="03000509000000000000" pitchFamily="65" charset="-120"/>
                        </a:rPr>
                        <a:t>34.6%</a:t>
                      </a:r>
                    </a:p>
                  </a:txBody>
                  <a:tcPr marL="7620" marR="72000" marT="7620" marB="0" anchor="ctr">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r>
              <a:tr h="600379">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rgbClr val="000000"/>
                          </a:solidFill>
                          <a:effectLst/>
                          <a:latin typeface="標楷體" pitchFamily="65" charset="-120"/>
                          <a:ea typeface="標楷體" pitchFamily="65" charset="-120"/>
                        </a:rPr>
                        <a:t>屏東</a:t>
                      </a:r>
                    </a:p>
                  </a:txBody>
                  <a:tcPr marL="8255" marR="8255" marT="7621"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600" b="1" i="0" u="none" strike="noStrike" cap="none" normalizeH="0" baseline="0" dirty="0" smtClean="0">
                          <a:ln>
                            <a:noFill/>
                          </a:ln>
                          <a:solidFill>
                            <a:srgbClr val="000000"/>
                          </a:solidFill>
                          <a:effectLst/>
                          <a:latin typeface="標楷體" pitchFamily="65" charset="-120"/>
                          <a:ea typeface="標楷體" pitchFamily="65" charset="-120"/>
                        </a:rPr>
                        <a:t>144</a:t>
                      </a:r>
                    </a:p>
                  </a:txBody>
                  <a:tcPr marL="180005" marR="72000" marT="0"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600" b="1" i="0" u="none" strike="noStrike" cap="none" normalizeH="0" baseline="0" dirty="0" smtClean="0">
                          <a:ln>
                            <a:noFill/>
                          </a:ln>
                          <a:solidFill>
                            <a:srgbClr val="000000"/>
                          </a:solidFill>
                          <a:effectLst/>
                          <a:latin typeface="標楷體" pitchFamily="65" charset="-120"/>
                          <a:ea typeface="標楷體" pitchFamily="65" charset="-120"/>
                        </a:rPr>
                        <a:t>51</a:t>
                      </a:r>
                    </a:p>
                  </a:txBody>
                  <a:tcPr marL="78000" marR="72000" marT="7621"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algn="r" fontAlgn="ctr"/>
                      <a:r>
                        <a:rPr lang="en-US" altLang="zh-TW" sz="2400" b="1" i="0" u="none" strike="noStrike" dirty="0">
                          <a:solidFill>
                            <a:srgbClr val="000000"/>
                          </a:solidFill>
                          <a:effectLst/>
                          <a:latin typeface="標楷體" panose="03000509000000000000" pitchFamily="65" charset="-120"/>
                          <a:ea typeface="標楷體" panose="03000509000000000000" pitchFamily="65" charset="-120"/>
                        </a:rPr>
                        <a:t>35.4%</a:t>
                      </a:r>
                    </a:p>
                  </a:txBody>
                  <a:tcPr marL="7620" marR="72000" marT="7620" marB="0" anchor="ctr">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r>
              <a:tr h="600379">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rgbClr val="000000"/>
                          </a:solidFill>
                          <a:effectLst/>
                          <a:latin typeface="標楷體" pitchFamily="65" charset="-120"/>
                          <a:ea typeface="標楷體" pitchFamily="65" charset="-120"/>
                        </a:rPr>
                        <a:t>澎湖</a:t>
                      </a:r>
                    </a:p>
                  </a:txBody>
                  <a:tcPr marL="8255" marR="8255" marT="7621"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600" b="1" i="0" u="none" strike="noStrike" cap="none" normalizeH="0" baseline="0" dirty="0" smtClean="0">
                          <a:ln>
                            <a:noFill/>
                          </a:ln>
                          <a:solidFill>
                            <a:srgbClr val="000000"/>
                          </a:solidFill>
                          <a:effectLst/>
                          <a:latin typeface="標楷體" pitchFamily="65" charset="-120"/>
                          <a:ea typeface="標楷體" pitchFamily="65" charset="-120"/>
                        </a:rPr>
                        <a:t>25</a:t>
                      </a:r>
                    </a:p>
                  </a:txBody>
                  <a:tcPr marL="180005" marR="72000" marT="0"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600" b="1" i="0" u="none" strike="noStrike" cap="none" normalizeH="0" baseline="0" dirty="0" smtClean="0">
                          <a:ln>
                            <a:noFill/>
                          </a:ln>
                          <a:solidFill>
                            <a:srgbClr val="000000"/>
                          </a:solidFill>
                          <a:effectLst/>
                          <a:latin typeface="標楷體" pitchFamily="65" charset="-120"/>
                          <a:ea typeface="標楷體" pitchFamily="65" charset="-120"/>
                        </a:rPr>
                        <a:t>8</a:t>
                      </a:r>
                    </a:p>
                  </a:txBody>
                  <a:tcPr marL="78000" marR="72000" marT="7621"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algn="r" fontAlgn="ctr"/>
                      <a:r>
                        <a:rPr lang="en-US" altLang="zh-TW" sz="2400" b="1" i="0" u="none" strike="noStrike" dirty="0">
                          <a:solidFill>
                            <a:srgbClr val="000000"/>
                          </a:solidFill>
                          <a:effectLst/>
                          <a:latin typeface="標楷體" panose="03000509000000000000" pitchFamily="65" charset="-120"/>
                          <a:ea typeface="標楷體" panose="03000509000000000000" pitchFamily="65" charset="-120"/>
                        </a:rPr>
                        <a:t>32.0%</a:t>
                      </a:r>
                    </a:p>
                  </a:txBody>
                  <a:tcPr marL="7620" marR="72000" marT="7620" marB="0" anchor="ctr">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r>
              <a:tr h="805899">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rgbClr val="000000"/>
                          </a:solidFill>
                          <a:effectLst/>
                          <a:latin typeface="標楷體" pitchFamily="65" charset="-120"/>
                          <a:ea typeface="標楷體" pitchFamily="65" charset="-120"/>
                        </a:rPr>
                        <a:t>總計</a:t>
                      </a:r>
                    </a:p>
                  </a:txBody>
                  <a:tcPr marL="8255" marR="8255" marT="7621"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600" b="1" i="0" u="none" strike="noStrike" cap="none" normalizeH="0" baseline="0" dirty="0" smtClean="0">
                          <a:ln>
                            <a:noFill/>
                          </a:ln>
                          <a:solidFill>
                            <a:srgbClr val="000000"/>
                          </a:solidFill>
                          <a:effectLst/>
                          <a:latin typeface="標楷體" pitchFamily="65" charset="-120"/>
                          <a:ea typeface="標楷體" pitchFamily="65" charset="-120"/>
                        </a:rPr>
                        <a:t>1,004</a:t>
                      </a:r>
                    </a:p>
                  </a:txBody>
                  <a:tcPr marL="180005" marR="72000" marT="0"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600" b="1" i="0" u="none" strike="noStrike" cap="none" normalizeH="0" baseline="0" dirty="0" smtClean="0">
                          <a:ln>
                            <a:noFill/>
                          </a:ln>
                          <a:solidFill>
                            <a:srgbClr val="000000"/>
                          </a:solidFill>
                          <a:effectLst/>
                          <a:latin typeface="標楷體" pitchFamily="65" charset="-120"/>
                          <a:ea typeface="標楷體" pitchFamily="65" charset="-120"/>
                        </a:rPr>
                        <a:t>348</a:t>
                      </a:r>
                    </a:p>
                  </a:txBody>
                  <a:tcPr marL="78000" marR="72000" marT="7621" marB="0" anchor="ctr" horzOverflow="overflow">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c>
                  <a:txBody>
                    <a:bodyPr/>
                    <a:lstStyle/>
                    <a:p>
                      <a:pPr algn="r" fontAlgn="ctr"/>
                      <a:r>
                        <a:rPr lang="en-US" altLang="zh-TW" sz="2400" b="1" i="0" u="none" strike="noStrike" dirty="0">
                          <a:solidFill>
                            <a:schemeClr val="tx1"/>
                          </a:solidFill>
                          <a:effectLst/>
                          <a:latin typeface="標楷體" panose="03000509000000000000" pitchFamily="65" charset="-120"/>
                          <a:ea typeface="標楷體" panose="03000509000000000000" pitchFamily="65" charset="-120"/>
                        </a:rPr>
                        <a:t>34.7%</a:t>
                      </a:r>
                    </a:p>
                  </a:txBody>
                  <a:tcPr marL="7620" marR="72000" marT="7620" marB="0" anchor="ctr">
                    <a:lnL w="12700" cap="flat" cmpd="sng" algn="ctr">
                      <a:solidFill>
                        <a:srgbClr val="F5C040"/>
                      </a:solidFill>
                      <a:prstDash val="solid"/>
                      <a:round/>
                      <a:headEnd type="none" w="med" len="med"/>
                      <a:tailEnd type="none" w="med" len="med"/>
                    </a:lnL>
                    <a:lnR w="12700" cap="flat" cmpd="sng" algn="ctr">
                      <a:solidFill>
                        <a:srgbClr val="F5C040"/>
                      </a:solidFill>
                      <a:prstDash val="solid"/>
                      <a:round/>
                      <a:headEnd type="none" w="med" len="med"/>
                      <a:tailEnd type="none" w="med" len="med"/>
                    </a:lnR>
                    <a:lnT w="12700" cap="flat" cmpd="sng" algn="ctr">
                      <a:solidFill>
                        <a:srgbClr val="F5C040"/>
                      </a:solidFill>
                      <a:prstDash val="solid"/>
                      <a:round/>
                      <a:headEnd type="none" w="med" len="med"/>
                      <a:tailEnd type="none" w="med" len="med"/>
                    </a:lnT>
                    <a:lnB w="12700" cap="flat" cmpd="sng" algn="ctr">
                      <a:solidFill>
                        <a:srgbClr val="F5C040"/>
                      </a:solidFill>
                      <a:prstDash val="solid"/>
                      <a:round/>
                      <a:headEnd type="none" w="med" len="med"/>
                      <a:tailEnd type="none" w="med" len="med"/>
                    </a:lnB>
                    <a:lnTlToBr>
                      <a:noFill/>
                    </a:lnTlToBr>
                    <a:lnBlToTr>
                      <a:noFill/>
                    </a:lnBlToTr>
                    <a:solidFill>
                      <a:srgbClr val="F2E0DC"/>
                    </a:solidFill>
                  </a:tcPr>
                </a:tc>
              </a:tr>
            </a:tbl>
          </a:graphicData>
        </a:graphic>
      </p:graphicFrame>
      <p:sp>
        <p:nvSpPr>
          <p:cNvPr id="6" name="標題 4"/>
          <p:cNvSpPr txBox="1">
            <a:spLocks/>
          </p:cNvSpPr>
          <p:nvPr/>
        </p:nvSpPr>
        <p:spPr>
          <a:xfrm>
            <a:off x="0" y="41275"/>
            <a:ext cx="9906000" cy="1117600"/>
          </a:xfrm>
          <a:prstGeom prst="rect">
            <a:avLst/>
          </a:prstGeom>
        </p:spPr>
        <p:txBody>
          <a:bodyPr anchor="ctr">
            <a:spAutoFit/>
          </a:bodyPr>
          <a:lstStyle/>
          <a:p>
            <a:pPr algn="ctr">
              <a:lnSpc>
                <a:spcPts val="4000"/>
              </a:lnSpc>
            </a:pPr>
            <a:r>
              <a:rPr lang="zh-TW" altLang="en-US" sz="4000" b="1">
                <a:solidFill>
                  <a:srgbClr val="0000CC"/>
                </a:solidFill>
                <a:effectLst>
                  <a:outerShdw blurRad="38100" dist="38100" dir="2700000" algn="tl">
                    <a:srgbClr val="DDDDDD"/>
                  </a:outerShdw>
                </a:effectLst>
                <a:latin typeface="標楷體" charset="0"/>
                <a:ea typeface="標楷體" charset="0"/>
                <a:cs typeface="標楷體" charset="0"/>
              </a:rPr>
              <a:t>   鼓勵即時查詢方案</a:t>
            </a:r>
            <a:r>
              <a:rPr lang="en-US" altLang="zh-TW" sz="1800" b="1">
                <a:solidFill>
                  <a:srgbClr val="0000CC"/>
                </a:solidFill>
                <a:effectLst>
                  <a:outerShdw blurRad="38100" dist="38100" dir="2700000" algn="tl">
                    <a:srgbClr val="DDDDDD"/>
                  </a:outerShdw>
                </a:effectLst>
                <a:latin typeface="標楷體" charset="0"/>
                <a:ea typeface="標楷體" charset="0"/>
                <a:cs typeface="華康粗黑體" charset="0"/>
              </a:rPr>
              <a:t>(4-4)</a:t>
            </a:r>
            <a:r>
              <a:rPr lang="en-US" altLang="zh-TW" sz="1800" b="1">
                <a:solidFill>
                  <a:srgbClr val="FF0000"/>
                </a:solidFill>
                <a:effectLst>
                  <a:outerShdw blurRad="38100" dist="38100" dir="2700000" algn="tl">
                    <a:srgbClr val="DDDDDD"/>
                  </a:outerShdw>
                </a:effectLst>
                <a:latin typeface="標楷體" charset="0"/>
                <a:ea typeface="標楷體" charset="0"/>
                <a:cs typeface="標楷體" charset="0"/>
              </a:rPr>
              <a:t> </a:t>
            </a:r>
            <a:endParaRPr lang="en-US" altLang="zh-TW" b="1">
              <a:solidFill>
                <a:srgbClr val="0000CC"/>
              </a:solidFill>
              <a:effectLst>
                <a:outerShdw blurRad="38100" dist="38100" dir="2700000" algn="tl">
                  <a:srgbClr val="DDDDDD"/>
                </a:outerShdw>
              </a:effectLst>
              <a:latin typeface="標楷體" charset="0"/>
              <a:ea typeface="標楷體" charset="0"/>
              <a:cs typeface="標楷體" charset="0"/>
            </a:endParaRPr>
          </a:p>
          <a:p>
            <a:pPr algn="ctr">
              <a:lnSpc>
                <a:spcPts val="4000"/>
              </a:lnSpc>
            </a:pPr>
            <a:r>
              <a:rPr lang="en-US" altLang="zh-TW" sz="3200" b="1">
                <a:solidFill>
                  <a:srgbClr val="0000CC"/>
                </a:solidFill>
                <a:effectLst>
                  <a:outerShdw blurRad="38100" dist="38100" dir="2700000" algn="tl">
                    <a:srgbClr val="DDDDDD"/>
                  </a:outerShdw>
                </a:effectLst>
                <a:latin typeface="標楷體" charset="0"/>
                <a:ea typeface="標楷體" charset="0"/>
                <a:cs typeface="標楷體" charset="0"/>
              </a:rPr>
              <a:t>-</a:t>
            </a:r>
            <a:r>
              <a:rPr lang="zh-TW" altLang="en-US" sz="3200" b="1">
                <a:solidFill>
                  <a:srgbClr val="0000CC"/>
                </a:solidFill>
                <a:effectLst>
                  <a:outerShdw blurRad="38100" dist="38100" dir="2700000" algn="tl">
                    <a:srgbClr val="DDDDDD"/>
                  </a:outerShdw>
                </a:effectLst>
                <a:latin typeface="標楷體" charset="0"/>
                <a:ea typeface="標楷體" charset="0"/>
                <a:cs typeface="標楷體" charset="0"/>
              </a:rPr>
              <a:t>參與家數</a:t>
            </a:r>
          </a:p>
        </p:txBody>
      </p:sp>
      <p:graphicFrame>
        <p:nvGraphicFramePr>
          <p:cNvPr id="7" name="表格 6"/>
          <p:cNvGraphicFramePr>
            <a:graphicFrameLocks noGrp="1"/>
          </p:cNvGraphicFramePr>
          <p:nvPr/>
        </p:nvGraphicFramePr>
        <p:xfrm>
          <a:off x="350489" y="1636626"/>
          <a:ext cx="4134460" cy="4078314"/>
        </p:xfrm>
        <a:graphic>
          <a:graphicData uri="http://schemas.openxmlformats.org/drawingml/2006/table">
            <a:tbl>
              <a:tblPr>
                <a:effectLst>
                  <a:innerShdw blurRad="114300">
                    <a:prstClr val="black"/>
                  </a:innerShdw>
                </a:effectLst>
              </a:tblPr>
              <a:tblGrid>
                <a:gridCol w="1014113"/>
                <a:gridCol w="936104"/>
                <a:gridCol w="1248139"/>
                <a:gridCol w="936104"/>
              </a:tblGrid>
              <a:tr h="89061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分區</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005BD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家數</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005BD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參與率</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005BD3"/>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全署</a:t>
                      </a:r>
                      <a:endParaRPr kumimoji="0" lang="en-US" altLang="zh-TW" sz="2600" b="1" i="0" u="none" strike="noStrike" cap="none" normalizeH="0" baseline="0" dirty="0" smtClean="0">
                        <a:ln>
                          <a:noFill/>
                        </a:ln>
                        <a:solidFill>
                          <a:schemeClr val="bg1"/>
                        </a:solidFill>
                        <a:effectLst/>
                        <a:latin typeface="標楷體" pitchFamily="65" charset="-120"/>
                        <a:ea typeface="標楷體" pitchFamily="65" charset="-12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600" b="1" i="0" u="none" strike="noStrike" cap="none" normalizeH="0" baseline="0" dirty="0" smtClean="0">
                          <a:ln>
                            <a:noFill/>
                          </a:ln>
                          <a:solidFill>
                            <a:schemeClr val="bg1"/>
                          </a:solidFill>
                          <a:effectLst/>
                          <a:latin typeface="標楷體" pitchFamily="65" charset="-120"/>
                          <a:ea typeface="標楷體" pitchFamily="65" charset="-120"/>
                        </a:rPr>
                        <a:t>排名</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005BD3"/>
                    </a:solidFill>
                  </a:tcPr>
                </a:tc>
              </a:tr>
              <a:tr h="473075">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rgbClr val="000000"/>
                          </a:solidFill>
                          <a:effectLst/>
                          <a:latin typeface="標楷體" pitchFamily="65" charset="-120"/>
                          <a:ea typeface="標楷體" pitchFamily="65" charset="-120"/>
                        </a:rPr>
                        <a:t>臺北</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966</a:t>
                      </a: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38.1%</a:t>
                      </a: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FF"/>
                          </a:solidFill>
                          <a:effectLst/>
                          <a:latin typeface="標楷體" pitchFamily="65" charset="-120"/>
                          <a:ea typeface="標楷體" pitchFamily="65" charset="-120"/>
                        </a:rPr>
                        <a:t>4</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r>
              <a:tr h="4524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rgbClr val="000000"/>
                          </a:solidFill>
                          <a:effectLst/>
                          <a:latin typeface="標楷體" pitchFamily="65" charset="-120"/>
                          <a:ea typeface="標楷體" pitchFamily="65" charset="-120"/>
                        </a:rPr>
                        <a:t>北區</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335</a:t>
                      </a: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41.3%</a:t>
                      </a: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FF"/>
                          </a:solidFill>
                          <a:effectLst/>
                          <a:latin typeface="標楷體" pitchFamily="65" charset="-120"/>
                          <a:ea typeface="標楷體" pitchFamily="65" charset="-120"/>
                        </a:rPr>
                        <a:t>3</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r>
              <a:tr h="4524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中區</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560</a:t>
                      </a: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43.4%</a:t>
                      </a: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FF"/>
                          </a:solidFill>
                          <a:effectLst/>
                          <a:latin typeface="標楷體" pitchFamily="65" charset="-120"/>
                          <a:ea typeface="標楷體" pitchFamily="65" charset="-120"/>
                        </a:rPr>
                        <a:t>2</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r>
              <a:tr h="4524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南區</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366</a:t>
                      </a: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46.4%</a:t>
                      </a: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FF"/>
                          </a:solidFill>
                          <a:effectLst/>
                          <a:latin typeface="標楷體" pitchFamily="65" charset="-120"/>
                          <a:ea typeface="標楷體" pitchFamily="65" charset="-120"/>
                        </a:rPr>
                        <a:t>1</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r>
              <a:tr h="4524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高屏</a:t>
                      </a:r>
                      <a:endParaRPr kumimoji="0" lang="zh-TW" altLang="en-US" sz="2400" b="1" i="0" u="none" strike="noStrike" cap="none" normalizeH="0" baseline="0" smtClean="0">
                        <a:ln>
                          <a:noFill/>
                        </a:ln>
                        <a:solidFill>
                          <a:srgbClr val="FF0000"/>
                        </a:solidFill>
                        <a:effectLst/>
                        <a:latin typeface="標楷體" pitchFamily="65" charset="-120"/>
                        <a:ea typeface="標楷體" pitchFamily="65" charset="-120"/>
                      </a:endParaRP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348</a:t>
                      </a: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dirty="0" smtClean="0">
                          <a:solidFill>
                            <a:schemeClr val="tx1"/>
                          </a:solidFill>
                          <a:effectLst/>
                          <a:latin typeface="標楷體" panose="03000509000000000000" pitchFamily="65" charset="-120"/>
                          <a:ea typeface="標楷體" panose="03000509000000000000" pitchFamily="65" charset="-120"/>
                        </a:rPr>
                        <a:t>34.7</a:t>
                      </a: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a:t>
                      </a: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FF"/>
                          </a:solidFill>
                          <a:effectLst/>
                          <a:latin typeface="標楷體" pitchFamily="65" charset="-120"/>
                          <a:ea typeface="標楷體" pitchFamily="65" charset="-120"/>
                        </a:rPr>
                        <a:t>6</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r>
              <a:tr h="4524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東區</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42</a:t>
                      </a: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35.9</a:t>
                      </a:r>
                      <a:r>
                        <a:rPr lang="en-US" altLang="zh-TW" sz="2400" b="1" i="0" u="none" strike="noStrike" dirty="0">
                          <a:solidFill>
                            <a:srgbClr val="000000"/>
                          </a:solidFill>
                          <a:effectLst/>
                          <a:latin typeface="標楷體" panose="03000509000000000000" pitchFamily="65" charset="-120"/>
                          <a:ea typeface="標楷體" panose="03000509000000000000" pitchFamily="65" charset="-120"/>
                        </a:rPr>
                        <a:t>%</a:t>
                      </a: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FF"/>
                          </a:solidFill>
                          <a:effectLst/>
                          <a:latin typeface="標楷體" pitchFamily="65" charset="-120"/>
                          <a:ea typeface="標楷體" pitchFamily="65" charset="-120"/>
                        </a:rPr>
                        <a:t>5</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r>
              <a:tr h="4524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總計</a:t>
                      </a: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2,617</a:t>
                      </a: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algn="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40.0%</a:t>
                      </a: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endParaRPr>
                    </a:p>
                  </a:txBody>
                  <a:tcPr marL="8255" marR="8255" marT="7621" marB="0" anchor="ctr" horzOverflow="overflow">
                    <a:lnL w="12700" cap="flat" cmpd="sng" algn="ctr">
                      <a:solidFill>
                        <a:srgbClr val="5BD078"/>
                      </a:solidFill>
                      <a:prstDash val="solid"/>
                      <a:round/>
                      <a:headEnd type="none" w="med" len="med"/>
                      <a:tailEnd type="none" w="med" len="med"/>
                    </a:lnL>
                    <a:lnR w="12700" cap="flat" cmpd="sng" algn="ctr">
                      <a:solidFill>
                        <a:srgbClr val="5BD078"/>
                      </a:solidFill>
                      <a:prstDash val="solid"/>
                      <a:round/>
                      <a:headEnd type="none" w="med" len="med"/>
                      <a:tailEnd type="none" w="med" len="med"/>
                    </a:lnR>
                    <a:lnT w="12700" cap="flat" cmpd="sng" algn="ctr">
                      <a:solidFill>
                        <a:srgbClr val="5BD078"/>
                      </a:solidFill>
                      <a:prstDash val="solid"/>
                      <a:round/>
                      <a:headEnd type="none" w="med" len="med"/>
                      <a:tailEnd type="none" w="med" len="med"/>
                    </a:lnT>
                    <a:lnB w="12700" cap="flat" cmpd="sng" algn="ctr">
                      <a:solidFill>
                        <a:srgbClr val="5BD078"/>
                      </a:solidFill>
                      <a:prstDash val="solid"/>
                      <a:round/>
                      <a:headEnd type="none" w="med" len="med"/>
                      <a:tailEnd type="none" w="med" len="med"/>
                    </a:lnB>
                    <a:lnTlToBr>
                      <a:noFill/>
                    </a:lnTlToBr>
                    <a:lnBlToTr>
                      <a:noFill/>
                    </a:lnBlToTr>
                    <a:solidFill>
                      <a:srgbClr val="CBD2EF"/>
                    </a:solidFill>
                  </a:tcPr>
                </a:tc>
              </a:tr>
            </a:tbl>
          </a:graphicData>
        </a:graphic>
      </p:graphicFrame>
      <p:sp>
        <p:nvSpPr>
          <p:cNvPr id="60421" name="矩形 1"/>
          <p:cNvSpPr>
            <a:spLocks noChangeArrowheads="1"/>
          </p:cNvSpPr>
          <p:nvPr/>
        </p:nvSpPr>
        <p:spPr bwMode="auto">
          <a:xfrm>
            <a:off x="350838" y="4321175"/>
            <a:ext cx="4156075" cy="457200"/>
          </a:xfrm>
          <a:prstGeom prst="rect">
            <a:avLst/>
          </a:prstGeom>
          <a:noFill/>
          <a:ln w="4445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TW" altLang="en-US"/>
          </a:p>
        </p:txBody>
      </p:sp>
      <p:sp>
        <p:nvSpPr>
          <p:cNvPr id="3" name="向右箭號 2"/>
          <p:cNvSpPr/>
          <p:nvPr/>
        </p:nvSpPr>
        <p:spPr bwMode="auto">
          <a:xfrm>
            <a:off x="4527550" y="3344863"/>
            <a:ext cx="636588" cy="457200"/>
          </a:xfrm>
          <a:prstGeom prst="stripedRightArrow">
            <a:avLst/>
          </a:prstGeom>
          <a:solidFill>
            <a:srgbClr val="0000FF"/>
          </a:solidFill>
          <a:ln w="9525" cap="flat" cmpd="sng" algn="ctr">
            <a:solidFill>
              <a:schemeClr val="tx1"/>
            </a:solidFill>
            <a:prstDash val="solid"/>
            <a:round/>
            <a:headEnd type="none" w="med" len="med"/>
            <a:tailEnd type="none" w="med" len="med"/>
          </a:ln>
          <a:effectLst/>
          <a:extLst/>
        </p:spPr>
        <p:txBody>
          <a:bodyPr/>
          <a:lstStyle/>
          <a:p>
            <a:pPr>
              <a:buFont typeface="Arial" charset="0"/>
              <a:buNone/>
              <a:defRPr/>
            </a:pPr>
            <a:endParaRPr lang="zh-TW" altLang="en-US">
              <a:latin typeface="Arial" charset="0"/>
              <a:ea typeface="新細明體" pitchFamily="18" charset="-120"/>
              <a:cs typeface="+mn-cs"/>
            </a:endParaRPr>
          </a:p>
        </p:txBody>
      </p:sp>
      <p:sp>
        <p:nvSpPr>
          <p:cNvPr id="60423" name="文字方塊 3"/>
          <p:cNvSpPr txBox="1">
            <a:spLocks noChangeArrowheads="1"/>
          </p:cNvSpPr>
          <p:nvPr/>
        </p:nvSpPr>
        <p:spPr bwMode="auto">
          <a:xfrm>
            <a:off x="368300" y="5930900"/>
            <a:ext cx="43053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000">
                <a:latin typeface="標楷體" charset="0"/>
                <a:ea typeface="標楷體" charset="0"/>
                <a:cs typeface="標楷體" charset="0"/>
              </a:rPr>
              <a:t>備註：</a:t>
            </a:r>
            <a:r>
              <a:rPr lang="en-US" altLang="zh-TW" sz="2000">
                <a:latin typeface="標楷體" charset="0"/>
                <a:ea typeface="標楷體" charset="0"/>
                <a:cs typeface="標楷體" charset="0"/>
              </a:rPr>
              <a:t>1.</a:t>
            </a:r>
            <a:r>
              <a:rPr lang="zh-TW" altLang="en-US" sz="2000">
                <a:latin typeface="標楷體" charset="0"/>
                <a:ea typeface="標楷體" charset="0"/>
                <a:cs typeface="標楷體" charset="0"/>
              </a:rPr>
              <a:t>資料統計至</a:t>
            </a:r>
            <a:r>
              <a:rPr lang="en-US" altLang="zh-TW" sz="2000">
                <a:latin typeface="標楷體" charset="0"/>
                <a:ea typeface="標楷體" charset="0"/>
                <a:cs typeface="標楷體" charset="0"/>
              </a:rPr>
              <a:t>106</a:t>
            </a:r>
            <a:r>
              <a:rPr lang="zh-TW" altLang="en-US" sz="2000">
                <a:latin typeface="標楷體" charset="0"/>
                <a:ea typeface="標楷體" charset="0"/>
                <a:cs typeface="標楷體" charset="0"/>
              </a:rPr>
              <a:t>年</a:t>
            </a:r>
            <a:r>
              <a:rPr lang="en-US" altLang="zh-TW" sz="2000">
                <a:latin typeface="標楷體" charset="0"/>
                <a:ea typeface="標楷體" charset="0"/>
                <a:cs typeface="標楷體" charset="0"/>
              </a:rPr>
              <a:t>2</a:t>
            </a:r>
            <a:r>
              <a:rPr lang="zh-TW" altLang="en-US" sz="2000">
                <a:latin typeface="標楷體" charset="0"/>
                <a:ea typeface="標楷體" charset="0"/>
                <a:cs typeface="標楷體" charset="0"/>
              </a:rPr>
              <a:t>月</a:t>
            </a:r>
            <a:r>
              <a:rPr lang="en-US" altLang="zh-TW" sz="2000">
                <a:latin typeface="標楷體" charset="0"/>
                <a:ea typeface="標楷體" charset="0"/>
                <a:cs typeface="標楷體" charset="0"/>
              </a:rPr>
              <a:t>28</a:t>
            </a:r>
            <a:r>
              <a:rPr lang="zh-TW" altLang="en-US" sz="2000">
                <a:latin typeface="標楷體" charset="0"/>
                <a:ea typeface="標楷體" charset="0"/>
                <a:cs typeface="標楷體" charset="0"/>
              </a:rPr>
              <a:t>日</a:t>
            </a:r>
            <a:endParaRPr lang="en-US" altLang="zh-TW" sz="2000">
              <a:latin typeface="標楷體" charset="0"/>
              <a:ea typeface="標楷體" charset="0"/>
              <a:cs typeface="標楷體" charset="0"/>
            </a:endParaRPr>
          </a:p>
          <a:p>
            <a:r>
              <a:rPr lang="en-US" altLang="zh-TW" sz="2000">
                <a:latin typeface="標楷體" charset="0"/>
                <a:ea typeface="標楷體" charset="0"/>
                <a:cs typeface="標楷體" charset="0"/>
              </a:rPr>
              <a:t>      2.</a:t>
            </a:r>
            <a:r>
              <a:rPr lang="zh-TW" altLang="en-US" sz="2000">
                <a:latin typeface="標楷體" charset="0"/>
                <a:ea typeface="標楷體" charset="0"/>
                <a:cs typeface="標楷體" charset="0"/>
              </a:rPr>
              <a:t>排除醫院、衛生所</a:t>
            </a:r>
          </a:p>
        </p:txBody>
      </p:sp>
    </p:spTree>
    <p:extLst>
      <p:ext uri="{BB962C8B-B14F-4D97-AF65-F5344CB8AC3E}">
        <p14:creationId xmlns:p14="http://schemas.microsoft.com/office/powerpoint/2010/main" val="386539812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231775" y="1412875"/>
          <a:ext cx="9286875" cy="4546600"/>
        </p:xfrm>
        <a:graphic>
          <a:graphicData uri="http://schemas.openxmlformats.org/drawingml/2006/table">
            <a:tbl>
              <a:tblPr/>
              <a:tblGrid>
                <a:gridCol w="1300163"/>
                <a:gridCol w="760412"/>
                <a:gridCol w="1276350"/>
                <a:gridCol w="1917700"/>
                <a:gridCol w="4032250"/>
              </a:tblGrid>
              <a:tr h="817563">
                <a:tc>
                  <a:txBody>
                    <a:bodyPr/>
                    <a:lstStyle/>
                    <a:p>
                      <a:pPr marL="92075" marR="0" lvl="0" indent="-92075" algn="ctr" defTabSz="914400" rtl="0" eaLnBrk="1" fontAlgn="base" latinLnBrk="0" hangingPunct="1">
                        <a:lnSpc>
                          <a:spcPts val="2600"/>
                        </a:lnSpc>
                        <a:spcBef>
                          <a:spcPct val="0"/>
                        </a:spcBef>
                        <a:spcAft>
                          <a:spcPct val="0"/>
                        </a:spcAft>
                        <a:buClrTx/>
                        <a:buSzTx/>
                        <a:buFontTx/>
                        <a:buNone/>
                        <a:tabLst/>
                      </a:pPr>
                      <a:r>
                        <a:rPr kumimoji="0" lang="zh-TW" sz="2400" b="1" i="0" u="none" strike="noStrike" cap="none" normalizeH="0" baseline="0">
                          <a:ln>
                            <a:noFill/>
                          </a:ln>
                          <a:solidFill>
                            <a:srgbClr val="FFFFFF"/>
                          </a:solidFill>
                          <a:effectLst/>
                          <a:latin typeface="標楷體" charset="0"/>
                          <a:ea typeface="標楷體" charset="0"/>
                          <a:cs typeface="標楷體" charset="0"/>
                        </a:rPr>
                        <a:t>特約</a:t>
                      </a:r>
                      <a:endParaRPr kumimoji="0" lang="en-US" altLang="zh-TW" sz="2400" b="1" i="0" u="none" strike="noStrike" cap="none" normalizeH="0" baseline="0">
                        <a:ln>
                          <a:noFill/>
                        </a:ln>
                        <a:solidFill>
                          <a:srgbClr val="FFFFFF"/>
                        </a:solidFill>
                        <a:effectLst/>
                        <a:latin typeface="標楷體" charset="0"/>
                        <a:ea typeface="標楷體" charset="0"/>
                        <a:cs typeface="標楷體" charset="0"/>
                      </a:endParaRPr>
                    </a:p>
                    <a:p>
                      <a:pPr marL="92075" marR="0" lvl="0" indent="-92075" algn="ctr" defTabSz="914400" rtl="0" eaLnBrk="1" fontAlgn="base" latinLnBrk="0" hangingPunct="1">
                        <a:lnSpc>
                          <a:spcPts val="2600"/>
                        </a:lnSpc>
                        <a:spcBef>
                          <a:spcPct val="0"/>
                        </a:spcBef>
                        <a:spcAft>
                          <a:spcPct val="0"/>
                        </a:spcAft>
                        <a:buClrTx/>
                        <a:buSzTx/>
                        <a:buFontTx/>
                        <a:buNone/>
                        <a:tabLst/>
                      </a:pPr>
                      <a:r>
                        <a:rPr kumimoji="0" lang="zh-TW" sz="2400" b="1" i="0" u="none" strike="noStrike" cap="none" normalizeH="0" baseline="0">
                          <a:ln>
                            <a:noFill/>
                          </a:ln>
                          <a:solidFill>
                            <a:srgbClr val="FFFFFF"/>
                          </a:solidFill>
                          <a:effectLst/>
                          <a:latin typeface="標楷體" charset="0"/>
                          <a:ea typeface="標楷體" charset="0"/>
                          <a:cs typeface="標楷體" charset="0"/>
                        </a:rPr>
                        <a:t>層級別</a:t>
                      </a:r>
                      <a:endParaRPr kumimoji="0" lang="zh-TW" sz="2400" b="1" i="0" u="none" strike="noStrike" cap="none" normalizeH="0" baseline="0">
                        <a:ln>
                          <a:noFill/>
                        </a:ln>
                        <a:solidFill>
                          <a:schemeClr val="bg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c gridSpan="2">
                  <a:txBody>
                    <a:bodyPr/>
                    <a:lstStyle/>
                    <a:p>
                      <a:pPr marL="87313" marR="0" lvl="0" indent="0" algn="ctr" defTabSz="914400" rtl="0" eaLnBrk="1" fontAlgn="base" latinLnBrk="0" hangingPunct="1">
                        <a:lnSpc>
                          <a:spcPts val="2600"/>
                        </a:lnSpc>
                        <a:spcBef>
                          <a:spcPct val="0"/>
                        </a:spcBef>
                        <a:spcAft>
                          <a:spcPct val="0"/>
                        </a:spcAft>
                        <a:buClrTx/>
                        <a:buSzTx/>
                        <a:buFontTx/>
                        <a:buNone/>
                        <a:tabLst/>
                      </a:pPr>
                      <a:r>
                        <a:rPr kumimoji="0" lang="zh-TW" altLang="en-US" sz="2400" b="1" i="0" u="none" strike="noStrike" cap="none" normalizeH="0" baseline="0">
                          <a:ln>
                            <a:noFill/>
                          </a:ln>
                          <a:solidFill>
                            <a:srgbClr val="FFFFFF"/>
                          </a:solidFill>
                          <a:effectLst/>
                          <a:latin typeface="標楷體" charset="0"/>
                          <a:ea typeface="標楷體" charset="0"/>
                          <a:cs typeface="標楷體" charset="0"/>
                        </a:rPr>
                        <a:t>網路</a:t>
                      </a:r>
                      <a:endParaRPr kumimoji="0" lang="en-US" altLang="zh-TW" sz="2400" b="1" i="0" u="none" strike="noStrike" cap="none" normalizeH="0" baseline="0">
                        <a:ln>
                          <a:noFill/>
                        </a:ln>
                        <a:solidFill>
                          <a:srgbClr val="FFFFFF"/>
                        </a:solidFill>
                        <a:effectLst/>
                        <a:latin typeface="標楷體" charset="0"/>
                        <a:ea typeface="標楷體" charset="0"/>
                        <a:cs typeface="標楷體" charset="0"/>
                      </a:endParaRPr>
                    </a:p>
                    <a:p>
                      <a:pPr marL="87313" marR="0" lvl="0" indent="0" algn="ctr" defTabSz="914400" rtl="0" eaLnBrk="1" fontAlgn="base" latinLnBrk="0" hangingPunct="1">
                        <a:lnSpc>
                          <a:spcPts val="2600"/>
                        </a:lnSpc>
                        <a:spcBef>
                          <a:spcPct val="0"/>
                        </a:spcBef>
                        <a:spcAft>
                          <a:spcPct val="0"/>
                        </a:spcAft>
                        <a:buClrTx/>
                        <a:buSzTx/>
                        <a:buFontTx/>
                        <a:buNone/>
                        <a:tabLst/>
                      </a:pPr>
                      <a:r>
                        <a:rPr kumimoji="0" lang="zh-TW" sz="2400" b="1" i="0" u="none" strike="noStrike" cap="none" normalizeH="0" baseline="0">
                          <a:ln>
                            <a:noFill/>
                          </a:ln>
                          <a:solidFill>
                            <a:srgbClr val="FFFFFF"/>
                          </a:solidFill>
                          <a:effectLst/>
                          <a:latin typeface="標楷體" charset="0"/>
                          <a:ea typeface="標楷體" charset="0"/>
                          <a:cs typeface="標楷體" charset="0"/>
                        </a:rPr>
                        <a:t>頻寬</a:t>
                      </a:r>
                      <a:endParaRPr kumimoji="0" lang="zh-TW" sz="2400" b="1" i="0" u="none" strike="noStrike" cap="none" normalizeH="0" baseline="0">
                        <a:ln>
                          <a:noFill/>
                        </a:ln>
                        <a:solidFill>
                          <a:schemeClr val="bg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c hMerge="1">
                  <a:txBody>
                    <a:bodyPr/>
                    <a:lstStyle/>
                    <a:p>
                      <a:endParaRPr lang="zh-TW" altLang="en-US"/>
                    </a:p>
                  </a:txBody>
                  <a:tcPr/>
                </a:tc>
                <a:tc>
                  <a:txBody>
                    <a:bodyPr/>
                    <a:lstStyle/>
                    <a:p>
                      <a:pPr marL="0" marR="0" lvl="0" indent="0" algn="ctr" defTabSz="914400" rtl="0" eaLnBrk="1" fontAlgn="base" latinLnBrk="0" hangingPunct="1">
                        <a:lnSpc>
                          <a:spcPts val="2600"/>
                        </a:lnSpc>
                        <a:spcBef>
                          <a:spcPct val="0"/>
                        </a:spcBef>
                        <a:spcAft>
                          <a:spcPct val="0"/>
                        </a:spcAft>
                        <a:buClrTx/>
                        <a:buSzTx/>
                        <a:buFontTx/>
                        <a:buNone/>
                        <a:tabLst/>
                      </a:pPr>
                      <a:r>
                        <a:rPr kumimoji="0" lang="zh-TW" altLang="en-US" sz="2400" b="1" i="0" u="none" strike="noStrike" cap="none" normalizeH="0" baseline="0">
                          <a:ln>
                            <a:noFill/>
                          </a:ln>
                          <a:solidFill>
                            <a:srgbClr val="FFFFFF"/>
                          </a:solidFill>
                          <a:effectLst/>
                          <a:latin typeface="標楷體" charset="0"/>
                          <a:ea typeface="標楷體" charset="0"/>
                          <a:cs typeface="標楷體" charset="0"/>
                        </a:rPr>
                        <a:t>各頻寬</a:t>
                      </a:r>
                      <a:endParaRPr kumimoji="0" lang="en-US" altLang="zh-TW" sz="2400" b="1" i="0" u="none" strike="noStrike" cap="none" normalizeH="0" baseline="0">
                        <a:ln>
                          <a:noFill/>
                        </a:ln>
                        <a:solidFill>
                          <a:srgbClr val="FFFFFF"/>
                        </a:solidFill>
                        <a:effectLst/>
                        <a:latin typeface="標楷體" charset="0"/>
                        <a:ea typeface="標楷體" charset="0"/>
                        <a:cs typeface="標楷體" charset="0"/>
                      </a:endParaRPr>
                    </a:p>
                    <a:p>
                      <a:pPr marL="0" marR="0" lvl="0" indent="0" algn="ctr" defTabSz="914400" rtl="0" eaLnBrk="1" fontAlgn="base" latinLnBrk="0" hangingPunct="1">
                        <a:lnSpc>
                          <a:spcPts val="2600"/>
                        </a:lnSpc>
                        <a:spcBef>
                          <a:spcPct val="0"/>
                        </a:spcBef>
                        <a:spcAft>
                          <a:spcPct val="0"/>
                        </a:spcAft>
                        <a:buClrTx/>
                        <a:buSzTx/>
                        <a:buFontTx/>
                        <a:buNone/>
                        <a:tabLst/>
                      </a:pPr>
                      <a:r>
                        <a:rPr kumimoji="0" lang="zh-TW" sz="2400" b="1" i="0" u="none" strike="noStrike" cap="none" normalizeH="0" baseline="0">
                          <a:ln>
                            <a:noFill/>
                          </a:ln>
                          <a:solidFill>
                            <a:srgbClr val="FFFFFF"/>
                          </a:solidFill>
                          <a:effectLst/>
                          <a:latin typeface="標楷體" charset="0"/>
                          <a:ea typeface="標楷體" charset="0"/>
                          <a:cs typeface="標楷體" charset="0"/>
                        </a:rPr>
                        <a:t>月租費</a:t>
                      </a:r>
                      <a:r>
                        <a:rPr kumimoji="0" lang="zh-TW" altLang="en-US" sz="2400" b="1" i="0" u="none" strike="noStrike" cap="none" normalizeH="0" baseline="0">
                          <a:ln>
                            <a:noFill/>
                          </a:ln>
                          <a:solidFill>
                            <a:srgbClr val="FFFFFF"/>
                          </a:solidFill>
                          <a:effectLst/>
                          <a:latin typeface="標楷體" charset="0"/>
                          <a:ea typeface="標楷體" charset="0"/>
                          <a:cs typeface="標楷體" charset="0"/>
                        </a:rPr>
                        <a:t>上限</a:t>
                      </a:r>
                      <a:endParaRPr kumimoji="0" lang="en-US" altLang="zh-TW" sz="2400" b="1" i="0" u="none" strike="noStrike" cap="none" normalizeH="0" baseline="0">
                        <a:ln>
                          <a:noFill/>
                        </a:ln>
                        <a:solidFill>
                          <a:srgbClr val="FFFFFF"/>
                        </a:solidFill>
                        <a:effectLst/>
                        <a:latin typeface="標楷體" charset="0"/>
                        <a:ea typeface="標楷體" charset="0"/>
                        <a:cs typeface="標楷體" charset="0"/>
                      </a:endParaRPr>
                    </a:p>
                    <a:p>
                      <a:pPr marL="0" marR="0" lvl="0" indent="0" algn="ctr" defTabSz="914400" rtl="0" eaLnBrk="1" fontAlgn="base" latinLnBrk="0" hangingPunct="1">
                        <a:lnSpc>
                          <a:spcPts val="2600"/>
                        </a:lnSpc>
                        <a:spcBef>
                          <a:spcPct val="0"/>
                        </a:spcBef>
                        <a:spcAft>
                          <a:spcPct val="0"/>
                        </a:spcAft>
                        <a:buClrTx/>
                        <a:buSzTx/>
                        <a:buFontTx/>
                        <a:buNone/>
                        <a:tabLst/>
                      </a:pPr>
                      <a:r>
                        <a:rPr kumimoji="0" lang="en-US" altLang="zh-TW" sz="2400" b="1" i="0" u="none" strike="noStrike" cap="none" normalizeH="0" baseline="0">
                          <a:ln>
                            <a:noFill/>
                          </a:ln>
                          <a:solidFill>
                            <a:srgbClr val="FFFFFF"/>
                          </a:solidFill>
                          <a:effectLst/>
                          <a:latin typeface="標楷體" charset="0"/>
                          <a:ea typeface="標楷體" charset="0"/>
                          <a:cs typeface="標楷體" charset="0"/>
                        </a:rPr>
                        <a:t>(</a:t>
                      </a:r>
                      <a:r>
                        <a:rPr kumimoji="0" lang="zh-TW" altLang="en-US" sz="2400" b="1" i="0" u="none" strike="noStrike" cap="none" normalizeH="0" baseline="0">
                          <a:ln>
                            <a:noFill/>
                          </a:ln>
                          <a:solidFill>
                            <a:srgbClr val="FFFFFF"/>
                          </a:solidFill>
                          <a:effectLst/>
                          <a:latin typeface="標楷體" charset="0"/>
                          <a:ea typeface="標楷體" charset="0"/>
                          <a:cs typeface="標楷體" charset="0"/>
                        </a:rPr>
                        <a:t>單位</a:t>
                      </a:r>
                      <a:r>
                        <a:rPr kumimoji="0" lang="en-US" altLang="zh-TW" sz="2400" b="1" i="0" u="none" strike="noStrike" cap="none" normalizeH="0" baseline="0">
                          <a:ln>
                            <a:noFill/>
                          </a:ln>
                          <a:solidFill>
                            <a:srgbClr val="FFFFFF"/>
                          </a:solidFill>
                          <a:effectLst/>
                          <a:latin typeface="標楷體" charset="0"/>
                          <a:ea typeface="標楷體" charset="0"/>
                          <a:cs typeface="標楷體" charset="0"/>
                        </a:rPr>
                        <a:t>:</a:t>
                      </a:r>
                      <a:r>
                        <a:rPr kumimoji="0" lang="zh-TW" altLang="en-US" sz="2400" b="1" i="0" u="none" strike="noStrike" cap="none" normalizeH="0" baseline="0">
                          <a:ln>
                            <a:noFill/>
                          </a:ln>
                          <a:solidFill>
                            <a:srgbClr val="FFFFFF"/>
                          </a:solidFill>
                          <a:effectLst/>
                          <a:latin typeface="標楷體" charset="0"/>
                          <a:ea typeface="標楷體" charset="0"/>
                          <a:cs typeface="標楷體" charset="0"/>
                        </a:rPr>
                        <a:t>元</a:t>
                      </a:r>
                      <a:r>
                        <a:rPr kumimoji="0" lang="en-US" altLang="zh-TW" sz="2400" b="1" i="0" u="none" strike="noStrike" cap="none" normalizeH="0" baseline="0">
                          <a:ln>
                            <a:noFill/>
                          </a:ln>
                          <a:solidFill>
                            <a:srgbClr val="FFFFFF"/>
                          </a:solidFill>
                          <a:effectLst/>
                          <a:latin typeface="標楷體" charset="0"/>
                          <a:ea typeface="標楷體" charset="0"/>
                          <a:cs typeface="標楷體" charset="0"/>
                        </a:rPr>
                        <a:t>)</a:t>
                      </a:r>
                      <a:endParaRPr kumimoji="0" lang="zh-TW" sz="2400" b="1" i="0" u="none" strike="noStrike" cap="none" normalizeH="0" baseline="0">
                        <a:ln>
                          <a:noFill/>
                        </a:ln>
                        <a:solidFill>
                          <a:schemeClr val="bg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c>
                  <a:txBody>
                    <a:bodyPr/>
                    <a:lstStyle/>
                    <a:p>
                      <a:pPr marL="0" marR="0" lvl="0" indent="0" algn="ctr" defTabSz="914400" rtl="0" eaLnBrk="1" fontAlgn="base" latinLnBrk="0" hangingPunct="1">
                        <a:lnSpc>
                          <a:spcPts val="2600"/>
                        </a:lnSpc>
                        <a:spcBef>
                          <a:spcPct val="0"/>
                        </a:spcBef>
                        <a:spcAft>
                          <a:spcPct val="0"/>
                        </a:spcAft>
                        <a:buClrTx/>
                        <a:buSzTx/>
                        <a:buFontTx/>
                        <a:buNone/>
                        <a:tabLst/>
                      </a:pPr>
                      <a:r>
                        <a:rPr kumimoji="0" lang="zh-TW" altLang="en-US" sz="2400" b="1" i="0" u="none" strike="noStrike" cap="none" normalizeH="0" baseline="0">
                          <a:ln>
                            <a:noFill/>
                          </a:ln>
                          <a:solidFill>
                            <a:srgbClr val="FFFFFF"/>
                          </a:solidFill>
                          <a:effectLst/>
                          <a:latin typeface="標楷體" charset="0"/>
                          <a:ea typeface="標楷體" charset="0"/>
                          <a:cs typeface="標楷體" charset="0"/>
                        </a:rPr>
                        <a:t>中華電信</a:t>
                      </a:r>
                      <a:r>
                        <a:rPr kumimoji="0" lang="en-US" altLang="zh-TW" sz="2400" b="1" i="0" u="none" strike="noStrike" cap="none" normalizeH="0" baseline="0">
                          <a:ln>
                            <a:noFill/>
                          </a:ln>
                          <a:solidFill>
                            <a:srgbClr val="FFFFFF"/>
                          </a:solidFill>
                          <a:effectLst/>
                          <a:latin typeface="標楷體" charset="0"/>
                          <a:ea typeface="標楷體" charset="0"/>
                          <a:cs typeface="標楷體" charset="0"/>
                        </a:rPr>
                        <a:t>106</a:t>
                      </a:r>
                      <a:r>
                        <a:rPr kumimoji="0" lang="zh-TW" altLang="en-US" sz="2400" b="1" i="0" u="none" strike="noStrike" cap="none" normalizeH="0" baseline="0">
                          <a:ln>
                            <a:noFill/>
                          </a:ln>
                          <a:solidFill>
                            <a:srgbClr val="FFFFFF"/>
                          </a:solidFill>
                          <a:effectLst/>
                          <a:latin typeface="標楷體" charset="0"/>
                          <a:ea typeface="標楷體" charset="0"/>
                          <a:cs typeface="標楷體" charset="0"/>
                        </a:rPr>
                        <a:t>年優惠方案</a:t>
                      </a:r>
                      <a:endParaRPr kumimoji="0" lang="zh-TW" sz="2400" b="1" i="0" u="none" strike="noStrike" cap="none" normalizeH="0" baseline="0">
                        <a:ln>
                          <a:noFill/>
                        </a:ln>
                        <a:solidFill>
                          <a:schemeClr val="bg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r>
              <a:tr h="881063">
                <a:tc rowSpan="4">
                  <a:txBody>
                    <a:body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sz="2400" b="1" i="0" u="none" strike="noStrike" cap="none" normalizeH="0" baseline="0">
                          <a:ln>
                            <a:noFill/>
                          </a:ln>
                          <a:solidFill>
                            <a:schemeClr val="tx1"/>
                          </a:solidFill>
                          <a:effectLst/>
                          <a:latin typeface="標楷體" charset="0"/>
                          <a:ea typeface="標楷體" charset="0"/>
                          <a:cs typeface="標楷體" charset="0"/>
                        </a:rPr>
                        <a:t>診所</a:t>
                      </a:r>
                      <a:endParaRPr kumimoji="0" lang="en-US" altLang="zh-TW" sz="2400" b="1" i="0" u="none" strike="noStrike" cap="none" normalizeH="0" baseline="0">
                        <a:ln>
                          <a:noFill/>
                        </a:ln>
                        <a:solidFill>
                          <a:schemeClr val="tx1"/>
                        </a:solidFill>
                        <a:effectLst/>
                        <a:latin typeface="標楷體" charset="0"/>
                        <a:ea typeface="標楷體" charset="0"/>
                        <a:cs typeface="標楷體"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標楷體" charset="0"/>
                          <a:ea typeface="標楷體" charset="0"/>
                          <a:cs typeface="標楷體" charset="0"/>
                        </a:rPr>
                        <a:t>及</a:t>
                      </a:r>
                      <a:endParaRPr kumimoji="0" lang="en-US" altLang="zh-TW" sz="2400" b="1" i="0" u="none" strike="noStrike" cap="none" normalizeH="0" baseline="0">
                        <a:ln>
                          <a:noFill/>
                        </a:ln>
                        <a:solidFill>
                          <a:schemeClr val="tx1"/>
                        </a:solidFill>
                        <a:effectLst/>
                        <a:latin typeface="標楷體" charset="0"/>
                        <a:ea typeface="標楷體" charset="0"/>
                        <a:cs typeface="標楷體"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標楷體" charset="0"/>
                          <a:ea typeface="標楷體" charset="0"/>
                          <a:cs typeface="標楷體" charset="0"/>
                        </a:rPr>
                        <a:t>交付</a:t>
                      </a:r>
                      <a:endParaRPr kumimoji="0" lang="en-US" altLang="zh-TW" sz="2400" b="1" i="0" u="none" strike="noStrike" cap="none" normalizeH="0" baseline="0">
                        <a:ln>
                          <a:noFill/>
                        </a:ln>
                        <a:solidFill>
                          <a:schemeClr val="tx1"/>
                        </a:solidFill>
                        <a:effectLst/>
                        <a:latin typeface="標楷體" charset="0"/>
                        <a:ea typeface="標楷體" charset="0"/>
                        <a:cs typeface="標楷體" charset="0"/>
                      </a:endParaRPr>
                    </a:p>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標楷體" charset="0"/>
                          <a:ea typeface="標楷體" charset="0"/>
                          <a:cs typeface="標楷體" charset="0"/>
                        </a:rPr>
                        <a:t>機構</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rowSpan="2">
                  <a:txBody>
                    <a:bodyPr/>
                    <a:lstStyle/>
                    <a:p>
                      <a:pPr marL="87313" marR="0" lvl="0" indent="0" algn="l" defTabSz="914400" rtl="0" eaLnBrk="1" fontAlgn="base" latinLnBrk="0" hangingPunct="1">
                        <a:lnSpc>
                          <a:spcPts val="2500"/>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標楷體" charset="0"/>
                          <a:ea typeface="標楷體" charset="0"/>
                          <a:cs typeface="標楷體" charset="0"/>
                        </a:rPr>
                        <a:t>企業型</a:t>
                      </a:r>
                      <a:endParaRPr kumimoji="0" lang="en-US" alt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marL="87313" marR="0" lvl="0" indent="0" algn="l" defTabSz="914400" rtl="0" eaLnBrk="1" fontAlgn="base" latinLnBrk="0" hangingPunct="1">
                        <a:lnSpc>
                          <a:spcPts val="25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 2M</a:t>
                      </a:r>
                      <a:endParaRPr kumimoji="0" lang="en-US" alt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marL="304800" marR="0" lvl="0" indent="0" algn="ctr" defTabSz="914400" rtl="0" eaLnBrk="1" fontAlgn="base" latinLnBrk="0" hangingPunct="1">
                        <a:lnSpc>
                          <a:spcPts val="2500"/>
                        </a:lnSpc>
                        <a:spcBef>
                          <a:spcPct val="0"/>
                        </a:spcBef>
                        <a:spcAft>
                          <a:spcPct val="0"/>
                        </a:spcAft>
                        <a:buClrTx/>
                        <a:buSzTx/>
                        <a:buFontTx/>
                        <a:buNone/>
                        <a:tabLst/>
                      </a:pPr>
                      <a:r>
                        <a:rPr kumimoji="0" lang="en-US" altLang="zh-TW" sz="2400" b="1" i="0" u="none" strike="noStrike" cap="none" normalizeH="0" baseline="0">
                          <a:ln>
                            <a:noFill/>
                          </a:ln>
                          <a:solidFill>
                            <a:schemeClr val="tx1"/>
                          </a:solidFill>
                          <a:effectLst/>
                          <a:latin typeface="標楷體" charset="0"/>
                          <a:ea typeface="標楷體" charset="0"/>
                          <a:cs typeface="標楷體" charset="0"/>
                        </a:rPr>
                        <a:t>6,591</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marL="0" marR="0" lvl="0" indent="0" algn="l" defTabSz="914400" rtl="0" eaLnBrk="1" fontAlgn="base" latinLnBrk="0" hangingPunct="1">
                        <a:lnSpc>
                          <a:spcPts val="28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 3M</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企業型</a:t>
                      </a:r>
                      <a:r>
                        <a:rPr kumimoji="0" lang="en-US" altLang="zh-TW" sz="2400" b="1" i="0" u="none" strike="noStrike" cap="none" normalizeH="0" baseline="0">
                          <a:ln>
                            <a:noFill/>
                          </a:ln>
                          <a:solidFill>
                            <a:srgbClr val="000000"/>
                          </a:solidFill>
                          <a:effectLst/>
                          <a:latin typeface="標楷體" charset="0"/>
                          <a:ea typeface="標楷體" charset="0"/>
                          <a:cs typeface="標楷體" charset="0"/>
                        </a:rPr>
                        <a:t>+</a:t>
                      </a:r>
                    </a:p>
                    <a:p>
                      <a:pPr marL="0" marR="0" lvl="0" indent="0" algn="l" defTabSz="914400" rtl="0" eaLnBrk="1" fontAlgn="base" latinLnBrk="0" hangingPunct="1">
                        <a:lnSpc>
                          <a:spcPts val="28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光世代</a:t>
                      </a:r>
                      <a:r>
                        <a:rPr kumimoji="0" lang="en-US" altLang="zh-TW" sz="2400" b="1" i="0" u="none" strike="noStrike" cap="none" normalizeH="0" baseline="0">
                          <a:ln>
                            <a:noFill/>
                          </a:ln>
                          <a:solidFill>
                            <a:srgbClr val="000000"/>
                          </a:solidFill>
                          <a:effectLst/>
                          <a:latin typeface="標楷體" charset="0"/>
                          <a:ea typeface="標楷體" charset="0"/>
                          <a:cs typeface="標楷體" charset="0"/>
                        </a:rPr>
                        <a:t>60M/20M(</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安全上網</a:t>
                      </a:r>
                      <a:r>
                        <a:rPr kumimoji="0" lang="en-US" altLang="zh-TW" sz="2400" b="1" i="0" u="none" strike="noStrike" cap="none" normalizeH="0" baseline="0">
                          <a:ln>
                            <a:noFill/>
                          </a:ln>
                          <a:solidFill>
                            <a:srgbClr val="000000"/>
                          </a:solidFill>
                          <a:effectLst/>
                          <a:latin typeface="標楷體" charset="0"/>
                          <a:ea typeface="標楷體" charset="0"/>
                          <a:cs typeface="標楷體" charset="0"/>
                        </a:rPr>
                        <a:t>)+</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加密網路設備</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r>
              <a:tr h="881063">
                <a:tc vMerge="1">
                  <a:txBody>
                    <a:bodyPr/>
                    <a:lstStyle/>
                    <a:p>
                      <a:endParaRPr lang="zh-TW" altLang="en-US"/>
                    </a:p>
                  </a:txBody>
                  <a:tcPr/>
                </a:tc>
                <a:tc vMerge="1">
                  <a:txBody>
                    <a:bodyPr/>
                    <a:lstStyle/>
                    <a:p>
                      <a:endParaRPr lang="zh-TW" altLang="en-US"/>
                    </a:p>
                  </a:txBody>
                  <a:tcPr/>
                </a:tc>
                <a:tc>
                  <a:txBody>
                    <a:bodyPr/>
                    <a:lstStyle/>
                    <a:p>
                      <a:pPr marL="87313" marR="0" lvl="0" indent="0" algn="l" defTabSz="914400" rtl="0" eaLnBrk="1" fontAlgn="base" latinLnBrk="0" hangingPunct="1">
                        <a:lnSpc>
                          <a:spcPts val="25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 1M</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marL="304800" marR="0" lvl="0" indent="0" algn="ctr" defTabSz="914400" rtl="0" eaLnBrk="1" fontAlgn="base" latinLnBrk="0" hangingPunct="1">
                        <a:lnSpc>
                          <a:spcPts val="25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5,031</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marL="0" marR="0" lvl="0" indent="0" algn="l" defTabSz="914400" rtl="0" eaLnBrk="1" fontAlgn="base" latinLnBrk="0" hangingPunct="1">
                        <a:lnSpc>
                          <a:spcPts val="28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 2M</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企業型</a:t>
                      </a:r>
                      <a:r>
                        <a:rPr kumimoji="0" lang="en-US" altLang="zh-TW" sz="2400" b="1" i="0" u="none" strike="noStrike" cap="none" normalizeH="0" baseline="0">
                          <a:ln>
                            <a:noFill/>
                          </a:ln>
                          <a:solidFill>
                            <a:srgbClr val="000000"/>
                          </a:solidFill>
                          <a:effectLst/>
                          <a:latin typeface="標楷體" charset="0"/>
                          <a:ea typeface="標楷體" charset="0"/>
                          <a:cs typeface="標楷體" charset="0"/>
                        </a:rPr>
                        <a:t>+</a:t>
                      </a:r>
                    </a:p>
                    <a:p>
                      <a:pPr marL="0" marR="0" lvl="0" indent="0" algn="l" defTabSz="914400" rtl="0" eaLnBrk="1" fontAlgn="base" latinLnBrk="0" hangingPunct="1">
                        <a:lnSpc>
                          <a:spcPts val="28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光世代</a:t>
                      </a:r>
                      <a:r>
                        <a:rPr kumimoji="0" lang="en-US" altLang="zh-TW" sz="2400" b="1" i="0" u="none" strike="noStrike" cap="none" normalizeH="0" baseline="0">
                          <a:ln>
                            <a:noFill/>
                          </a:ln>
                          <a:solidFill>
                            <a:srgbClr val="000000"/>
                          </a:solidFill>
                          <a:effectLst/>
                          <a:latin typeface="標楷體" charset="0"/>
                          <a:ea typeface="標楷體" charset="0"/>
                          <a:cs typeface="標楷體" charset="0"/>
                        </a:rPr>
                        <a:t>60M/20M(</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安全上網</a:t>
                      </a:r>
                      <a:r>
                        <a:rPr kumimoji="0" lang="en-US" altLang="zh-TW" sz="2400" b="1" i="0" u="none" strike="noStrike" cap="none" normalizeH="0" baseline="0">
                          <a:ln>
                            <a:noFill/>
                          </a:ln>
                          <a:solidFill>
                            <a:srgbClr val="000000"/>
                          </a:solidFill>
                          <a:effectLst/>
                          <a:latin typeface="標楷體" charset="0"/>
                          <a:ea typeface="標楷體" charset="0"/>
                          <a:cs typeface="標楷體" charset="0"/>
                        </a:rPr>
                        <a:t>)+</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加密網路設備</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r>
              <a:tr h="587375">
                <a:tc vMerge="1">
                  <a:txBody>
                    <a:bodyPr/>
                    <a:lstStyle/>
                    <a:p>
                      <a:endParaRPr lang="zh-TW" altLang="en-US"/>
                    </a:p>
                  </a:txBody>
                  <a:tcPr/>
                </a:tc>
                <a:tc rowSpan="2">
                  <a:txBody>
                    <a:bodyPr/>
                    <a:lstStyle/>
                    <a:p>
                      <a:pPr marL="87313" marR="0" lvl="0" indent="0" algn="l" defTabSz="914400" rtl="0" eaLnBrk="1" fontAlgn="base" latinLnBrk="0" hangingPunct="1">
                        <a:lnSpc>
                          <a:spcPts val="2500"/>
                        </a:lnSpc>
                        <a:spcBef>
                          <a:spcPct val="0"/>
                        </a:spcBef>
                        <a:spcAft>
                          <a:spcPct val="0"/>
                        </a:spcAft>
                        <a:buClrTx/>
                        <a:buSzTx/>
                        <a:buFontTx/>
                        <a:buNone/>
                        <a:tabLst/>
                      </a:pPr>
                      <a:r>
                        <a:rPr kumimoji="0" lang="zh-TW" altLang="en-US" sz="2400" b="1" i="0" u="none" strike="noStrike" cap="none" normalizeH="0" baseline="0">
                          <a:ln>
                            <a:noFill/>
                          </a:ln>
                          <a:solidFill>
                            <a:srgbClr val="000000"/>
                          </a:solidFill>
                          <a:effectLst/>
                          <a:latin typeface="標楷體" charset="0"/>
                          <a:ea typeface="標楷體" charset="0"/>
                          <a:cs typeface="標楷體" charset="0"/>
                        </a:rPr>
                        <a:t>專業型</a:t>
                      </a:r>
                      <a:endParaRPr kumimoji="0" lang="en-US" alt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marL="87313" marR="0" lvl="0" indent="0" algn="l" defTabSz="914400" rtl="0" eaLnBrk="1" fontAlgn="base" latinLnBrk="0" hangingPunct="1">
                        <a:lnSpc>
                          <a:spcPts val="25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 2M</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marL="304800" marR="0" lvl="0" indent="0" algn="ctr" defTabSz="914400" rtl="0" eaLnBrk="1" fontAlgn="base" latinLnBrk="0" hangingPunct="1">
                        <a:lnSpc>
                          <a:spcPts val="25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3,760</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marL="0" marR="0" lvl="0" indent="0" algn="l" defTabSz="914400" rtl="0" eaLnBrk="1" fontAlgn="base" latinLnBrk="0" hangingPunct="1">
                        <a:lnSpc>
                          <a:spcPts val="28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 2M</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專業型</a:t>
                      </a:r>
                      <a:r>
                        <a:rPr kumimoji="0" lang="en-US" altLang="zh-TW" sz="2400" b="1" i="0" u="none" strike="noStrike" cap="none" normalizeH="0" baseline="0">
                          <a:ln>
                            <a:noFill/>
                          </a:ln>
                          <a:solidFill>
                            <a:srgbClr val="000000"/>
                          </a:solidFill>
                          <a:effectLst/>
                          <a:latin typeface="標楷體" charset="0"/>
                          <a:ea typeface="標楷體" charset="0"/>
                          <a:cs typeface="標楷體" charset="0"/>
                        </a:rPr>
                        <a:t>+</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加密網路設備</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r>
              <a:tr h="587375">
                <a:tc vMerge="1">
                  <a:txBody>
                    <a:bodyPr/>
                    <a:lstStyle/>
                    <a:p>
                      <a:endParaRPr lang="zh-TW" altLang="en-US"/>
                    </a:p>
                  </a:txBody>
                  <a:tcPr/>
                </a:tc>
                <a:tc vMerge="1">
                  <a:txBody>
                    <a:bodyPr/>
                    <a:lstStyle/>
                    <a:p>
                      <a:endParaRPr lang="zh-TW" altLang="en-US"/>
                    </a:p>
                  </a:txBody>
                  <a:tcPr/>
                </a:tc>
                <a:tc>
                  <a:txBody>
                    <a:bodyPr/>
                    <a:lstStyle/>
                    <a:p>
                      <a:pPr marL="87313" marR="0" lvl="0" indent="0" algn="l" defTabSz="914400" rtl="0" eaLnBrk="1" fontAlgn="base" latinLnBrk="0" hangingPunct="1">
                        <a:lnSpc>
                          <a:spcPts val="25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 1M</a:t>
                      </a:r>
                      <a:endParaRPr kumimoji="0" lang="en-US" alt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marL="304800" marR="0" lvl="0" indent="0" algn="ctr" defTabSz="914400" rtl="0" eaLnBrk="1" fontAlgn="base" latinLnBrk="0" hangingPunct="1">
                        <a:lnSpc>
                          <a:spcPts val="2500"/>
                        </a:lnSpc>
                        <a:spcBef>
                          <a:spcPct val="0"/>
                        </a:spcBef>
                        <a:spcAft>
                          <a:spcPct val="0"/>
                        </a:spcAft>
                        <a:buClrTx/>
                        <a:buSzTx/>
                        <a:buFontTx/>
                        <a:buNone/>
                        <a:tabLst/>
                      </a:pPr>
                      <a:r>
                        <a:rPr kumimoji="0" lang="en-US" altLang="zh-TW" sz="2400" b="1" i="0" u="none" strike="noStrike" cap="none" normalizeH="0" baseline="0">
                          <a:ln>
                            <a:noFill/>
                          </a:ln>
                          <a:solidFill>
                            <a:schemeClr val="tx1"/>
                          </a:solidFill>
                          <a:effectLst/>
                          <a:latin typeface="標楷體" charset="0"/>
                          <a:ea typeface="標楷體" charset="0"/>
                          <a:cs typeface="標楷體" charset="0"/>
                        </a:rPr>
                        <a:t>1,980</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marL="0" marR="0" lvl="0" indent="0" algn="l" defTabSz="914400" rtl="0" eaLnBrk="1" fontAlgn="base" latinLnBrk="0" hangingPunct="1">
                        <a:lnSpc>
                          <a:spcPts val="2800"/>
                        </a:lnSpc>
                        <a:spcBef>
                          <a:spcPct val="0"/>
                        </a:spcBef>
                        <a:spcAft>
                          <a:spcPct val="0"/>
                        </a:spcAft>
                        <a:buClrTx/>
                        <a:buSzTx/>
                        <a:buFontTx/>
                        <a:buNone/>
                        <a:tabLst/>
                      </a:pPr>
                      <a:r>
                        <a:rPr kumimoji="0" lang="en-US" altLang="zh-TW" sz="2400" b="1" i="0" u="none" strike="noStrike" cap="none" normalizeH="0" baseline="0">
                          <a:ln>
                            <a:noFill/>
                          </a:ln>
                          <a:solidFill>
                            <a:srgbClr val="000000"/>
                          </a:solidFill>
                          <a:effectLst/>
                          <a:latin typeface="標楷體" charset="0"/>
                          <a:ea typeface="標楷體" charset="0"/>
                          <a:cs typeface="標楷體" charset="0"/>
                        </a:rPr>
                        <a:t>FTTB 1M</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專業型</a:t>
                      </a:r>
                      <a:r>
                        <a:rPr kumimoji="0" lang="en-US" altLang="zh-TW" sz="2400" b="1" i="0" u="none" strike="noStrike" cap="none" normalizeH="0" baseline="0">
                          <a:ln>
                            <a:noFill/>
                          </a:ln>
                          <a:solidFill>
                            <a:srgbClr val="000000"/>
                          </a:solidFill>
                          <a:effectLst/>
                          <a:latin typeface="標楷體" charset="0"/>
                          <a:ea typeface="標楷體" charset="0"/>
                          <a:cs typeface="標楷體" charset="0"/>
                        </a:rPr>
                        <a:t>+</a:t>
                      </a:r>
                      <a:r>
                        <a:rPr kumimoji="0" lang="zh-TW" altLang="en-US" sz="2400" b="1" i="0" u="none" strike="noStrike" cap="none" normalizeH="0" baseline="0">
                          <a:ln>
                            <a:noFill/>
                          </a:ln>
                          <a:solidFill>
                            <a:srgbClr val="000000"/>
                          </a:solidFill>
                          <a:effectLst/>
                          <a:latin typeface="標楷體" charset="0"/>
                          <a:ea typeface="標楷體" charset="0"/>
                          <a:cs typeface="標楷體" charset="0"/>
                        </a:rPr>
                        <a:t>加密網路設備</a:t>
                      </a:r>
                      <a:endParaRPr kumimoji="0" lang="zh-TW" sz="2400" b="1" i="0" u="none" strike="noStrike" cap="none" normalizeH="0" baseline="0">
                        <a:ln>
                          <a:noFill/>
                        </a:ln>
                        <a:solidFill>
                          <a:schemeClr val="tx1"/>
                        </a:solidFill>
                        <a:effectLst/>
                        <a:latin typeface="標楷體" charset="0"/>
                        <a:ea typeface="標楷體" charset="0"/>
                        <a:cs typeface="標楷體" charset="0"/>
                      </a:endParaRPr>
                    </a:p>
                  </a:txBody>
                  <a:tcPr marL="72183" marR="7218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r>
            </a:tbl>
          </a:graphicData>
        </a:graphic>
      </p:graphicFrame>
      <p:sp>
        <p:nvSpPr>
          <p:cNvPr id="87074" name="文字方塊 4"/>
          <p:cNvSpPr txBox="1">
            <a:spLocks noChangeArrowheads="1"/>
          </p:cNvSpPr>
          <p:nvPr/>
        </p:nvSpPr>
        <p:spPr bwMode="auto">
          <a:xfrm>
            <a:off x="231775" y="6000750"/>
            <a:ext cx="9364663"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kumimoji="1" sz="2800">
                <a:solidFill>
                  <a:schemeClr val="tx1"/>
                </a:solidFill>
                <a:latin typeface="Times New Roman" charset="0"/>
                <a:ea typeface="新細明體" charset="0"/>
                <a:cs typeface="新細明體" charset="0"/>
              </a:defRPr>
            </a:lvl1pPr>
            <a:lvl2pPr eaLnBrk="0" hangingPunct="0">
              <a:defRPr kumimoji="1" sz="2800">
                <a:solidFill>
                  <a:schemeClr val="tx1"/>
                </a:solidFill>
                <a:latin typeface="Times New Roman" charset="0"/>
                <a:ea typeface="新細明體" charset="0"/>
              </a:defRPr>
            </a:lvl2pPr>
            <a:lvl3pPr eaLnBrk="0" hangingPunct="0">
              <a:defRPr kumimoji="1" sz="2800">
                <a:solidFill>
                  <a:schemeClr val="tx1"/>
                </a:solidFill>
                <a:latin typeface="Times New Roman" charset="0"/>
                <a:ea typeface="新細明體" charset="0"/>
              </a:defRPr>
            </a:lvl3pPr>
            <a:lvl4pPr eaLnBrk="0" hangingPunct="0">
              <a:defRPr kumimoji="1" sz="2800">
                <a:solidFill>
                  <a:schemeClr val="tx1"/>
                </a:solidFill>
                <a:latin typeface="Times New Roman" charset="0"/>
                <a:ea typeface="新細明體" charset="0"/>
              </a:defRPr>
            </a:lvl4pPr>
            <a:lvl5pPr eaLnBrk="0" hangingPunct="0">
              <a:defRPr kumimoji="1" sz="2800">
                <a:solidFill>
                  <a:schemeClr val="tx1"/>
                </a:solidFill>
                <a:latin typeface="Times New Roman" charset="0"/>
                <a:ea typeface="新細明體" charset="0"/>
              </a:defRPr>
            </a:lvl5pPr>
            <a:lvl6pPr marL="2284413" indent="1588" eaLnBrk="0" fontAlgn="base" hangingPunct="0">
              <a:spcBef>
                <a:spcPct val="0"/>
              </a:spcBef>
              <a:spcAft>
                <a:spcPct val="0"/>
              </a:spcAft>
              <a:defRPr kumimoji="1" sz="2800">
                <a:solidFill>
                  <a:schemeClr val="tx1"/>
                </a:solidFill>
                <a:latin typeface="Times New Roman" charset="0"/>
                <a:ea typeface="新細明體" charset="0"/>
              </a:defRPr>
            </a:lvl6pPr>
            <a:lvl7pPr marL="2741613" indent="1588" eaLnBrk="0" fontAlgn="base" hangingPunct="0">
              <a:spcBef>
                <a:spcPct val="0"/>
              </a:spcBef>
              <a:spcAft>
                <a:spcPct val="0"/>
              </a:spcAft>
              <a:defRPr kumimoji="1" sz="2800">
                <a:solidFill>
                  <a:schemeClr val="tx1"/>
                </a:solidFill>
                <a:latin typeface="Times New Roman" charset="0"/>
                <a:ea typeface="新細明體" charset="0"/>
              </a:defRPr>
            </a:lvl7pPr>
            <a:lvl8pPr marL="3198813" indent="1588" eaLnBrk="0" fontAlgn="base" hangingPunct="0">
              <a:spcBef>
                <a:spcPct val="0"/>
              </a:spcBef>
              <a:spcAft>
                <a:spcPct val="0"/>
              </a:spcAft>
              <a:defRPr kumimoji="1" sz="2800">
                <a:solidFill>
                  <a:schemeClr val="tx1"/>
                </a:solidFill>
                <a:latin typeface="Times New Roman" charset="0"/>
                <a:ea typeface="新細明體" charset="0"/>
              </a:defRPr>
            </a:lvl8pPr>
            <a:lvl9pPr marL="3656013" indent="1588" eaLnBrk="0" fontAlgn="base" hangingPunct="0">
              <a:spcBef>
                <a:spcPct val="0"/>
              </a:spcBef>
              <a:spcAft>
                <a:spcPct val="0"/>
              </a:spcAft>
              <a:defRPr kumimoji="1" sz="2800">
                <a:solidFill>
                  <a:schemeClr val="tx1"/>
                </a:solidFill>
                <a:latin typeface="Times New Roman" charset="0"/>
                <a:ea typeface="新細明體" charset="0"/>
              </a:defRPr>
            </a:lvl9pPr>
          </a:lstStyle>
          <a:p>
            <a:pPr eaLnBrk="1" hangingPunct="1">
              <a:buClr>
                <a:srgbClr val="FF0066"/>
              </a:buClr>
              <a:buFont typeface="Wingdings" charset="0"/>
              <a:buChar char="n"/>
            </a:pPr>
            <a:r>
              <a:rPr lang="zh-TW" altLang="en-US" sz="2200" b="1">
                <a:solidFill>
                  <a:srgbClr val="14025E"/>
                </a:solidFill>
                <a:latin typeface="標楷體" charset="0"/>
                <a:ea typeface="標楷體" charset="0"/>
                <a:cs typeface="標楷體" charset="0"/>
              </a:rPr>
              <a:t>醫事服務機構支付</a:t>
            </a:r>
            <a:r>
              <a:rPr lang="zh-TW" altLang="en-US" sz="2200" b="1" u="sng">
                <a:solidFill>
                  <a:srgbClr val="14025E"/>
                </a:solidFill>
                <a:latin typeface="標楷體" charset="0"/>
                <a:ea typeface="標楷體" charset="0"/>
                <a:cs typeface="標楷體" charset="0"/>
              </a:rPr>
              <a:t>月租費低於上限者</a:t>
            </a:r>
            <a:r>
              <a:rPr lang="zh-TW" altLang="en-US" sz="2200" b="1">
                <a:solidFill>
                  <a:srgbClr val="14025E"/>
                </a:solidFill>
                <a:latin typeface="標楷體" charset="0"/>
                <a:ea typeface="標楷體" charset="0"/>
                <a:cs typeface="標楷體" charset="0"/>
              </a:rPr>
              <a:t>，以其支付電信公司之費用及目標值達成情形</a:t>
            </a:r>
            <a:r>
              <a:rPr lang="zh-TW" altLang="en-US" sz="2200" b="1" u="sng">
                <a:solidFill>
                  <a:srgbClr val="FF0000"/>
                </a:solidFill>
                <a:latin typeface="標楷體" charset="0"/>
                <a:ea typeface="標楷體" charset="0"/>
                <a:cs typeface="標楷體" charset="0"/>
              </a:rPr>
              <a:t>核實支付</a:t>
            </a:r>
            <a:r>
              <a:rPr lang="zh-TW" altLang="en-US" sz="2200" b="1">
                <a:solidFill>
                  <a:srgbClr val="14025E"/>
                </a:solidFill>
                <a:latin typeface="標楷體" charset="0"/>
                <a:ea typeface="標楷體" charset="0"/>
                <a:cs typeface="標楷體" charset="0"/>
              </a:rPr>
              <a:t>。</a:t>
            </a:r>
          </a:p>
        </p:txBody>
      </p:sp>
      <p:sp>
        <p:nvSpPr>
          <p:cNvPr id="6" name="標題 5"/>
          <p:cNvSpPr>
            <a:spLocks noGrp="1"/>
          </p:cNvSpPr>
          <p:nvPr>
            <p:ph type="title"/>
          </p:nvPr>
        </p:nvSpPr>
        <p:spPr>
          <a:xfrm>
            <a:off x="231775" y="0"/>
            <a:ext cx="9364663" cy="1125538"/>
          </a:xfrm>
        </p:spPr>
        <p:txBody>
          <a:bodyPr/>
          <a:lstStyle/>
          <a:p>
            <a:r>
              <a:rPr lang="zh-TW" altLang="en-US">
                <a:solidFill>
                  <a:srgbClr val="0000CC"/>
                </a:solidFill>
                <a:effectLst>
                  <a:outerShdw blurRad="38100" dist="38100" dir="2700000" algn="tl">
                    <a:srgbClr val="DDDDDD"/>
                  </a:outerShdw>
                </a:effectLst>
                <a:latin typeface="標楷體" charset="0"/>
                <a:ea typeface="標楷體" charset="0"/>
                <a:cs typeface="Times New Roman" charset="0"/>
              </a:rPr>
              <a:t>鼓勵即時查詢方案</a:t>
            </a:r>
            <a:r>
              <a:rPr lang="en-US" altLang="zh-TW" sz="1800">
                <a:solidFill>
                  <a:srgbClr val="0000CC"/>
                </a:solidFill>
                <a:effectLst>
                  <a:outerShdw blurRad="38100" dist="38100" dir="2700000" algn="tl">
                    <a:srgbClr val="DDDDDD"/>
                  </a:outerShdw>
                </a:effectLst>
                <a:latin typeface="Times New Roman" charset="0"/>
                <a:ea typeface="標楷體" charset="0"/>
                <a:cs typeface="Times New Roman" charset="0"/>
              </a:rPr>
              <a:t>(2-1)</a:t>
            </a:r>
            <a:endParaRPr lang="zh-TW" altLang="en-US" sz="1800">
              <a:latin typeface="Times New Roman" charset="0"/>
              <a:ea typeface="標楷體" charset="0"/>
              <a:cs typeface="Times New Roman" charset="0"/>
            </a:endParaRPr>
          </a:p>
        </p:txBody>
      </p:sp>
    </p:spTree>
    <p:extLst>
      <p:ext uri="{BB962C8B-B14F-4D97-AF65-F5344CB8AC3E}">
        <p14:creationId xmlns:p14="http://schemas.microsoft.com/office/powerpoint/2010/main" val="2333728654"/>
      </p:ext>
    </p:extLst>
  </p:cSld>
  <p:clrMapOvr>
    <a:masterClrMapping/>
  </p:clrMapOvr>
  <p:transition advTm="391"/>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2"/>
          <p:cNvSpPr txBox="1">
            <a:spLocks/>
          </p:cNvSpPr>
          <p:nvPr/>
        </p:nvSpPr>
        <p:spPr>
          <a:xfrm>
            <a:off x="0" y="0"/>
            <a:ext cx="9906000" cy="1196975"/>
          </a:xfrm>
          <a:prstGeom prst="rect">
            <a:avLst/>
          </a:prstGeom>
        </p:spPr>
        <p:txBody>
          <a:bodyPr anchor="ctr"/>
          <a:lstStyle/>
          <a:p>
            <a:pPr algn="ctr">
              <a:defRPr/>
            </a:pPr>
            <a:endParaRPr kumimoji="0" lang="zh-TW" altLang="en-US" sz="2400" b="1" spc="-100" dirty="0">
              <a:solidFill>
                <a:srgbClr val="FF0000"/>
              </a:solidFill>
              <a:effectLst>
                <a:outerShdw blurRad="38100" dist="38100" dir="2700000" algn="tl">
                  <a:srgbClr val="000000">
                    <a:alpha val="43137"/>
                  </a:srgbClr>
                </a:outerShdw>
              </a:effectLst>
              <a:latin typeface="標楷體"/>
              <a:ea typeface="標楷體"/>
              <a:cs typeface="+mn-cs"/>
            </a:endParaRPr>
          </a:p>
        </p:txBody>
      </p:sp>
      <p:graphicFrame>
        <p:nvGraphicFramePr>
          <p:cNvPr id="7" name="表格 6"/>
          <p:cNvGraphicFramePr>
            <a:graphicFrameLocks noGrp="1"/>
          </p:cNvGraphicFramePr>
          <p:nvPr/>
        </p:nvGraphicFramePr>
        <p:xfrm>
          <a:off x="619125" y="1824038"/>
          <a:ext cx="8510588" cy="1524001"/>
        </p:xfrm>
        <a:graphic>
          <a:graphicData uri="http://schemas.openxmlformats.org/drawingml/2006/table">
            <a:tbl>
              <a:tblPr/>
              <a:tblGrid>
                <a:gridCol w="1458913"/>
                <a:gridCol w="1795462"/>
                <a:gridCol w="1800225"/>
                <a:gridCol w="3455988"/>
              </a:tblGrid>
              <a:tr h="452438">
                <a:tc>
                  <a:txBody>
                    <a:bodyPr/>
                    <a:lstStyle/>
                    <a:p>
                      <a:pPr marL="444500" marR="0" lvl="0" indent="-444500" algn="ctr" defTabSz="914400" rtl="0" eaLnBrk="1" fontAlgn="base" latinLnBrk="0" hangingPunct="1">
                        <a:lnSpc>
                          <a:spcPts val="2875"/>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支付項目</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44500" marR="0" lvl="0" indent="-444500" algn="ctr" defTabSz="914400" rtl="0" eaLnBrk="1" fontAlgn="base" latinLnBrk="0" hangingPunct="1">
                        <a:lnSpc>
                          <a:spcPts val="2875"/>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支付內容</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44500" marR="0" lvl="0" indent="-444500" algn="ctr" defTabSz="914400" rtl="0" eaLnBrk="1" fontAlgn="base" latinLnBrk="0" hangingPunct="1">
                        <a:lnSpc>
                          <a:spcPts val="2875"/>
                        </a:lnSpc>
                        <a:spcBef>
                          <a:spcPct val="0"/>
                        </a:spcBef>
                        <a:spcAft>
                          <a:spcPct val="0"/>
                        </a:spcAft>
                        <a:buClrTx/>
                        <a:buSzTx/>
                        <a:buFontTx/>
                        <a:buNone/>
                        <a:tabLst/>
                      </a:pPr>
                      <a:r>
                        <a:rPr kumimoji="0" lang="en-US" altLang="zh-TW" sz="2400" b="1" i="0" u="none" strike="noStrike" cap="none" normalizeH="0" baseline="0">
                          <a:ln>
                            <a:noFill/>
                          </a:ln>
                          <a:solidFill>
                            <a:schemeClr val="tx1"/>
                          </a:solidFill>
                          <a:effectLst/>
                          <a:latin typeface="Times New Roman" charset="0"/>
                          <a:ea typeface="新細明體" charset="0"/>
                          <a:cs typeface="新細明體" charset="0"/>
                        </a:rPr>
                        <a:t>106</a:t>
                      </a: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年</a:t>
                      </a:r>
                      <a:endParaRPr kumimoji="0" lang="zh-TW" altLang="en-US" sz="2400" b="1" i="0" u="none" strike="noStrike" cap="none" normalizeH="0" baseline="0">
                        <a:ln>
                          <a:noFill/>
                        </a:ln>
                        <a:solidFill>
                          <a:schemeClr val="tx1"/>
                        </a:solidFill>
                        <a:effectLst/>
                        <a:latin typeface="Times New Roman" charset="0"/>
                        <a:ea typeface="新細明體" charset="0"/>
                        <a:cs typeface="新細明體"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44500" marR="0" lvl="0" indent="-444500" algn="ctr" defTabSz="914400" rtl="0" eaLnBrk="1" fontAlgn="base" latinLnBrk="0" hangingPunct="1">
                        <a:lnSpc>
                          <a:spcPts val="2875"/>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支付方式</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1500">
                <a:tc rowSpan="2">
                  <a:txBody>
                    <a:bodyPr/>
                    <a:lstStyle/>
                    <a:p>
                      <a:pPr marL="0" marR="0" lvl="0" indent="0" algn="ctr" defTabSz="914400" rtl="0" eaLnBrk="1" fontAlgn="base" latinLnBrk="0" hangingPunct="1">
                        <a:lnSpc>
                          <a:spcPts val="2875"/>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網路</a:t>
                      </a:r>
                      <a:endParaRPr kumimoji="0" lang="en-US" altLang="zh-TW" sz="2400" b="1" i="0" u="none" strike="noStrike" cap="none" normalizeH="0" baseline="0">
                        <a:ln>
                          <a:noFill/>
                        </a:ln>
                        <a:solidFill>
                          <a:schemeClr val="tx1"/>
                        </a:solidFill>
                        <a:effectLst/>
                        <a:latin typeface="Times New Roman" charset="0"/>
                        <a:ea typeface="標楷體" charset="0"/>
                        <a:cs typeface="標楷體" charset="0"/>
                      </a:endParaRPr>
                    </a:p>
                    <a:p>
                      <a:pPr marL="0" marR="0" lvl="0" indent="0" algn="ctr" defTabSz="914400" rtl="0" eaLnBrk="1" fontAlgn="base" latinLnBrk="0" hangingPunct="1">
                        <a:lnSpc>
                          <a:spcPts val="2875"/>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月租費</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44500" marR="0" lvl="0" indent="-444500" algn="ctr" defTabSz="914400" rtl="0" eaLnBrk="1" fontAlgn="base" latinLnBrk="0" hangingPunct="1">
                        <a:lnSpc>
                          <a:spcPts val="2875"/>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基本費</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44500" marR="0" lvl="0" indent="-444500" algn="ctr" defTabSz="914400" rtl="0" eaLnBrk="1" fontAlgn="base" latinLnBrk="0" hangingPunct="1">
                        <a:lnSpc>
                          <a:spcPts val="2875"/>
                        </a:lnSpc>
                        <a:spcBef>
                          <a:spcPct val="0"/>
                        </a:spcBef>
                        <a:spcAft>
                          <a:spcPct val="0"/>
                        </a:spcAft>
                        <a:buClrTx/>
                        <a:buSzTx/>
                        <a:buFontTx/>
                        <a:buNone/>
                        <a:tabLst/>
                      </a:pPr>
                      <a:r>
                        <a:rPr kumimoji="0" lang="en-US" altLang="zh-TW" sz="2400" b="1" i="0" u="none" strike="noStrike" cap="none" normalizeH="0" baseline="0">
                          <a:ln>
                            <a:noFill/>
                          </a:ln>
                          <a:solidFill>
                            <a:schemeClr val="tx1"/>
                          </a:solidFill>
                          <a:effectLst/>
                          <a:latin typeface="Times New Roman" charset="0"/>
                          <a:ea typeface="新細明體" charset="0"/>
                          <a:cs typeface="新細明體" charset="0"/>
                        </a:rPr>
                        <a:t>50%</a:t>
                      </a:r>
                      <a:endParaRPr kumimoji="0" lang="zh-TW" sz="2400" b="1" i="0" u="none" strike="noStrike" cap="none" normalizeH="0" baseline="0">
                        <a:ln>
                          <a:noFill/>
                        </a:ln>
                        <a:solidFill>
                          <a:schemeClr val="tx1"/>
                        </a:solidFill>
                        <a:effectLst/>
                        <a:latin typeface="Times New Roman" charset="0"/>
                        <a:ea typeface="新細明體" charset="0"/>
                        <a:cs typeface="新細明體"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2239963" rtl="0" eaLnBrk="1" fontAlgn="base" latinLnBrk="0" hangingPunct="1">
                        <a:lnSpc>
                          <a:spcPts val="2000"/>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按季核算並支付</a:t>
                      </a:r>
                      <a:endParaRPr kumimoji="0" lang="zh-TW" altLang="en-US" sz="2400" b="1" i="0" u="none" strike="noStrike" cap="none" normalizeH="0" baseline="0">
                        <a:ln>
                          <a:noFill/>
                        </a:ln>
                        <a:solidFill>
                          <a:schemeClr val="tx1"/>
                        </a:solidFill>
                        <a:effectLst/>
                        <a:latin typeface="Times New Roman" charset="0"/>
                        <a:ea typeface="新細明體" charset="0"/>
                        <a:cs typeface="新細明體"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0063">
                <a:tc vMerge="1">
                  <a:txBody>
                    <a:bodyPr/>
                    <a:lstStyle/>
                    <a:p>
                      <a:endParaRPr lang="zh-TW" altLang="en-US"/>
                    </a:p>
                  </a:txBody>
                  <a:tcPr/>
                </a:tc>
                <a:tc>
                  <a:txBody>
                    <a:bodyPr/>
                    <a:lstStyle/>
                    <a:p>
                      <a:pPr marL="444500" marR="0" lvl="0" indent="-444500" algn="ctr" defTabSz="914400" rtl="0" eaLnBrk="1" fontAlgn="base" latinLnBrk="0" hangingPunct="1">
                        <a:lnSpc>
                          <a:spcPts val="2875"/>
                        </a:lnSpc>
                        <a:spcBef>
                          <a:spcPct val="0"/>
                        </a:spcBef>
                        <a:spcAft>
                          <a:spcPct val="0"/>
                        </a:spcAft>
                        <a:buClrTx/>
                        <a:buSzTx/>
                        <a:buFontTx/>
                        <a:buNone/>
                        <a:tabLst/>
                      </a:pPr>
                      <a:r>
                        <a:rPr kumimoji="0" lang="zh-TW" altLang="en-US" sz="2400" b="1" i="0" u="none" strike="noStrike" cap="none" normalizeH="0" baseline="0">
                          <a:ln>
                            <a:noFill/>
                          </a:ln>
                          <a:solidFill>
                            <a:schemeClr val="tx1"/>
                          </a:solidFill>
                          <a:effectLst/>
                          <a:latin typeface="Times New Roman" charset="0"/>
                          <a:ea typeface="標楷體" charset="0"/>
                          <a:cs typeface="標楷體" charset="0"/>
                        </a:rPr>
                        <a:t>指標獎勵</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444500" marR="0" lvl="0" indent="-444500" algn="ctr" defTabSz="914400" rtl="0" eaLnBrk="1" fontAlgn="base" latinLnBrk="0" hangingPunct="1">
                        <a:lnSpc>
                          <a:spcPts val="2875"/>
                        </a:lnSpc>
                        <a:spcBef>
                          <a:spcPct val="0"/>
                        </a:spcBef>
                        <a:spcAft>
                          <a:spcPct val="0"/>
                        </a:spcAft>
                        <a:buClrTx/>
                        <a:buSzTx/>
                        <a:buFontTx/>
                        <a:buNone/>
                        <a:tabLst/>
                      </a:pPr>
                      <a:r>
                        <a:rPr kumimoji="0" lang="en-US" altLang="zh-TW" sz="2400" b="1" i="0" u="none" strike="noStrike" cap="none" normalizeH="0" baseline="0">
                          <a:ln>
                            <a:noFill/>
                          </a:ln>
                          <a:solidFill>
                            <a:schemeClr val="tx1"/>
                          </a:solidFill>
                          <a:effectLst/>
                          <a:latin typeface="Times New Roman" charset="0"/>
                          <a:ea typeface="新細明體" charset="0"/>
                          <a:cs typeface="新細明體" charset="0"/>
                        </a:rPr>
                        <a:t>50%</a:t>
                      </a:r>
                      <a:endParaRPr kumimoji="0" lang="zh-TW" sz="2400" b="1" i="0" u="none" strike="noStrike" cap="none" normalizeH="0" baseline="0">
                        <a:ln>
                          <a:noFill/>
                        </a:ln>
                        <a:solidFill>
                          <a:schemeClr val="tx1"/>
                        </a:solidFill>
                        <a:effectLst/>
                        <a:latin typeface="Times New Roman" charset="0"/>
                        <a:ea typeface="新細明體" charset="0"/>
                        <a:cs typeface="新細明體"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tr>
            </a:tbl>
          </a:graphicData>
        </a:graphic>
      </p:graphicFrame>
      <p:sp>
        <p:nvSpPr>
          <p:cNvPr id="8" name="文字方塊 7"/>
          <p:cNvSpPr txBox="1"/>
          <p:nvPr/>
        </p:nvSpPr>
        <p:spPr>
          <a:xfrm>
            <a:off x="231775" y="1357313"/>
            <a:ext cx="2438400" cy="430212"/>
          </a:xfrm>
          <a:prstGeom prst="rect">
            <a:avLst/>
          </a:prstGeom>
          <a:noFill/>
        </p:spPr>
        <p:txBody>
          <a:bodyPr wrap="none">
            <a:spAutoFit/>
          </a:bodyPr>
          <a:lstStyle/>
          <a:p>
            <a:pPr>
              <a:buFont typeface="Wingdings" pitchFamily="2" charset="2"/>
              <a:buChar char="u"/>
              <a:defRPr/>
            </a:pPr>
            <a:r>
              <a:rPr kumimoji="0" lang="zh-TW" altLang="en-US" sz="2200" b="1" dirty="0">
                <a:solidFill>
                  <a:srgbClr val="0000CC"/>
                </a:solidFill>
                <a:effectLst>
                  <a:outerShdw blurRad="38100" dist="38100" dir="2700000" algn="tl">
                    <a:srgbClr val="000000">
                      <a:alpha val="43137"/>
                    </a:srgbClr>
                  </a:outerShdw>
                </a:effectLst>
                <a:latin typeface="Constantia"/>
                <a:ea typeface="標楷體"/>
                <a:cs typeface="+mn-cs"/>
              </a:rPr>
              <a:t>支付項目及標準</a:t>
            </a:r>
          </a:p>
        </p:txBody>
      </p:sp>
      <p:sp>
        <p:nvSpPr>
          <p:cNvPr id="2051" name="Rectangle 3"/>
          <p:cNvSpPr>
            <a:spLocks noChangeArrowheads="1"/>
          </p:cNvSpPr>
          <p:nvPr/>
        </p:nvSpPr>
        <p:spPr bwMode="auto">
          <a:xfrm>
            <a:off x="309563" y="3886200"/>
            <a:ext cx="9364662" cy="2808288"/>
          </a:xfrm>
          <a:prstGeom prst="rect">
            <a:avLst/>
          </a:prstGeom>
          <a:noFill/>
          <a:ln w="9525">
            <a:noFill/>
            <a:miter lim="800000"/>
            <a:headEnd/>
            <a:tailEnd/>
          </a:ln>
          <a:effectLst/>
        </p:spPr>
        <p:txBody>
          <a:bodyPr anchor="ctr">
            <a:spAutoFit/>
          </a:bodyPr>
          <a:lstStyle/>
          <a:p>
            <a:pPr>
              <a:buFont typeface="Wingdings" charset="0"/>
              <a:buChar char="u"/>
              <a:tabLst>
                <a:tab pos="450850" algn="l"/>
              </a:tabLst>
            </a:pPr>
            <a:r>
              <a:rPr kumimoji="0" lang="zh-TW" altLang="en-US" sz="2200" b="1">
                <a:solidFill>
                  <a:srgbClr val="0000CC"/>
                </a:solidFill>
                <a:effectLst>
                  <a:outerShdw blurRad="38100" dist="38100" dir="2700000" algn="tl">
                    <a:srgbClr val="DDDDDD"/>
                  </a:outerShdw>
                </a:effectLst>
                <a:ea typeface="標楷體" charset="0"/>
                <a:cs typeface="Times New Roman" charset="0"/>
              </a:rPr>
              <a:t>指標獎勵項目：</a:t>
            </a:r>
            <a:r>
              <a:rPr lang="zh-TW" sz="2400" b="1">
                <a:solidFill>
                  <a:srgbClr val="000000"/>
                </a:solidFill>
                <a:ea typeface="標楷體" charset="0"/>
                <a:cs typeface="Times New Roman" charset="0"/>
              </a:rPr>
              <a:t>（核算時系統</a:t>
            </a:r>
            <a:r>
              <a:rPr lang="zh-TW" sz="2400" b="1">
                <a:solidFill>
                  <a:srgbClr val="0000CC"/>
                </a:solidFill>
                <a:effectLst>
                  <a:outerShdw blurRad="38100" dist="38100" dir="2700000" algn="tl">
                    <a:srgbClr val="DDDDDD"/>
                  </a:outerShdw>
                </a:effectLst>
                <a:ea typeface="標楷體" charset="0"/>
                <a:cs typeface="Times New Roman" charset="0"/>
              </a:rPr>
              <a:t>自動擇優選</a:t>
            </a:r>
            <a:r>
              <a:rPr lang="en-US" altLang="zh-TW" sz="2400" b="1">
                <a:solidFill>
                  <a:srgbClr val="0000CC"/>
                </a:solidFill>
                <a:effectLst>
                  <a:outerShdw blurRad="38100" dist="38100" dir="2700000" algn="tl">
                    <a:srgbClr val="DDDDDD"/>
                  </a:outerShdw>
                </a:effectLst>
                <a:ea typeface="標楷體" charset="0"/>
                <a:cs typeface="Times New Roman" charset="0"/>
              </a:rPr>
              <a:t>2</a:t>
            </a:r>
            <a:r>
              <a:rPr lang="zh-TW" altLang="en-US" sz="2400" b="1">
                <a:solidFill>
                  <a:srgbClr val="0000CC"/>
                </a:solidFill>
                <a:effectLst>
                  <a:outerShdw blurRad="38100" dist="38100" dir="2700000" algn="tl">
                    <a:srgbClr val="DDDDDD"/>
                  </a:outerShdw>
                </a:effectLst>
                <a:ea typeface="標楷體" charset="0"/>
                <a:cs typeface="Times New Roman" charset="0"/>
              </a:rPr>
              <a:t>項</a:t>
            </a:r>
            <a:r>
              <a:rPr lang="zh-TW" altLang="en-US" sz="2400" b="1">
                <a:solidFill>
                  <a:srgbClr val="000000"/>
                </a:solidFill>
                <a:ea typeface="標楷體" charset="0"/>
                <a:cs typeface="Times New Roman" charset="0"/>
              </a:rPr>
              <a:t>）</a:t>
            </a:r>
          </a:p>
          <a:p>
            <a:pPr eaLnBrk="0" hangingPunct="0">
              <a:tabLst>
                <a:tab pos="450850" algn="l"/>
              </a:tabLst>
            </a:pPr>
            <a:r>
              <a:rPr lang="zh-TW" altLang="en-US" sz="2400" b="1">
                <a:solidFill>
                  <a:srgbClr val="000000"/>
                </a:solidFill>
                <a:ea typeface="標楷體" charset="0"/>
                <a:cs typeface="Times New Roman" charset="0"/>
              </a:rPr>
              <a:t>ˇ</a:t>
            </a:r>
            <a:r>
              <a:rPr lang="zh-TW" sz="2400" b="1">
                <a:solidFill>
                  <a:srgbClr val="000000"/>
                </a:solidFill>
                <a:ea typeface="標楷體" charset="0"/>
                <a:cs typeface="Times New Roman" charset="0"/>
              </a:rPr>
              <a:t>門診病人健保醫療資訊雲端查詢系統雲端藥歷查詢率</a:t>
            </a:r>
            <a:r>
              <a:rPr lang="en-US" altLang="zh-TW" sz="2400" b="1">
                <a:solidFill>
                  <a:srgbClr val="FF0000"/>
                </a:solidFill>
                <a:ea typeface="標楷體" charset="0"/>
                <a:cs typeface="Times New Roman" charset="0"/>
              </a:rPr>
              <a:t>＞20%</a:t>
            </a:r>
          </a:p>
          <a:p>
            <a:pPr eaLnBrk="0" hangingPunct="0">
              <a:tabLst>
                <a:tab pos="450850" algn="l"/>
              </a:tabLst>
            </a:pPr>
            <a:r>
              <a:rPr lang="zh-TW" altLang="en-US" sz="2200" b="1">
                <a:solidFill>
                  <a:srgbClr val="000000"/>
                </a:solidFill>
                <a:ea typeface="標楷體" charset="0"/>
                <a:cs typeface="Times New Roman" charset="0"/>
              </a:rPr>
              <a:t>（各季中同院所、同一身分證號歸戶後計算一筆）</a:t>
            </a:r>
          </a:p>
          <a:p>
            <a:pPr eaLnBrk="0" hangingPunct="0">
              <a:tabLst>
                <a:tab pos="450850" algn="l"/>
              </a:tabLst>
            </a:pPr>
            <a:r>
              <a:rPr lang="en-US" altLang="zh-TW" sz="2400" b="1">
                <a:solidFill>
                  <a:srgbClr val="000000"/>
                </a:solidFill>
                <a:ea typeface="標楷體" charset="0"/>
                <a:cs typeface="Times New Roman" charset="0"/>
              </a:rPr>
              <a:t>ˇ</a:t>
            </a:r>
            <a:r>
              <a:rPr lang="zh-TW" altLang="en-US" sz="2400" b="1">
                <a:solidFill>
                  <a:srgbClr val="000000"/>
                </a:solidFill>
                <a:ea typeface="標楷體" charset="0"/>
                <a:cs typeface="Times New Roman" charset="0"/>
              </a:rPr>
              <a:t>門診或住診抽審案件數位審查    </a:t>
            </a:r>
          </a:p>
          <a:p>
            <a:pPr eaLnBrk="0" hangingPunct="0">
              <a:tabLst>
                <a:tab pos="450850" algn="l"/>
              </a:tabLst>
            </a:pPr>
            <a:r>
              <a:rPr lang="zh-TW" altLang="en-US" sz="2400" b="1">
                <a:solidFill>
                  <a:srgbClr val="000000"/>
                </a:solidFill>
                <a:ea typeface="標楷體" charset="0"/>
                <a:cs typeface="Times New Roman" charset="0"/>
              </a:rPr>
              <a:t>ˇ健保卡上傳作業正確率</a:t>
            </a:r>
            <a:r>
              <a:rPr lang="zh-TW" altLang="en-US" sz="2400" b="1">
                <a:solidFill>
                  <a:srgbClr val="FF0000"/>
                </a:solidFill>
                <a:ea typeface="標楷體" charset="0"/>
                <a:cs typeface="Times New Roman" charset="0"/>
              </a:rPr>
              <a:t>≧</a:t>
            </a:r>
            <a:r>
              <a:rPr lang="en-US" altLang="zh-TW" sz="2400" b="1">
                <a:solidFill>
                  <a:srgbClr val="FF0000"/>
                </a:solidFill>
                <a:ea typeface="標楷體" charset="0"/>
                <a:cs typeface="Times New Roman" charset="0"/>
              </a:rPr>
              <a:t>90%</a:t>
            </a:r>
          </a:p>
          <a:p>
            <a:pPr eaLnBrk="0" hangingPunct="0">
              <a:lnSpc>
                <a:spcPts val="1500"/>
              </a:lnSpc>
              <a:tabLst>
                <a:tab pos="450850" algn="l"/>
              </a:tabLst>
            </a:pPr>
            <a:endParaRPr lang="en-US" altLang="zh-TW" sz="2400" b="1">
              <a:solidFill>
                <a:srgbClr val="7030A0"/>
              </a:solidFill>
              <a:ea typeface="標楷體" charset="0"/>
              <a:cs typeface="Times New Roman" charset="0"/>
            </a:endParaRPr>
          </a:p>
          <a:p>
            <a:pPr eaLnBrk="0" hangingPunct="0">
              <a:buSzPct val="150000"/>
              <a:buFont typeface="Wingdings" charset="0"/>
              <a:buChar char="F"/>
              <a:tabLst>
                <a:tab pos="450850" algn="l"/>
              </a:tabLst>
            </a:pPr>
            <a:r>
              <a:rPr kumimoji="0" lang="zh-TW" altLang="en-US" sz="2400" b="1">
                <a:solidFill>
                  <a:srgbClr val="7030A0"/>
                </a:solidFill>
                <a:ea typeface="標楷體" charset="0"/>
                <a:cs typeface="Times New Roman" charset="0"/>
              </a:rPr>
              <a:t>如有意願，請填寫申請書及蓋診所合約大小章寄回醫務管理科即可，或分機</a:t>
            </a:r>
            <a:r>
              <a:rPr kumimoji="0" lang="en-US" altLang="zh-TW" sz="2400" b="1">
                <a:solidFill>
                  <a:srgbClr val="7030A0"/>
                </a:solidFill>
                <a:ea typeface="標楷體" charset="0"/>
                <a:cs typeface="Times New Roman" charset="0"/>
              </a:rPr>
              <a:t>2413</a:t>
            </a:r>
            <a:r>
              <a:rPr kumimoji="0" lang="zh-TW" altLang="en-US" sz="2400" b="1">
                <a:solidFill>
                  <a:srgbClr val="7030A0"/>
                </a:solidFill>
                <a:ea typeface="標楷體" charset="0"/>
                <a:cs typeface="Times New Roman" charset="0"/>
              </a:rPr>
              <a:t>鄒小姐</a:t>
            </a:r>
            <a:endParaRPr lang="en-US" altLang="zh-TW" sz="2400" b="1">
              <a:solidFill>
                <a:srgbClr val="7030A0"/>
              </a:solidFill>
              <a:ea typeface="標楷體" charset="0"/>
              <a:cs typeface="Times New Roman" charset="0"/>
            </a:endParaRPr>
          </a:p>
        </p:txBody>
      </p:sp>
      <p:sp>
        <p:nvSpPr>
          <p:cNvPr id="11" name="標題 10"/>
          <p:cNvSpPr>
            <a:spLocks noGrp="1"/>
          </p:cNvSpPr>
          <p:nvPr>
            <p:ph type="title"/>
          </p:nvPr>
        </p:nvSpPr>
        <p:spPr>
          <a:xfrm>
            <a:off x="231775" y="0"/>
            <a:ext cx="9245600" cy="1196975"/>
          </a:xfrm>
        </p:spPr>
        <p:txBody>
          <a:bodyPr/>
          <a:lstStyle/>
          <a:p>
            <a:r>
              <a:rPr lang="zh-TW" altLang="en-US">
                <a:solidFill>
                  <a:srgbClr val="0000CC"/>
                </a:solidFill>
                <a:effectLst>
                  <a:outerShdw blurRad="38100" dist="38100" dir="2700000" algn="tl">
                    <a:srgbClr val="DDDDDD"/>
                  </a:outerShdw>
                </a:effectLst>
                <a:latin typeface="Constantia" charset="0"/>
                <a:ea typeface="標楷體" charset="0"/>
                <a:cs typeface="Times New Roman" charset="0"/>
              </a:rPr>
              <a:t>鼓勵即時查詢方案</a:t>
            </a:r>
            <a:r>
              <a:rPr lang="en-US" altLang="zh-TW" sz="1800">
                <a:solidFill>
                  <a:srgbClr val="0000CC"/>
                </a:solidFill>
                <a:effectLst>
                  <a:outerShdw blurRad="38100" dist="38100" dir="2700000" algn="tl">
                    <a:srgbClr val="DDDDDD"/>
                  </a:outerShdw>
                </a:effectLst>
                <a:latin typeface="Times New Roman" charset="0"/>
                <a:ea typeface="標楷體" charset="0"/>
                <a:cs typeface="Times New Roman" charset="0"/>
              </a:rPr>
              <a:t>(2-2)</a:t>
            </a:r>
            <a:endParaRPr lang="zh-TW" altLang="en-US" sz="1800">
              <a:latin typeface="Times New Roman" charset="0"/>
              <a:ea typeface="標楷體" charset="0"/>
              <a:cs typeface="Times New Roman" charset="0"/>
            </a:endParaRPr>
          </a:p>
        </p:txBody>
      </p:sp>
      <p:sp>
        <p:nvSpPr>
          <p:cNvPr id="88093" name="文字方塊 2"/>
          <p:cNvSpPr txBox="1">
            <a:spLocks noChangeArrowheads="1"/>
          </p:cNvSpPr>
          <p:nvPr/>
        </p:nvSpPr>
        <p:spPr bwMode="auto">
          <a:xfrm>
            <a:off x="517525" y="3429000"/>
            <a:ext cx="44942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TW" altLang="en-US" b="1">
                <a:solidFill>
                  <a:srgbClr val="FF0066"/>
                </a:solidFill>
                <a:latin typeface="標楷體" charset="0"/>
                <a:ea typeface="標楷體" charset="0"/>
                <a:cs typeface="標楷體" charset="0"/>
              </a:rPr>
              <a:t>註</a:t>
            </a:r>
            <a:r>
              <a:rPr lang="en-US" altLang="zh-TW" b="1">
                <a:solidFill>
                  <a:srgbClr val="FF0066"/>
                </a:solidFill>
                <a:latin typeface="標楷體" charset="0"/>
                <a:ea typeface="標楷體" charset="0"/>
                <a:cs typeface="標楷體" charset="0"/>
              </a:rPr>
              <a:t>:</a:t>
            </a:r>
            <a:r>
              <a:rPr lang="zh-TW" altLang="en-US" b="1">
                <a:solidFill>
                  <a:srgbClr val="FF0066"/>
                </a:solidFill>
                <a:latin typeface="標楷體" charset="0"/>
                <a:ea typeface="標楷體" charset="0"/>
                <a:cs typeface="標楷體" charset="0"/>
              </a:rPr>
              <a:t>本方案至少補助至</a:t>
            </a:r>
            <a:r>
              <a:rPr lang="en-US" altLang="zh-TW" b="1">
                <a:solidFill>
                  <a:srgbClr val="FF0066"/>
                </a:solidFill>
                <a:latin typeface="標楷體" charset="0"/>
                <a:ea typeface="標楷體" charset="0"/>
                <a:cs typeface="標楷體" charset="0"/>
              </a:rPr>
              <a:t>107</a:t>
            </a:r>
            <a:r>
              <a:rPr lang="zh-TW" altLang="en-US" b="1">
                <a:solidFill>
                  <a:srgbClr val="FF0066"/>
                </a:solidFill>
                <a:latin typeface="標楷體" charset="0"/>
                <a:ea typeface="標楷體" charset="0"/>
                <a:cs typeface="標楷體" charset="0"/>
              </a:rPr>
              <a:t>年</a:t>
            </a:r>
          </a:p>
        </p:txBody>
      </p:sp>
    </p:spTree>
    <p:extLst>
      <p:ext uri="{BB962C8B-B14F-4D97-AF65-F5344CB8AC3E}">
        <p14:creationId xmlns:p14="http://schemas.microsoft.com/office/powerpoint/2010/main" val="4159743911"/>
      </p:ext>
    </p:extLst>
  </p:cSld>
  <p:clrMapOvr>
    <a:masterClrMapping/>
  </p:clrMapOvr>
  <p:transition advTm="479"/>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1"/>
          <p:cNvSpPr txBox="1">
            <a:spLocks/>
          </p:cNvSpPr>
          <p:nvPr/>
        </p:nvSpPr>
        <p:spPr>
          <a:xfrm>
            <a:off x="0" y="0"/>
            <a:ext cx="9906000" cy="1196975"/>
          </a:xfrm>
          <a:prstGeom prst="rect">
            <a:avLst/>
          </a:prstGeom>
        </p:spPr>
        <p:txBody>
          <a:bodyPr anchor="ct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onstantia" pitchFamily="18" charset="0"/>
                <a:ea typeface="標楷體" pitchFamily="65" charset="-120"/>
              </a:defRPr>
            </a:lvl2pPr>
            <a:lvl3pPr algn="ctr" rtl="0" eaLnBrk="1" fontAlgn="base" hangingPunct="1">
              <a:spcBef>
                <a:spcPct val="0"/>
              </a:spcBef>
              <a:spcAft>
                <a:spcPct val="0"/>
              </a:spcAft>
              <a:defRPr sz="4400">
                <a:solidFill>
                  <a:schemeClr val="tx1"/>
                </a:solidFill>
                <a:latin typeface="Constantia" pitchFamily="18" charset="0"/>
                <a:ea typeface="標楷體" pitchFamily="65" charset="-120"/>
              </a:defRPr>
            </a:lvl3pPr>
            <a:lvl4pPr algn="ctr" rtl="0" eaLnBrk="1" fontAlgn="base" hangingPunct="1">
              <a:spcBef>
                <a:spcPct val="0"/>
              </a:spcBef>
              <a:spcAft>
                <a:spcPct val="0"/>
              </a:spcAft>
              <a:defRPr sz="4400">
                <a:solidFill>
                  <a:schemeClr val="tx1"/>
                </a:solidFill>
                <a:latin typeface="Constantia" pitchFamily="18" charset="0"/>
                <a:ea typeface="標楷體" pitchFamily="65" charset="-120"/>
              </a:defRPr>
            </a:lvl4pPr>
            <a:lvl5pPr algn="ctr" rtl="0" eaLnBrk="1" fontAlgn="base" hangingPunct="1">
              <a:spcBef>
                <a:spcPct val="0"/>
              </a:spcBef>
              <a:spcAft>
                <a:spcPct val="0"/>
              </a:spcAft>
              <a:defRPr sz="4400">
                <a:solidFill>
                  <a:schemeClr val="tx1"/>
                </a:solidFill>
                <a:latin typeface="Constantia" pitchFamily="18" charset="0"/>
                <a:ea typeface="標楷體" pitchFamily="65" charset="-120"/>
              </a:defRPr>
            </a:lvl5pPr>
            <a:lvl6pPr marL="457200" algn="ctr" rtl="0" eaLnBrk="1" fontAlgn="base" hangingPunct="1">
              <a:spcBef>
                <a:spcPct val="0"/>
              </a:spcBef>
              <a:spcAft>
                <a:spcPct val="0"/>
              </a:spcAft>
              <a:defRPr sz="4400">
                <a:solidFill>
                  <a:schemeClr val="tx1"/>
                </a:solidFill>
                <a:latin typeface="Constantia" pitchFamily="18" charset="0"/>
                <a:ea typeface="標楷體" pitchFamily="65" charset="-120"/>
              </a:defRPr>
            </a:lvl6pPr>
            <a:lvl7pPr marL="914400" algn="ctr" rtl="0" eaLnBrk="1" fontAlgn="base" hangingPunct="1">
              <a:spcBef>
                <a:spcPct val="0"/>
              </a:spcBef>
              <a:spcAft>
                <a:spcPct val="0"/>
              </a:spcAft>
              <a:defRPr sz="4400">
                <a:solidFill>
                  <a:schemeClr val="tx1"/>
                </a:solidFill>
                <a:latin typeface="Constantia" pitchFamily="18" charset="0"/>
                <a:ea typeface="標楷體" pitchFamily="65" charset="-120"/>
              </a:defRPr>
            </a:lvl7pPr>
            <a:lvl8pPr marL="1371600" algn="ctr" rtl="0" eaLnBrk="1" fontAlgn="base" hangingPunct="1">
              <a:spcBef>
                <a:spcPct val="0"/>
              </a:spcBef>
              <a:spcAft>
                <a:spcPct val="0"/>
              </a:spcAft>
              <a:defRPr sz="4400">
                <a:solidFill>
                  <a:schemeClr val="tx1"/>
                </a:solidFill>
                <a:latin typeface="Constantia" pitchFamily="18" charset="0"/>
                <a:ea typeface="標楷體" pitchFamily="65" charset="-120"/>
              </a:defRPr>
            </a:lvl8pPr>
            <a:lvl9pPr marL="1828800" algn="ctr" rtl="0" eaLnBrk="1" fontAlgn="base" hangingPunct="1">
              <a:spcBef>
                <a:spcPct val="0"/>
              </a:spcBef>
              <a:spcAft>
                <a:spcPct val="0"/>
              </a:spcAft>
              <a:defRPr sz="4400">
                <a:solidFill>
                  <a:schemeClr val="tx1"/>
                </a:solidFill>
                <a:latin typeface="Constantia" pitchFamily="18" charset="0"/>
                <a:ea typeface="標楷體" pitchFamily="65" charset="-120"/>
              </a:defRPr>
            </a:lvl9pPr>
          </a:lstStyle>
          <a:p>
            <a:pPr>
              <a:defRPr/>
            </a:pPr>
            <a:endParaRPr kumimoji="0" lang="en-US" altLang="zh-TW" sz="3600" b="1" dirty="0">
              <a:solidFill>
                <a:srgbClr val="0000CC"/>
              </a:solidFill>
              <a:effectLst>
                <a:outerShdw blurRad="38100" dist="38100" dir="2700000" algn="tl">
                  <a:srgbClr val="000000">
                    <a:alpha val="43137"/>
                  </a:srgbClr>
                </a:outerShdw>
              </a:effectLst>
              <a:latin typeface="標楷體" pitchFamily="65" charset="-120"/>
              <a:ea typeface="標楷體" pitchFamily="65" charset="-120"/>
              <a:cs typeface="華康粗黑體"/>
            </a:endParaRPr>
          </a:p>
        </p:txBody>
      </p:sp>
      <p:grpSp>
        <p:nvGrpSpPr>
          <p:cNvPr id="61443" name="群組 2"/>
          <p:cNvGrpSpPr>
            <a:grpSpLocks/>
          </p:cNvGrpSpPr>
          <p:nvPr/>
        </p:nvGrpSpPr>
        <p:grpSpPr bwMode="auto">
          <a:xfrm>
            <a:off x="149225" y="1474788"/>
            <a:ext cx="8620125" cy="5364162"/>
            <a:chOff x="149133" y="1484784"/>
            <a:chExt cx="8620291" cy="5364000"/>
          </a:xfrm>
        </p:grpSpPr>
        <p:pic>
          <p:nvPicPr>
            <p:cNvPr id="61478" name="Picture 2"/>
            <p:cNvPicPr>
              <a:picLocks noChangeAspect="1" noChangeArrowheads="1"/>
            </p:cNvPicPr>
            <p:nvPr/>
          </p:nvPicPr>
          <p:blipFill>
            <a:blip r:embed="rId4">
              <a:extLst>
                <a:ext uri="{28A0092B-C50C-407E-A947-70E740481C1C}">
                  <a14:useLocalDpi xmlns:a14="http://schemas.microsoft.com/office/drawing/2010/main" val="0"/>
                </a:ext>
              </a:extLst>
            </a:blip>
            <a:srcRect l="8560" t="17636" r="8711"/>
            <a:stretch>
              <a:fillRect/>
            </a:stretch>
          </p:blipFill>
          <p:spPr bwMode="auto">
            <a:xfrm>
              <a:off x="149133" y="1484784"/>
              <a:ext cx="8620291" cy="536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矩形 3"/>
            <p:cNvSpPr/>
            <p:nvPr/>
          </p:nvSpPr>
          <p:spPr>
            <a:xfrm>
              <a:off x="8337616" y="6543993"/>
              <a:ext cx="215904" cy="2778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61444" name="文字方塊 1"/>
          <p:cNvSpPr txBox="1">
            <a:spLocks noChangeArrowheads="1"/>
          </p:cNvSpPr>
          <p:nvPr/>
        </p:nvSpPr>
        <p:spPr bwMode="auto">
          <a:xfrm>
            <a:off x="6069013" y="1628775"/>
            <a:ext cx="184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zh-TW" altLang="en-US">
              <a:solidFill>
                <a:srgbClr val="000000"/>
              </a:solidFill>
            </a:endParaRPr>
          </a:p>
        </p:txBody>
      </p:sp>
      <p:sp>
        <p:nvSpPr>
          <p:cNvPr id="10" name="圓角矩形 9"/>
          <p:cNvSpPr/>
          <p:nvPr/>
        </p:nvSpPr>
        <p:spPr>
          <a:xfrm>
            <a:off x="5349800" y="1454638"/>
            <a:ext cx="4499744" cy="602762"/>
          </a:xfrm>
          <a:prstGeom prst="roundRect">
            <a:avLst/>
          </a:prstGeom>
          <a:solidFill>
            <a:schemeClr val="accent5">
              <a:lumMod val="20000"/>
              <a:lumOff val="80000"/>
            </a:schemeClr>
          </a:solidFill>
          <a:ln>
            <a:noFill/>
          </a:ln>
          <a:scene3d>
            <a:camera prst="orthographicFront"/>
            <a:lightRig rig="threePt" dir="t"/>
          </a:scene3d>
          <a:sp3d>
            <a:bevelT w="127000" h="127000"/>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800"/>
              </a:lnSpc>
              <a:buClr>
                <a:srgbClr val="00B0F0"/>
              </a:buClr>
            </a:pPr>
            <a:r>
              <a:rPr lang="zh-TW" sz="1600" b="1">
                <a:solidFill>
                  <a:srgbClr val="009900"/>
                </a:solidFill>
                <a:latin typeface="Arial" charset="0"/>
                <a:ea typeface="新細明體" charset="0"/>
                <a:cs typeface="新細明體" charset="0"/>
              </a:rPr>
              <a:t>收載最近</a:t>
            </a:r>
            <a:r>
              <a:rPr lang="en-US" altLang="zh-TW" sz="1600" b="1">
                <a:solidFill>
                  <a:srgbClr val="009900"/>
                </a:solidFill>
                <a:latin typeface="Arial" charset="0"/>
                <a:ea typeface="新細明體" charset="0"/>
                <a:cs typeface="新細明體" charset="0"/>
              </a:rPr>
              <a:t>3</a:t>
            </a:r>
            <a:r>
              <a:rPr lang="zh-TW" sz="1600" b="1">
                <a:solidFill>
                  <a:srgbClr val="009900"/>
                </a:solidFill>
                <a:latin typeface="Arial" charset="0"/>
                <a:ea typeface="新細明體" charset="0"/>
                <a:cs typeface="新細明體" charset="0"/>
              </a:rPr>
              <a:t>個月門住診病人用藥明細紀錄</a:t>
            </a:r>
            <a:r>
              <a:rPr lang="en-US" altLang="zh-TW" sz="1600" b="1">
                <a:solidFill>
                  <a:srgbClr val="009900"/>
                </a:solidFill>
                <a:latin typeface="Arial" charset="0"/>
                <a:ea typeface="新細明體" charset="0"/>
                <a:cs typeface="新細明體" charset="0"/>
              </a:rPr>
              <a:t>(</a:t>
            </a:r>
            <a:r>
              <a:rPr lang="zh-TW" altLang="en-US" sz="1600" b="1">
                <a:solidFill>
                  <a:srgbClr val="009900"/>
                </a:solidFill>
                <a:latin typeface="Arial" charset="0"/>
                <a:ea typeface="新細明體" charset="0"/>
                <a:cs typeface="新細明體" charset="0"/>
              </a:rPr>
              <a:t>申報資料近</a:t>
            </a:r>
            <a:r>
              <a:rPr lang="en-US" altLang="zh-TW" sz="1600" b="1">
                <a:solidFill>
                  <a:srgbClr val="009900"/>
                </a:solidFill>
                <a:latin typeface="Arial" charset="0"/>
                <a:ea typeface="新細明體" charset="0"/>
                <a:cs typeface="新細明體" charset="0"/>
              </a:rPr>
              <a:t>2</a:t>
            </a:r>
            <a:r>
              <a:rPr lang="zh-TW" altLang="en-US" sz="1600" b="1">
                <a:solidFill>
                  <a:srgbClr val="009900"/>
                </a:solidFill>
                <a:latin typeface="Arial" charset="0"/>
                <a:ea typeface="新細明體" charset="0"/>
                <a:cs typeface="新細明體" charset="0"/>
              </a:rPr>
              <a:t>個月</a:t>
            </a:r>
            <a:r>
              <a:rPr lang="en-US" altLang="zh-TW" sz="1600" b="1">
                <a:solidFill>
                  <a:srgbClr val="009900"/>
                </a:solidFill>
                <a:latin typeface="Arial" charset="0"/>
                <a:ea typeface="新細明體" charset="0"/>
                <a:cs typeface="新細明體" charset="0"/>
              </a:rPr>
              <a:t>+</a:t>
            </a:r>
            <a:r>
              <a:rPr lang="zh-TW" altLang="en-US" sz="1600" b="1">
                <a:solidFill>
                  <a:srgbClr val="009900"/>
                </a:solidFill>
                <a:latin typeface="Arial" charset="0"/>
                <a:ea typeface="新細明體" charset="0"/>
                <a:cs typeface="新細明體" charset="0"/>
              </a:rPr>
              <a:t>健保卡上傳資料近</a:t>
            </a:r>
            <a:r>
              <a:rPr lang="en-US" altLang="zh-TW" sz="1600" b="1">
                <a:solidFill>
                  <a:srgbClr val="009900"/>
                </a:solidFill>
                <a:latin typeface="Arial" charset="0"/>
                <a:ea typeface="新細明體" charset="0"/>
                <a:cs typeface="新細明體" charset="0"/>
              </a:rPr>
              <a:t>1-2</a:t>
            </a:r>
            <a:r>
              <a:rPr lang="zh-TW" altLang="en-US" sz="1600" b="1">
                <a:solidFill>
                  <a:srgbClr val="009900"/>
                </a:solidFill>
                <a:latin typeface="Arial" charset="0"/>
                <a:ea typeface="新細明體" charset="0"/>
                <a:cs typeface="新細明體" charset="0"/>
              </a:rPr>
              <a:t>個月資料</a:t>
            </a:r>
            <a:r>
              <a:rPr lang="en-US" altLang="zh-TW" sz="1600" b="1">
                <a:solidFill>
                  <a:srgbClr val="009900"/>
                </a:solidFill>
                <a:latin typeface="Arial" charset="0"/>
                <a:ea typeface="新細明體" charset="0"/>
                <a:cs typeface="新細明體" charset="0"/>
              </a:rPr>
              <a:t>)</a:t>
            </a:r>
            <a:endParaRPr lang="zh-TW" sz="1600" b="1">
              <a:solidFill>
                <a:srgbClr val="009900"/>
              </a:solidFill>
              <a:latin typeface="Arial" charset="0"/>
              <a:ea typeface="新細明體" charset="0"/>
              <a:cs typeface="新細明體" charset="0"/>
            </a:endParaRPr>
          </a:p>
        </p:txBody>
      </p:sp>
      <p:sp>
        <p:nvSpPr>
          <p:cNvPr id="13" name="矩形 12"/>
          <p:cNvSpPr/>
          <p:nvPr/>
        </p:nvSpPr>
        <p:spPr>
          <a:xfrm>
            <a:off x="5601071" y="5805264"/>
            <a:ext cx="4176465" cy="553998"/>
          </a:xfrm>
          <a:prstGeom prst="rect">
            <a:avLst/>
          </a:prstGeom>
          <a:solidFill>
            <a:schemeClr val="accent5">
              <a:lumMod val="20000"/>
              <a:lumOff val="80000"/>
            </a:schemeClr>
          </a:solidFill>
          <a:ln>
            <a:noFill/>
          </a:ln>
          <a:scene3d>
            <a:camera prst="orthographicFront"/>
            <a:lightRig rig="threePt" dir="t"/>
          </a:scene3d>
          <a:sp3d>
            <a:bevelT w="127000" h="127000"/>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ts val="1800"/>
              </a:lnSpc>
              <a:buClr>
                <a:srgbClr val="00B0F0"/>
              </a:buClr>
            </a:pPr>
            <a:r>
              <a:rPr lang="zh-TW" altLang="en-US" sz="1600" b="1">
                <a:solidFill>
                  <a:srgbClr val="009900"/>
                </a:solidFill>
                <a:latin typeface="Arial" charset="0"/>
                <a:ea typeface="新細明體" charset="0"/>
                <a:cs typeface="新細明體" charset="0"/>
              </a:rPr>
              <a:t>最近</a:t>
            </a:r>
            <a:r>
              <a:rPr lang="en-US" altLang="zh-TW" sz="1600" b="1">
                <a:solidFill>
                  <a:srgbClr val="009900"/>
                </a:solidFill>
                <a:latin typeface="Arial" charset="0"/>
                <a:ea typeface="新細明體" charset="0"/>
                <a:cs typeface="新細明體" charset="0"/>
              </a:rPr>
              <a:t>25</a:t>
            </a:r>
            <a:r>
              <a:rPr lang="zh-TW" altLang="en-US" sz="1600" b="1">
                <a:solidFill>
                  <a:srgbClr val="009900"/>
                </a:solidFill>
                <a:latin typeface="Arial" charset="0"/>
                <a:ea typeface="新細明體" charset="0"/>
                <a:cs typeface="新細明體" charset="0"/>
              </a:rPr>
              <a:t>個月門、住診</a:t>
            </a:r>
            <a:endParaRPr lang="en-US" altLang="zh-TW" sz="1600" b="1">
              <a:solidFill>
                <a:srgbClr val="009900"/>
              </a:solidFill>
              <a:latin typeface="Arial" charset="0"/>
              <a:ea typeface="新細明體" charset="0"/>
              <a:cs typeface="新細明體" charset="0"/>
            </a:endParaRPr>
          </a:p>
          <a:p>
            <a:pPr algn="ctr">
              <a:lnSpc>
                <a:spcPts val="1800"/>
              </a:lnSpc>
              <a:buClr>
                <a:srgbClr val="00B0F0"/>
              </a:buClr>
            </a:pPr>
            <a:r>
              <a:rPr lang="zh-TW" altLang="en-US" sz="1600" b="1">
                <a:solidFill>
                  <a:srgbClr val="009900"/>
                </a:solidFill>
                <a:latin typeface="Arial" charset="0"/>
                <a:ea typeface="新細明體" charset="0"/>
                <a:cs typeface="新細明體" charset="0"/>
              </a:rPr>
              <a:t> </a:t>
            </a:r>
            <a:r>
              <a:rPr lang="en-US" altLang="zh-TW" sz="1600" b="1">
                <a:solidFill>
                  <a:srgbClr val="009900"/>
                </a:solidFill>
                <a:latin typeface="Arial" charset="0"/>
                <a:ea typeface="新細明體" charset="0"/>
                <a:cs typeface="新細明體" charset="0"/>
              </a:rPr>
              <a:t>(24</a:t>
            </a:r>
            <a:r>
              <a:rPr lang="zh-TW" altLang="en-US" sz="1600" b="1">
                <a:solidFill>
                  <a:srgbClr val="009900"/>
                </a:solidFill>
                <a:latin typeface="Arial" charset="0"/>
                <a:ea typeface="新細明體" charset="0"/>
                <a:cs typeface="新細明體" charset="0"/>
              </a:rPr>
              <a:t>個月申報資料</a:t>
            </a:r>
            <a:r>
              <a:rPr lang="en-US" altLang="zh-TW" sz="1600" b="1">
                <a:solidFill>
                  <a:srgbClr val="009900"/>
                </a:solidFill>
                <a:latin typeface="Arial" charset="0"/>
                <a:ea typeface="新細明體" charset="0"/>
                <a:cs typeface="新細明體" charset="0"/>
              </a:rPr>
              <a:t>+</a:t>
            </a:r>
            <a:r>
              <a:rPr lang="zh-TW" altLang="en-US" sz="1600" b="1">
                <a:solidFill>
                  <a:srgbClr val="009900"/>
                </a:solidFill>
                <a:latin typeface="Arial" charset="0"/>
                <a:ea typeface="新細明體" charset="0"/>
                <a:cs typeface="新細明體" charset="0"/>
              </a:rPr>
              <a:t>最新</a:t>
            </a:r>
            <a:r>
              <a:rPr lang="en-US" altLang="zh-TW" sz="1600" b="1">
                <a:solidFill>
                  <a:srgbClr val="009900"/>
                </a:solidFill>
                <a:latin typeface="Arial" charset="0"/>
                <a:ea typeface="新細明體" charset="0"/>
                <a:cs typeface="新細明體" charset="0"/>
              </a:rPr>
              <a:t>1~2</a:t>
            </a:r>
            <a:r>
              <a:rPr lang="zh-TW" altLang="en-US" sz="1600" b="1">
                <a:solidFill>
                  <a:srgbClr val="009900"/>
                </a:solidFill>
                <a:latin typeface="Arial" charset="0"/>
                <a:ea typeface="新細明體" charset="0"/>
                <a:cs typeface="新細明體" charset="0"/>
              </a:rPr>
              <a:t>個月的</a:t>
            </a:r>
            <a:r>
              <a:rPr lang="en-US" altLang="zh-TW" sz="1600" b="1">
                <a:solidFill>
                  <a:srgbClr val="009900"/>
                </a:solidFill>
                <a:latin typeface="Arial" charset="0"/>
                <a:ea typeface="新細明體" charset="0"/>
                <a:cs typeface="新細明體" charset="0"/>
              </a:rPr>
              <a:t>IC</a:t>
            </a:r>
            <a:r>
              <a:rPr lang="zh-TW" altLang="en-US" sz="1600" b="1">
                <a:solidFill>
                  <a:srgbClr val="009900"/>
                </a:solidFill>
                <a:latin typeface="Arial" charset="0"/>
                <a:ea typeface="新細明體" charset="0"/>
                <a:cs typeface="新細明體" charset="0"/>
              </a:rPr>
              <a:t>卡資料</a:t>
            </a:r>
            <a:r>
              <a:rPr lang="en-US" altLang="zh-TW" sz="1600" b="1">
                <a:solidFill>
                  <a:srgbClr val="009900"/>
                </a:solidFill>
                <a:latin typeface="Arial" charset="0"/>
                <a:ea typeface="新細明體" charset="0"/>
                <a:cs typeface="新細明體" charset="0"/>
              </a:rPr>
              <a:t>)</a:t>
            </a:r>
            <a:endParaRPr lang="zh-TW" altLang="en-US" sz="1600" b="1">
              <a:solidFill>
                <a:srgbClr val="009900"/>
              </a:solidFill>
              <a:latin typeface="Arial" charset="0"/>
              <a:ea typeface="新細明體" charset="0"/>
              <a:cs typeface="新細明體" charset="0"/>
            </a:endParaRPr>
          </a:p>
        </p:txBody>
      </p:sp>
      <p:sp>
        <p:nvSpPr>
          <p:cNvPr id="7" name="向右箭號 6"/>
          <p:cNvSpPr/>
          <p:nvPr/>
        </p:nvSpPr>
        <p:spPr>
          <a:xfrm rot="5400000">
            <a:off x="6500812" y="5697538"/>
            <a:ext cx="288925" cy="215900"/>
          </a:xfrm>
          <a:prstGeom prst="striped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16" name="標題 15"/>
          <p:cNvSpPr>
            <a:spLocks noGrp="1"/>
          </p:cNvSpPr>
          <p:nvPr>
            <p:ph type="title" idx="4294967295"/>
          </p:nvPr>
        </p:nvSpPr>
        <p:spPr>
          <a:xfrm>
            <a:off x="0" y="-26988"/>
            <a:ext cx="9906000" cy="1223963"/>
          </a:xfrm>
        </p:spPr>
        <p:txBody>
          <a:bodyPr/>
          <a:lstStyle/>
          <a:p>
            <a:r>
              <a:rPr kumimoji="1" lang="zh-TW" altLang="en-US">
                <a:solidFill>
                  <a:srgbClr val="0000CC"/>
                </a:solidFill>
                <a:effectLst>
                  <a:outerShdw blurRad="38100" dist="38100" dir="2700000" algn="tl">
                    <a:srgbClr val="DDDDDD"/>
                  </a:outerShdw>
                </a:effectLst>
                <a:latin typeface="標楷體" charset="0"/>
                <a:ea typeface="全真顏體" charset="0"/>
                <a:cs typeface="全真顏體" charset="0"/>
              </a:rPr>
              <a:t>善用健保</a:t>
            </a:r>
            <a:r>
              <a:rPr kumimoji="1" lang="zh-TW">
                <a:solidFill>
                  <a:srgbClr val="0000CC"/>
                </a:solidFill>
                <a:effectLst>
                  <a:outerShdw blurRad="38100" dist="38100" dir="2700000" algn="tl">
                    <a:srgbClr val="DDDDDD"/>
                  </a:outerShdw>
                </a:effectLst>
                <a:latin typeface="標楷體" charset="0"/>
                <a:ea typeface="全真顏體" charset="0"/>
                <a:cs typeface="全真顏體" charset="0"/>
              </a:rPr>
              <a:t>醫療資訊雲端</a:t>
            </a:r>
            <a:r>
              <a:rPr kumimoji="1" lang="zh-TW" altLang="en-US">
                <a:solidFill>
                  <a:srgbClr val="0000CC"/>
                </a:solidFill>
                <a:effectLst>
                  <a:outerShdw blurRad="38100" dist="38100" dir="2700000" algn="tl">
                    <a:srgbClr val="DDDDDD"/>
                  </a:outerShdw>
                </a:effectLst>
                <a:latin typeface="標楷體" charset="0"/>
                <a:ea typeface="全真顏體" charset="0"/>
                <a:cs typeface="全真顏體" charset="0"/>
              </a:rPr>
              <a:t>查詢</a:t>
            </a:r>
            <a:r>
              <a:rPr kumimoji="1" lang="zh-TW">
                <a:solidFill>
                  <a:srgbClr val="0000CC"/>
                </a:solidFill>
                <a:effectLst>
                  <a:outerShdw blurRad="38100" dist="38100" dir="2700000" algn="tl">
                    <a:srgbClr val="DDDDDD"/>
                  </a:outerShdw>
                </a:effectLst>
                <a:latin typeface="標楷體" charset="0"/>
                <a:ea typeface="全真顏體" charset="0"/>
                <a:cs typeface="全真顏體" charset="0"/>
              </a:rPr>
              <a:t>系統</a:t>
            </a:r>
            <a:r>
              <a:rPr kumimoji="1" lang="en-US" altLang="zh-TW" sz="1800">
                <a:solidFill>
                  <a:srgbClr val="0000CC"/>
                </a:solidFill>
                <a:effectLst>
                  <a:outerShdw blurRad="38100" dist="38100" dir="2700000" algn="tl">
                    <a:srgbClr val="DDDDDD"/>
                  </a:outerShdw>
                </a:effectLst>
                <a:latin typeface="標楷體" charset="0"/>
                <a:ea typeface="標楷體" charset="0"/>
                <a:cs typeface="Times New Roman" charset="0"/>
              </a:rPr>
              <a:t>(3-1)</a:t>
            </a:r>
            <a:br>
              <a:rPr kumimoji="1" lang="en-US" altLang="zh-TW" sz="1800">
                <a:solidFill>
                  <a:srgbClr val="0000CC"/>
                </a:solidFill>
                <a:effectLst>
                  <a:outerShdw blurRad="38100" dist="38100" dir="2700000" algn="tl">
                    <a:srgbClr val="DDDDDD"/>
                  </a:outerShdw>
                </a:effectLst>
                <a:latin typeface="標楷體" charset="0"/>
                <a:ea typeface="標楷體" charset="0"/>
                <a:cs typeface="Times New Roman" charset="0"/>
              </a:rPr>
            </a:br>
            <a:r>
              <a:rPr lang="en-US" altLang="zh-TW" sz="3200">
                <a:solidFill>
                  <a:srgbClr val="0000CC"/>
                </a:solidFill>
                <a:effectLst>
                  <a:outerShdw blurRad="38100" dist="38100" dir="2700000" algn="tl">
                    <a:srgbClr val="DDDDDD"/>
                  </a:outerShdw>
                </a:effectLst>
                <a:latin typeface="Times New Roman" charset="0"/>
                <a:ea typeface="華康粗黑體" charset="0"/>
                <a:cs typeface="華康粗黑體" charset="0"/>
              </a:rPr>
              <a:t>-</a:t>
            </a:r>
            <a:r>
              <a:rPr lang="zh-TW" altLang="en-US" sz="3200">
                <a:solidFill>
                  <a:srgbClr val="0000CC"/>
                </a:solidFill>
                <a:effectLst>
                  <a:outerShdw blurRad="38100" dist="38100" dir="2700000" algn="tl">
                    <a:srgbClr val="DDDDDD"/>
                  </a:outerShdw>
                </a:effectLst>
                <a:latin typeface="Times New Roman" charset="0"/>
                <a:ea typeface="華康粗黑體" charset="0"/>
                <a:cs typeface="華康粗黑體" charset="0"/>
              </a:rPr>
              <a:t>系統內容</a:t>
            </a:r>
            <a:endParaRPr lang="zh-TW" altLang="en-US" sz="3600">
              <a:latin typeface="Times New Roman" charset="0"/>
              <a:ea typeface="標楷體" charset="0"/>
              <a:cs typeface="Times New Roman" charset="0"/>
            </a:endParaRPr>
          </a:p>
        </p:txBody>
      </p:sp>
      <p:sp>
        <p:nvSpPr>
          <p:cNvPr id="61453" name="文字方塊 13"/>
          <p:cNvSpPr txBox="1">
            <a:spLocks noChangeArrowheads="1"/>
          </p:cNvSpPr>
          <p:nvPr/>
        </p:nvSpPr>
        <p:spPr bwMode="auto">
          <a:xfrm>
            <a:off x="3800475" y="6381750"/>
            <a:ext cx="1512888" cy="484188"/>
          </a:xfrm>
          <a:prstGeom prst="rect">
            <a:avLst/>
          </a:prstGeom>
          <a:solidFill>
            <a:srgbClr val="F9F9F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ts val="1500"/>
              </a:lnSpc>
            </a:pPr>
            <a:r>
              <a:rPr lang="en-US" altLang="zh-TW" sz="1800" b="1">
                <a:solidFill>
                  <a:srgbClr val="0000FF"/>
                </a:solidFill>
                <a:latin typeface="標楷體" charset="0"/>
                <a:ea typeface="標楷體" charset="0"/>
                <a:cs typeface="標楷體" charset="0"/>
              </a:rPr>
              <a:t>4/1</a:t>
            </a:r>
            <a:r>
              <a:rPr lang="zh-TW" altLang="en-US" sz="1800" b="1">
                <a:solidFill>
                  <a:srgbClr val="0000FF"/>
                </a:solidFill>
                <a:latin typeface="標楷體" charset="0"/>
                <a:ea typeface="標楷體" charset="0"/>
                <a:cs typeface="標楷體" charset="0"/>
              </a:rPr>
              <a:t>上線</a:t>
            </a:r>
          </a:p>
          <a:p>
            <a:pPr algn="ctr">
              <a:lnSpc>
                <a:spcPts val="1500"/>
              </a:lnSpc>
            </a:pPr>
            <a:endParaRPr lang="zh-TW" altLang="en-US" sz="1800" b="1">
              <a:solidFill>
                <a:srgbClr val="0000FF"/>
              </a:solidFill>
              <a:latin typeface="標楷體" charset="0"/>
              <a:ea typeface="標楷體" charset="0"/>
              <a:cs typeface="標楷體" charset="0"/>
            </a:endParaRPr>
          </a:p>
        </p:txBody>
      </p:sp>
      <p:sp>
        <p:nvSpPr>
          <p:cNvPr id="61454" name="圓角矩形 5"/>
          <p:cNvSpPr>
            <a:spLocks noChangeArrowheads="1"/>
          </p:cNvSpPr>
          <p:nvPr/>
        </p:nvSpPr>
        <p:spPr bwMode="auto">
          <a:xfrm>
            <a:off x="5367338" y="4556125"/>
            <a:ext cx="4464050" cy="1987550"/>
          </a:xfrm>
          <a:prstGeom prst="roundRect">
            <a:avLst>
              <a:gd name="adj" fmla="val 16667"/>
            </a:avLst>
          </a:prstGeom>
          <a:noFill/>
          <a:ln w="4445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1455" name="文字方塊 17"/>
          <p:cNvSpPr txBox="1">
            <a:spLocks noChangeArrowheads="1"/>
          </p:cNvSpPr>
          <p:nvPr/>
        </p:nvSpPr>
        <p:spPr bwMode="auto">
          <a:xfrm>
            <a:off x="6537325" y="3887788"/>
            <a:ext cx="2376488" cy="6397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ts val="1500"/>
              </a:lnSpc>
            </a:pPr>
            <a:r>
              <a:rPr lang="en-US" altLang="zh-TW" sz="1800" b="1">
                <a:solidFill>
                  <a:srgbClr val="0000FF"/>
                </a:solidFill>
                <a:latin typeface="標楷體" charset="0"/>
                <a:ea typeface="標楷體" charset="0"/>
                <a:cs typeface="標楷體" charset="0"/>
              </a:rPr>
              <a:t>4/1</a:t>
            </a:r>
            <a:r>
              <a:rPr lang="zh-TW" altLang="en-US" sz="1800" b="1">
                <a:solidFill>
                  <a:srgbClr val="0000FF"/>
                </a:solidFill>
                <a:latin typeface="標楷體" charset="0"/>
                <a:ea typeface="標楷體" charset="0"/>
                <a:cs typeface="標楷體" charset="0"/>
              </a:rPr>
              <a:t>上線</a:t>
            </a:r>
          </a:p>
          <a:p>
            <a:pPr algn="ctr">
              <a:lnSpc>
                <a:spcPts val="3000"/>
              </a:lnSpc>
            </a:pPr>
            <a:endParaRPr lang="zh-TW" altLang="en-US" sz="2200" b="1">
              <a:solidFill>
                <a:srgbClr val="0000FF"/>
              </a:solidFill>
              <a:latin typeface="標楷體" charset="0"/>
              <a:ea typeface="標楷體" charset="0"/>
              <a:cs typeface="標楷體" charset="0"/>
            </a:endParaRPr>
          </a:p>
        </p:txBody>
      </p:sp>
      <p:sp>
        <p:nvSpPr>
          <p:cNvPr id="61456" name="文字方塊 18"/>
          <p:cNvSpPr txBox="1">
            <a:spLocks noChangeArrowheads="1"/>
          </p:cNvSpPr>
          <p:nvPr/>
        </p:nvSpPr>
        <p:spPr bwMode="auto">
          <a:xfrm>
            <a:off x="1568450" y="5661025"/>
            <a:ext cx="1512888" cy="515938"/>
          </a:xfrm>
          <a:prstGeom prst="rect">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ts val="1500"/>
              </a:lnSpc>
            </a:pPr>
            <a:r>
              <a:rPr lang="en-US" altLang="zh-TW" sz="1800" b="1">
                <a:solidFill>
                  <a:srgbClr val="0000FF"/>
                </a:solidFill>
                <a:latin typeface="標楷體" charset="0"/>
                <a:ea typeface="標楷體" charset="0"/>
                <a:cs typeface="標楷體" charset="0"/>
              </a:rPr>
              <a:t>4/1</a:t>
            </a:r>
            <a:r>
              <a:rPr lang="zh-TW" altLang="en-US" sz="1800" b="1">
                <a:solidFill>
                  <a:srgbClr val="0000FF"/>
                </a:solidFill>
                <a:latin typeface="標楷體" charset="0"/>
                <a:ea typeface="標楷體" charset="0"/>
                <a:cs typeface="標楷體" charset="0"/>
              </a:rPr>
              <a:t>上線</a:t>
            </a:r>
          </a:p>
          <a:p>
            <a:pPr algn="ctr">
              <a:lnSpc>
                <a:spcPts val="1800"/>
              </a:lnSpc>
            </a:pPr>
            <a:endParaRPr lang="zh-TW" altLang="en-US" sz="1800" b="1">
              <a:solidFill>
                <a:srgbClr val="0000FF"/>
              </a:solidFill>
              <a:latin typeface="標楷體" charset="0"/>
              <a:ea typeface="標楷體" charset="0"/>
              <a:cs typeface="標楷體" charset="0"/>
            </a:endParaRPr>
          </a:p>
        </p:txBody>
      </p:sp>
      <p:sp>
        <p:nvSpPr>
          <p:cNvPr id="8" name="圓角矩形圖說文字 7"/>
          <p:cNvSpPr/>
          <p:nvPr/>
        </p:nvSpPr>
        <p:spPr bwMode="auto">
          <a:xfrm>
            <a:off x="6392863" y="4652963"/>
            <a:ext cx="3060700" cy="693737"/>
          </a:xfrm>
          <a:prstGeom prst="wedgeRoundRectCallout">
            <a:avLst>
              <a:gd name="adj1" fmla="val -35636"/>
              <a:gd name="adj2" fmla="val 65412"/>
              <a:gd name="adj3" fmla="val 16667"/>
            </a:avLst>
          </a:prstGeom>
          <a:solidFill>
            <a:srgbClr val="FF0000"/>
          </a:solidFill>
          <a:ln w="9525" cap="flat" cmpd="sng" algn="ctr">
            <a:solidFill>
              <a:schemeClr val="tx1"/>
            </a:solidFill>
            <a:prstDash val="solid"/>
            <a:round/>
            <a:headEnd type="none" w="med" len="med"/>
            <a:tailEnd type="none" w="med" len="med"/>
          </a:ln>
          <a:effectLst/>
          <a:extLst/>
        </p:spPr>
        <p:txBody>
          <a:bodyPr/>
          <a:lstStyle/>
          <a:p>
            <a:pPr marL="1166813" indent="-1166813"/>
            <a:r>
              <a:rPr lang="en-US" altLang="zh-TW" sz="1800" b="1">
                <a:solidFill>
                  <a:schemeClr val="bg1"/>
                </a:solidFill>
                <a:latin typeface="標楷體" charset="0"/>
                <a:ea typeface="標楷體" charset="0"/>
                <a:cs typeface="標楷體" charset="0"/>
              </a:rPr>
              <a:t>106</a:t>
            </a:r>
            <a:r>
              <a:rPr lang="zh-TW" altLang="en-US" sz="1800" b="1">
                <a:solidFill>
                  <a:schemeClr val="bg1"/>
                </a:solidFill>
                <a:latin typeface="標楷體" charset="0"/>
                <a:ea typeface="標楷體" charset="0"/>
                <a:cs typeface="標楷體" charset="0"/>
              </a:rPr>
              <a:t>年目標</a:t>
            </a:r>
            <a:r>
              <a:rPr lang="en-US" altLang="zh-TW" sz="1800" b="1">
                <a:solidFill>
                  <a:schemeClr val="bg1"/>
                </a:solidFill>
                <a:latin typeface="標楷體" charset="0"/>
                <a:ea typeface="標楷體" charset="0"/>
                <a:cs typeface="標楷體" charset="0"/>
              </a:rPr>
              <a:t>:</a:t>
            </a:r>
            <a:r>
              <a:rPr lang="zh-TW" altLang="en-US" sz="1800" b="1">
                <a:solidFill>
                  <a:schemeClr val="bg1"/>
                </a:solidFill>
                <a:latin typeface="標楷體" charset="0"/>
                <a:ea typeface="標楷體" charset="0"/>
                <a:cs typeface="標楷體" charset="0"/>
              </a:rPr>
              <a:t>全國牙醫診所</a:t>
            </a:r>
            <a:r>
              <a:rPr lang="en-US" altLang="zh-TW" sz="1800" b="1" u="sng">
                <a:solidFill>
                  <a:schemeClr val="bg1"/>
                </a:solidFill>
                <a:effectLst>
                  <a:outerShdw blurRad="38100" dist="38100" dir="2700000" algn="tl">
                    <a:srgbClr val="000000"/>
                  </a:outerShdw>
                </a:effectLst>
                <a:latin typeface="標楷體" charset="0"/>
                <a:ea typeface="標楷體" charset="0"/>
                <a:cs typeface="標楷體" charset="0"/>
              </a:rPr>
              <a:t>80%</a:t>
            </a:r>
            <a:r>
              <a:rPr lang="zh-TW" altLang="en-US" sz="1800" b="1">
                <a:solidFill>
                  <a:schemeClr val="bg1"/>
                </a:solidFill>
                <a:latin typeface="標楷體" charset="0"/>
                <a:ea typeface="標楷體" charset="0"/>
                <a:cs typeface="標楷體" charset="0"/>
              </a:rPr>
              <a:t>開啟使用</a:t>
            </a:r>
            <a:endParaRPr kumimoji="0" lang="zh-TW" altLang="en-US" sz="1800" b="1">
              <a:solidFill>
                <a:schemeClr val="bg1"/>
              </a:solidFill>
              <a:latin typeface="Arial" charset="0"/>
            </a:endParaRPr>
          </a:p>
        </p:txBody>
      </p:sp>
      <p:sp>
        <p:nvSpPr>
          <p:cNvPr id="17" name="五角星形 16"/>
          <p:cNvSpPr/>
          <p:nvPr/>
        </p:nvSpPr>
        <p:spPr bwMode="auto">
          <a:xfrm>
            <a:off x="149134" y="3284984"/>
            <a:ext cx="432000" cy="432000"/>
          </a:xfrm>
          <a:prstGeom prst="star5">
            <a:avLst/>
          </a:prstGeom>
          <a:solidFill>
            <a:srgbClr val="FFFF00"/>
          </a:solidFill>
          <a:ln w="9525" cap="flat" cmpd="sng" algn="ctr">
            <a:solidFill>
              <a:srgbClr val="FFC000"/>
            </a:solidFill>
            <a:prstDash val="solid"/>
            <a:round/>
            <a:headEnd type="none" w="med" len="med"/>
            <a:tailEnd type="none" w="med" len="med"/>
          </a:ln>
          <a:effectLst/>
          <a:scene3d>
            <a:camera prst="orthographicFront"/>
            <a:lightRig rig="threePt" dir="t"/>
          </a:scene3d>
          <a:sp3d>
            <a:bevelT/>
          </a:sp3d>
          <a:extLst/>
        </p:spPr>
        <p:txBody>
          <a:bodyPr/>
          <a:lstStyle/>
          <a:p>
            <a:pPr>
              <a:buFont typeface="Arial" charset="0"/>
              <a:buNone/>
              <a:defRPr/>
            </a:pPr>
            <a:endParaRPr kumimoji="0" lang="zh-TW" altLang="en-US" sz="1800">
              <a:latin typeface="Arial" charset="0"/>
              <a:ea typeface="新細明體" pitchFamily="18" charset="-120"/>
              <a:cs typeface="+mn-cs"/>
            </a:endParaRPr>
          </a:p>
        </p:txBody>
      </p:sp>
      <p:sp>
        <p:nvSpPr>
          <p:cNvPr id="20" name="五角星形 19"/>
          <p:cNvSpPr/>
          <p:nvPr/>
        </p:nvSpPr>
        <p:spPr bwMode="auto">
          <a:xfrm>
            <a:off x="3224808" y="1324019"/>
            <a:ext cx="432000" cy="432000"/>
          </a:xfrm>
          <a:prstGeom prst="star5">
            <a:avLst/>
          </a:prstGeom>
          <a:solidFill>
            <a:srgbClr val="FFFF00"/>
          </a:solidFill>
          <a:ln w="9525" cap="flat" cmpd="sng" algn="ctr">
            <a:solidFill>
              <a:srgbClr val="FFC000"/>
            </a:solidFill>
            <a:prstDash val="solid"/>
            <a:round/>
            <a:headEnd type="none" w="med" len="med"/>
            <a:tailEnd type="none" w="med" len="med"/>
          </a:ln>
          <a:effectLst/>
          <a:scene3d>
            <a:camera prst="orthographicFront"/>
            <a:lightRig rig="threePt" dir="t"/>
          </a:scene3d>
          <a:sp3d>
            <a:bevelT/>
          </a:sp3d>
          <a:extLst/>
        </p:spPr>
        <p:txBody>
          <a:bodyPr/>
          <a:lstStyle/>
          <a:p>
            <a:pPr>
              <a:buFont typeface="Arial" charset="0"/>
              <a:buNone/>
              <a:defRPr/>
            </a:pPr>
            <a:endParaRPr kumimoji="0" lang="zh-TW" altLang="en-US" sz="1800">
              <a:latin typeface="Arial" charset="0"/>
              <a:ea typeface="新細明體" pitchFamily="18" charset="-120"/>
              <a:cs typeface="+mn-cs"/>
            </a:endParaRPr>
          </a:p>
        </p:txBody>
      </p:sp>
      <p:sp>
        <p:nvSpPr>
          <p:cNvPr id="21" name="五角星形 20"/>
          <p:cNvSpPr/>
          <p:nvPr/>
        </p:nvSpPr>
        <p:spPr bwMode="auto">
          <a:xfrm>
            <a:off x="5386922" y="5130698"/>
            <a:ext cx="432000" cy="432000"/>
          </a:xfrm>
          <a:prstGeom prst="star5">
            <a:avLst/>
          </a:prstGeom>
          <a:solidFill>
            <a:srgbClr val="FFFF00"/>
          </a:solidFill>
          <a:ln w="9525" cap="flat" cmpd="sng" algn="ctr">
            <a:solidFill>
              <a:srgbClr val="FFC000"/>
            </a:solidFill>
            <a:prstDash val="solid"/>
            <a:round/>
            <a:headEnd type="none" w="med" len="med"/>
            <a:tailEnd type="none" w="med" len="med"/>
          </a:ln>
          <a:effectLst/>
          <a:scene3d>
            <a:camera prst="orthographicFront"/>
            <a:lightRig rig="threePt" dir="t"/>
          </a:scene3d>
          <a:sp3d>
            <a:bevelT/>
          </a:sp3d>
          <a:extLst/>
        </p:spPr>
        <p:txBody>
          <a:bodyPr/>
          <a:lstStyle/>
          <a:p>
            <a:pPr>
              <a:buFont typeface="Arial" charset="0"/>
              <a:buNone/>
              <a:defRPr/>
            </a:pPr>
            <a:endParaRPr kumimoji="0" lang="zh-TW" altLang="en-US" sz="1800">
              <a:latin typeface="Arial" charset="0"/>
              <a:ea typeface="新細明體" pitchFamily="18" charset="-120"/>
              <a:cs typeface="+mn-cs"/>
            </a:endParaRPr>
          </a:p>
        </p:txBody>
      </p:sp>
      <p:sp>
        <p:nvSpPr>
          <p:cNvPr id="61467" name="文字方塊 8"/>
          <p:cNvSpPr txBox="1">
            <a:spLocks noChangeArrowheads="1"/>
          </p:cNvSpPr>
          <p:nvPr/>
        </p:nvSpPr>
        <p:spPr bwMode="auto">
          <a:xfrm>
            <a:off x="149225" y="6335713"/>
            <a:ext cx="329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1800" b="1">
                <a:solidFill>
                  <a:srgbClr val="FF0000"/>
                </a:solidFill>
                <a:latin typeface="標楷體" charset="0"/>
                <a:ea typeface="標楷體" charset="0"/>
                <a:cs typeface="標楷體" charset="0"/>
              </a:rPr>
              <a:t>註</a:t>
            </a:r>
            <a:r>
              <a:rPr lang="en-US" altLang="zh-TW" sz="1800" b="1">
                <a:solidFill>
                  <a:srgbClr val="FF0000"/>
                </a:solidFill>
                <a:latin typeface="標楷體" charset="0"/>
                <a:ea typeface="標楷體" charset="0"/>
                <a:cs typeface="標楷體" charset="0"/>
              </a:rPr>
              <a:t>:</a:t>
            </a:r>
            <a:r>
              <a:rPr lang="zh-TW" altLang="en-US" sz="1800" b="1">
                <a:solidFill>
                  <a:srgbClr val="FF0000"/>
                </a:solidFill>
                <a:latin typeface="標楷體" charset="0"/>
                <a:ea typeface="標楷體" charset="0"/>
                <a:cs typeface="標楷體" charset="0"/>
              </a:rPr>
              <a:t>  牙醫院所可</a:t>
            </a:r>
            <a:r>
              <a:rPr lang="zh-TW" sz="1800" b="1">
                <a:solidFill>
                  <a:srgbClr val="FF0000"/>
                </a:solidFill>
                <a:latin typeface="標楷體" charset="0"/>
                <a:ea typeface="標楷體" charset="0"/>
                <a:cs typeface="標楷體" charset="0"/>
              </a:rPr>
              <a:t>查詢權限</a:t>
            </a:r>
            <a:r>
              <a:rPr lang="zh-TW" altLang="en-US" sz="1800" b="1">
                <a:solidFill>
                  <a:srgbClr val="FF0000"/>
                </a:solidFill>
                <a:latin typeface="標楷體" charset="0"/>
                <a:ea typeface="標楷體" charset="0"/>
                <a:cs typeface="標楷體" charset="0"/>
              </a:rPr>
              <a:t>內容</a:t>
            </a:r>
            <a:endParaRPr lang="zh-TW" altLang="en-US" sz="1800">
              <a:solidFill>
                <a:srgbClr val="FF0000"/>
              </a:solidFill>
            </a:endParaRPr>
          </a:p>
        </p:txBody>
      </p:sp>
      <p:sp>
        <p:nvSpPr>
          <p:cNvPr id="22" name="五角星形 21"/>
          <p:cNvSpPr/>
          <p:nvPr/>
        </p:nvSpPr>
        <p:spPr bwMode="auto">
          <a:xfrm>
            <a:off x="560512" y="6359262"/>
            <a:ext cx="288032" cy="304170"/>
          </a:xfrm>
          <a:prstGeom prst="star5">
            <a:avLst/>
          </a:prstGeom>
          <a:solidFill>
            <a:srgbClr val="FFFF00"/>
          </a:solidFill>
          <a:ln w="9525" cap="flat" cmpd="sng" algn="ctr">
            <a:solidFill>
              <a:srgbClr val="FFC000"/>
            </a:solidFill>
            <a:prstDash val="solid"/>
            <a:round/>
            <a:headEnd type="none" w="med" len="med"/>
            <a:tailEnd type="none" w="med" len="med"/>
          </a:ln>
          <a:effectLst/>
          <a:scene3d>
            <a:camera prst="orthographicFront"/>
            <a:lightRig rig="threePt" dir="t"/>
          </a:scene3d>
          <a:sp3d>
            <a:bevelT/>
          </a:sp3d>
          <a:extLst/>
        </p:spPr>
        <p:txBody>
          <a:bodyPr/>
          <a:lstStyle/>
          <a:p>
            <a:pPr>
              <a:buFont typeface="Arial" charset="0"/>
              <a:buNone/>
              <a:defRPr/>
            </a:pPr>
            <a:endParaRPr kumimoji="0" lang="zh-TW" altLang="en-US" sz="1800">
              <a:latin typeface="Arial" charset="0"/>
              <a:ea typeface="新細明體" pitchFamily="18" charset="-120"/>
              <a:cs typeface="+mn-cs"/>
            </a:endParaRPr>
          </a:p>
        </p:txBody>
      </p:sp>
      <p:grpSp>
        <p:nvGrpSpPr>
          <p:cNvPr id="61471" name="群組 27"/>
          <p:cNvGrpSpPr>
            <a:grpSpLocks/>
          </p:cNvGrpSpPr>
          <p:nvPr/>
        </p:nvGrpSpPr>
        <p:grpSpPr bwMode="auto">
          <a:xfrm>
            <a:off x="762000" y="3948113"/>
            <a:ext cx="2838450" cy="1108075"/>
            <a:chOff x="486433" y="3875183"/>
            <a:chExt cx="2837351" cy="1108421"/>
          </a:xfrm>
        </p:grpSpPr>
        <p:cxnSp>
          <p:nvCxnSpPr>
            <p:cNvPr id="61472" name="直線單箭頭接點 28"/>
            <p:cNvCxnSpPr>
              <a:cxnSpLocks noChangeShapeType="1"/>
            </p:cNvCxnSpPr>
            <p:nvPr/>
          </p:nvCxnSpPr>
          <p:spPr bwMode="auto">
            <a:xfrm flipH="1">
              <a:off x="2485292" y="3875183"/>
              <a:ext cx="838492" cy="333402"/>
            </a:xfrm>
            <a:prstGeom prst="straightConnector1">
              <a:avLst/>
            </a:prstGeom>
            <a:noFill/>
            <a:ln w="19050">
              <a:solidFill>
                <a:srgbClr val="000000"/>
              </a:solidFill>
              <a:prstDash val="sysDot"/>
              <a:round/>
              <a:headEnd/>
              <a:tailEnd type="triangle" w="lg" len="lg"/>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30" name="文字方塊 29"/>
            <p:cNvSpPr txBox="1"/>
            <p:nvPr/>
          </p:nvSpPr>
          <p:spPr>
            <a:xfrm>
              <a:off x="486433" y="4273769"/>
              <a:ext cx="1588473" cy="368415"/>
            </a:xfrm>
            <a:prstGeom prst="rect">
              <a:avLst/>
            </a:prstGeom>
            <a:noFill/>
          </p:spPr>
          <p:txBody>
            <a:bodyPr>
              <a:spAutoFit/>
            </a:bodyPr>
            <a:lstStyle/>
            <a:p>
              <a:pPr>
                <a:buFont typeface="Arial" charset="0"/>
                <a:buNone/>
              </a:pPr>
              <a:r>
                <a:rPr kumimoji="0" lang="zh-TW" altLang="en-US" sz="1800" b="1">
                  <a:solidFill>
                    <a:srgbClr val="1B4171"/>
                  </a:solidFill>
                  <a:latin typeface="標楷體" charset="0"/>
                  <a:ea typeface="標楷體" charset="0"/>
                  <a:cs typeface="標楷體" charset="0"/>
                </a:rPr>
                <a:t>出院病歷摘要</a:t>
              </a:r>
            </a:p>
          </p:txBody>
        </p:sp>
        <p:sp>
          <p:nvSpPr>
            <p:cNvPr id="31" name="橢圓 30"/>
            <p:cNvSpPr/>
            <p:nvPr/>
          </p:nvSpPr>
          <p:spPr bwMode="auto">
            <a:xfrm>
              <a:off x="2051720" y="4063744"/>
              <a:ext cx="432048" cy="445650"/>
            </a:xfrm>
            <a:prstGeom prst="ellipse">
              <a:avLst/>
            </a:prstGeom>
            <a:gradFill>
              <a:gsLst>
                <a:gs pos="0">
                  <a:srgbClr val="FFCCFF"/>
                </a:gs>
                <a:gs pos="27000">
                  <a:srgbClr val="9900CC"/>
                </a:gs>
                <a:gs pos="100000">
                  <a:srgbClr val="9966FF"/>
                </a:gs>
              </a:gsLst>
              <a:lin ang="5400000" scaled="0"/>
            </a:gradFill>
            <a:ln w="9525" cap="flat" cmpd="sng" algn="ctr">
              <a:noFill/>
              <a:prstDash val="solid"/>
              <a:round/>
              <a:headEnd type="none" w="med" len="med"/>
              <a:tailEnd type="none" w="med" len="med"/>
            </a:ln>
            <a:effectLst/>
            <a:scene3d>
              <a:camera prst="orthographicFront"/>
              <a:lightRig rig="threePt" dir="t"/>
            </a:scene3d>
            <a:sp3d prstMaterial="translucentPowder"/>
            <a:extLst/>
          </p:spPr>
          <p:txBody>
            <a:bodyPr/>
            <a:lstStyle/>
            <a:p>
              <a:pPr fontAlgn="auto">
                <a:spcBef>
                  <a:spcPts val="0"/>
                </a:spcBef>
                <a:spcAft>
                  <a:spcPts val="0"/>
                </a:spcAft>
                <a:buFont typeface="Arial" charset="0"/>
                <a:buNone/>
                <a:defRPr/>
              </a:pPr>
              <a:endParaRPr kumimoji="0" lang="zh-TW" altLang="en-US" sz="1800" kern="0">
                <a:solidFill>
                  <a:prstClr val="black"/>
                </a:solidFill>
                <a:latin typeface="Arial" charset="0"/>
                <a:ea typeface="+mn-ea"/>
                <a:cs typeface="+mn-cs"/>
              </a:endParaRPr>
            </a:p>
          </p:txBody>
        </p:sp>
        <p:sp>
          <p:nvSpPr>
            <p:cNvPr id="32" name="文字方塊 31"/>
            <p:cNvSpPr txBox="1"/>
            <p:nvPr/>
          </p:nvSpPr>
          <p:spPr>
            <a:xfrm>
              <a:off x="635600" y="4631069"/>
              <a:ext cx="1512302" cy="352535"/>
            </a:xfrm>
            <a:prstGeom prst="rect">
              <a:avLst/>
            </a:prstGeom>
            <a:solidFill>
              <a:srgbClr val="EAEAEA"/>
            </a:solidFill>
          </p:spPr>
          <p:txBody>
            <a:bodyPr>
              <a:spAutoFit/>
            </a:bodyPr>
            <a:lstStyle/>
            <a:p>
              <a:pPr algn="ctr" fontAlgn="auto">
                <a:lnSpc>
                  <a:spcPts val="2000"/>
                </a:lnSpc>
                <a:spcBef>
                  <a:spcPts val="0"/>
                </a:spcBef>
                <a:spcAft>
                  <a:spcPts val="0"/>
                </a:spcAft>
                <a:buFont typeface="Arial" pitchFamily="34" charset="0"/>
                <a:buNone/>
                <a:defRPr/>
              </a:pPr>
              <a:r>
                <a:rPr kumimoji="0" lang="en-US" altLang="zh-TW" sz="2200" b="1" kern="0" dirty="0">
                  <a:solidFill>
                    <a:srgbClr val="0000FF"/>
                  </a:solidFill>
                  <a:latin typeface="標楷體" panose="03000509000000000000" pitchFamily="65" charset="-120"/>
                  <a:ea typeface="標楷體" panose="03000509000000000000" pitchFamily="65" charset="-120"/>
                  <a:cs typeface="+mn-cs"/>
                </a:rPr>
                <a:t>4/1</a:t>
              </a:r>
              <a:r>
                <a:rPr kumimoji="0" lang="zh-TW" altLang="en-US" sz="2200" b="1" kern="0" dirty="0">
                  <a:solidFill>
                    <a:srgbClr val="0000FF"/>
                  </a:solidFill>
                  <a:latin typeface="標楷體" panose="03000509000000000000" pitchFamily="65" charset="-120"/>
                  <a:ea typeface="標楷體" panose="03000509000000000000" pitchFamily="65" charset="-120"/>
                  <a:cs typeface="+mn-cs"/>
                </a:rPr>
                <a:t>上線</a:t>
              </a:r>
              <a:endParaRPr kumimoji="0" lang="en-US" altLang="zh-TW" sz="2200" b="1" kern="0" dirty="0">
                <a:solidFill>
                  <a:srgbClr val="0000FF"/>
                </a:solidFill>
                <a:latin typeface="標楷體" panose="03000509000000000000" pitchFamily="65" charset="-120"/>
                <a:ea typeface="標楷體" panose="03000509000000000000" pitchFamily="65" charset="-120"/>
                <a:cs typeface="+mn-cs"/>
              </a:endParaRPr>
            </a:p>
          </p:txBody>
        </p:sp>
      </p:grpSp>
    </p:spTree>
    <p:custDataLst>
      <p:tags r:id="rId1"/>
    </p:custDataLst>
    <p:extLst>
      <p:ext uri="{BB962C8B-B14F-4D97-AF65-F5344CB8AC3E}">
        <p14:creationId xmlns:p14="http://schemas.microsoft.com/office/powerpoint/2010/main" val="1734554546"/>
      </p:ext>
    </p:extLst>
  </p:cSld>
  <p:clrMapOvr>
    <a:masterClrMapping/>
  </p:clrMapOvr>
  <p:transition advTm="25893"/>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1"/>
          <p:cNvSpPr>
            <a:spLocks noGrp="1"/>
          </p:cNvSpPr>
          <p:nvPr>
            <p:ph type="title"/>
          </p:nvPr>
        </p:nvSpPr>
        <p:spPr/>
        <p:txBody>
          <a:bodyPr>
            <a:noAutofit/>
          </a:bodyPr>
          <a:lstStyle/>
          <a:p>
            <a:pPr>
              <a:lnSpc>
                <a:spcPts val="4000"/>
              </a:lnSpc>
            </a:pPr>
            <a:r>
              <a:rPr kumimoji="1" lang="zh-TW" altLang="en-US">
                <a:solidFill>
                  <a:srgbClr val="0000CC"/>
                </a:solidFill>
                <a:effectLst>
                  <a:outerShdw blurRad="38100" dist="38100" dir="2700000" algn="tl">
                    <a:srgbClr val="DDDDDD"/>
                  </a:outerShdw>
                </a:effectLst>
                <a:latin typeface="標楷體" charset="0"/>
                <a:ea typeface="全真顏體" charset="0"/>
                <a:cs typeface="全真顏體" charset="0"/>
              </a:rPr>
              <a:t>善用健保</a:t>
            </a:r>
            <a:r>
              <a:rPr kumimoji="1" lang="zh-TW">
                <a:solidFill>
                  <a:srgbClr val="0000CC"/>
                </a:solidFill>
                <a:effectLst>
                  <a:outerShdw blurRad="38100" dist="38100" dir="2700000" algn="tl">
                    <a:srgbClr val="DDDDDD"/>
                  </a:outerShdw>
                </a:effectLst>
                <a:latin typeface="標楷體" charset="0"/>
                <a:ea typeface="全真顏體" charset="0"/>
                <a:cs typeface="全真顏體" charset="0"/>
              </a:rPr>
              <a:t>醫療資訊</a:t>
            </a:r>
            <a:r>
              <a:rPr kumimoji="1" lang="zh-TW" altLang="en-US">
                <a:solidFill>
                  <a:srgbClr val="0000CC"/>
                </a:solidFill>
                <a:effectLst>
                  <a:outerShdw blurRad="38100" dist="38100" dir="2700000" algn="tl">
                    <a:srgbClr val="DDDDDD"/>
                  </a:outerShdw>
                </a:effectLst>
                <a:latin typeface="標楷體" charset="0"/>
                <a:ea typeface="全真顏體" charset="0"/>
                <a:cs typeface="全真顏體" charset="0"/>
              </a:rPr>
              <a:t>雲端查詢系統</a:t>
            </a:r>
            <a:r>
              <a:rPr kumimoji="1" lang="en-US" altLang="zh-TW" sz="1800">
                <a:solidFill>
                  <a:srgbClr val="0000CC"/>
                </a:solidFill>
                <a:effectLst>
                  <a:outerShdw blurRad="38100" dist="38100" dir="2700000" algn="tl">
                    <a:srgbClr val="DDDDDD"/>
                  </a:outerShdw>
                </a:effectLst>
                <a:latin typeface="標楷體" charset="0"/>
                <a:ea typeface="標楷體" charset="0"/>
                <a:cs typeface="Times New Roman" charset="0"/>
              </a:rPr>
              <a:t>(3-2) </a:t>
            </a:r>
            <a:r>
              <a:rPr lang="en-US" altLang="zh-TW" sz="1800">
                <a:solidFill>
                  <a:srgbClr val="0000CC"/>
                </a:solidFill>
                <a:effectLst>
                  <a:outerShdw blurRad="38100" dist="38100" dir="2700000" algn="tl">
                    <a:srgbClr val="DDDDDD"/>
                  </a:outerShdw>
                </a:effectLst>
                <a:latin typeface="Times New Roman" charset="0"/>
                <a:ea typeface="標楷體" charset="0"/>
                <a:cs typeface="Times New Roman" charset="0"/>
              </a:rPr>
              <a:t/>
            </a:r>
            <a:br>
              <a:rPr lang="en-US" altLang="zh-TW" sz="1800">
                <a:solidFill>
                  <a:srgbClr val="0000CC"/>
                </a:solidFill>
                <a:effectLst>
                  <a:outerShdw blurRad="38100" dist="38100" dir="2700000" algn="tl">
                    <a:srgbClr val="DDDDDD"/>
                  </a:outerShdw>
                </a:effectLst>
                <a:latin typeface="Times New Roman" charset="0"/>
                <a:ea typeface="標楷體" charset="0"/>
                <a:cs typeface="Times New Roman" charset="0"/>
              </a:rPr>
            </a:br>
            <a:r>
              <a:rPr lang="en-US" altLang="zh-TW" sz="3200">
                <a:solidFill>
                  <a:srgbClr val="0000CC"/>
                </a:solidFill>
                <a:effectLst>
                  <a:outerShdw blurRad="38100" dist="38100" dir="2700000" algn="tl">
                    <a:srgbClr val="DDDDDD"/>
                  </a:outerShdw>
                </a:effectLst>
                <a:latin typeface="標楷體" charset="0"/>
                <a:ea typeface="華康粗黑體" charset="0"/>
                <a:cs typeface="華康粗黑體" charset="0"/>
              </a:rPr>
              <a:t>-</a:t>
            </a:r>
            <a:r>
              <a:rPr lang="zh-TW" altLang="en-US" sz="3200">
                <a:solidFill>
                  <a:srgbClr val="0000CC"/>
                </a:solidFill>
                <a:effectLst>
                  <a:outerShdw blurRad="38100" dist="38100" dir="2700000" algn="tl">
                    <a:srgbClr val="DDDDDD"/>
                  </a:outerShdw>
                </a:effectLst>
                <a:latin typeface="標楷體" charset="0"/>
                <a:ea typeface="華康粗黑體" charset="0"/>
                <a:cs typeface="華康粗黑體" charset="0"/>
              </a:rPr>
              <a:t>全署牙醫查詢概況</a:t>
            </a:r>
            <a:endParaRPr lang="en-US" altLang="zh-TW" sz="3200">
              <a:solidFill>
                <a:srgbClr val="0000CC"/>
              </a:solidFill>
              <a:effectLst>
                <a:outerShdw blurRad="38100" dist="38100" dir="2700000" algn="tl">
                  <a:srgbClr val="DDDDDD"/>
                </a:outerShdw>
              </a:effectLst>
              <a:latin typeface="標楷體" charset="0"/>
              <a:ea typeface="華康粗黑體" charset="0"/>
              <a:cs typeface="華康粗黑體" charset="0"/>
            </a:endParaRPr>
          </a:p>
        </p:txBody>
      </p:sp>
      <p:graphicFrame>
        <p:nvGraphicFramePr>
          <p:cNvPr id="4" name="表格 3"/>
          <p:cNvGraphicFramePr>
            <a:graphicFrameLocks noGrp="1"/>
          </p:cNvGraphicFramePr>
          <p:nvPr/>
        </p:nvGraphicFramePr>
        <p:xfrm>
          <a:off x="232140" y="1524003"/>
          <a:ext cx="9249316" cy="4238921"/>
        </p:xfrm>
        <a:graphic>
          <a:graphicData uri="http://schemas.openxmlformats.org/drawingml/2006/table">
            <a:tbl>
              <a:tblPr>
                <a:effectLst>
                  <a:innerShdw blurRad="114300">
                    <a:prstClr val="black"/>
                  </a:innerShdw>
                </a:effectLst>
              </a:tblPr>
              <a:tblGrid>
                <a:gridCol w="1322439"/>
                <a:gridCol w="1736363"/>
                <a:gridCol w="1740066"/>
                <a:gridCol w="1716191"/>
                <a:gridCol w="1716191"/>
                <a:gridCol w="1018066"/>
              </a:tblGrid>
              <a:tr h="9540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項目</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738AC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查詢</a:t>
                      </a:r>
                      <a:b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b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醫事人員數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738AC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查詢</a:t>
                      </a:r>
                      <a:b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b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總病人數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738AC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查詢</a:t>
                      </a:r>
                      <a:b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b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總筆數</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738AC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查詢病人數比率</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738AC8"/>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全署</a:t>
                      </a:r>
                      <a:endParaRPr kumimoji="0" lang="en-US" altLang="zh-TW" sz="2400" b="1" i="0" u="none" strike="noStrike" cap="none" normalizeH="0" baseline="0" dirty="0" smtClean="0">
                        <a:ln>
                          <a:noFill/>
                        </a:ln>
                        <a:solidFill>
                          <a:schemeClr val="bg1"/>
                        </a:solidFill>
                        <a:effectLst/>
                        <a:latin typeface="標楷體" pitchFamily="65" charset="-120"/>
                        <a:ea typeface="標楷體" pitchFamily="65" charset="-120"/>
                      </a:endParaRPr>
                    </a:p>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chemeClr val="bg1"/>
                          </a:solidFill>
                          <a:effectLst/>
                          <a:latin typeface="標楷體" pitchFamily="65" charset="-120"/>
                          <a:ea typeface="標楷體" pitchFamily="65" charset="-120"/>
                        </a:rPr>
                        <a:t>排名</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738AC8"/>
                    </a:solidFill>
                  </a:tcPr>
                </a:tc>
              </a:tr>
              <a:tr h="446856">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rgbClr val="000000"/>
                          </a:solidFill>
                          <a:effectLst/>
                          <a:latin typeface="標楷體" pitchFamily="65" charset="-120"/>
                          <a:ea typeface="標楷體" pitchFamily="65" charset="-120"/>
                        </a:rPr>
                        <a:t>臺北</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1,903</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229,971</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319,084</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ctr"/>
                      <a:r>
                        <a:rPr lang="en-US" altLang="zh-TW" sz="2400" b="1" i="0" u="none" strike="noStrike" dirty="0">
                          <a:solidFill>
                            <a:srgbClr val="000000"/>
                          </a:solidFill>
                          <a:effectLst/>
                          <a:latin typeface="標楷體" panose="03000509000000000000" pitchFamily="65" charset="-120"/>
                          <a:ea typeface="標楷體" panose="03000509000000000000" pitchFamily="65" charset="-120"/>
                        </a:rPr>
                        <a:t>34.1%</a:t>
                      </a: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ctr" fontAlgn="ctr"/>
                      <a:r>
                        <a:rPr lang="en-US" altLang="zh-TW" sz="2400" b="1" i="0" u="none" strike="noStrike" dirty="0" smtClean="0">
                          <a:solidFill>
                            <a:srgbClr val="0000FF"/>
                          </a:solidFill>
                          <a:effectLst/>
                          <a:latin typeface="標楷體" panose="03000509000000000000" pitchFamily="65" charset="-120"/>
                          <a:ea typeface="標楷體" panose="03000509000000000000" pitchFamily="65" charset="-120"/>
                        </a:rPr>
                        <a:t>3</a:t>
                      </a:r>
                      <a:endParaRPr lang="en-US" altLang="zh-TW" sz="2400" b="1" i="0" u="none" strike="noStrike" dirty="0">
                        <a:solidFill>
                          <a:srgbClr val="0000FF"/>
                        </a:solidFill>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r>
              <a:tr h="473074">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北區</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734</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111,671</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152,636</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ctr"/>
                      <a:r>
                        <a:rPr lang="en-US" altLang="zh-TW" sz="2400" b="1" i="0" u="none" strike="noStrike" dirty="0">
                          <a:solidFill>
                            <a:srgbClr val="000000"/>
                          </a:solidFill>
                          <a:effectLst/>
                          <a:latin typeface="標楷體" panose="03000509000000000000" pitchFamily="65" charset="-120"/>
                          <a:ea typeface="標楷體" panose="03000509000000000000" pitchFamily="65" charset="-120"/>
                        </a:rPr>
                        <a:t>39.0%</a:t>
                      </a: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ctr" fontAlgn="ctr"/>
                      <a:r>
                        <a:rPr lang="en-US" altLang="zh-TW" sz="2400" b="1" i="0" u="none" strike="noStrike" dirty="0" smtClean="0">
                          <a:solidFill>
                            <a:srgbClr val="0000FF"/>
                          </a:solidFill>
                          <a:effectLst/>
                          <a:latin typeface="標楷體" panose="03000509000000000000" pitchFamily="65" charset="-120"/>
                          <a:ea typeface="標楷體" panose="03000509000000000000" pitchFamily="65" charset="-120"/>
                        </a:rPr>
                        <a:t>2</a:t>
                      </a:r>
                      <a:endParaRPr lang="en-US" altLang="zh-TW" sz="2400" b="1" i="0" u="none" strike="noStrike" dirty="0">
                        <a:solidFill>
                          <a:srgbClr val="0000FF"/>
                        </a:solidFill>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r>
              <a:tr h="48101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中區</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1,441</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256,206</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357,987</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ctr"/>
                      <a:r>
                        <a:rPr lang="en-US" altLang="zh-TW" sz="2400" b="1" i="0" u="none" strike="noStrike" dirty="0">
                          <a:solidFill>
                            <a:srgbClr val="000000"/>
                          </a:solidFill>
                          <a:effectLst/>
                          <a:latin typeface="標楷體" panose="03000509000000000000" pitchFamily="65" charset="-120"/>
                          <a:ea typeface="標楷體" panose="03000509000000000000" pitchFamily="65" charset="-120"/>
                        </a:rPr>
                        <a:t>65.2%</a:t>
                      </a: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ctr" fontAlgn="ctr"/>
                      <a:r>
                        <a:rPr lang="en-US" altLang="zh-TW" sz="2400" b="1" i="0" u="none" strike="noStrike" dirty="0" smtClean="0">
                          <a:solidFill>
                            <a:srgbClr val="0000FF"/>
                          </a:solidFill>
                          <a:effectLst/>
                          <a:latin typeface="標楷體" panose="03000509000000000000" pitchFamily="65" charset="-120"/>
                          <a:ea typeface="標楷體" panose="03000509000000000000" pitchFamily="65" charset="-120"/>
                        </a:rPr>
                        <a:t>1</a:t>
                      </a:r>
                      <a:endParaRPr lang="en-US" altLang="zh-TW" sz="2400" b="1" i="0" u="none" strike="noStrike" dirty="0">
                        <a:solidFill>
                          <a:srgbClr val="0000FF"/>
                        </a:solidFill>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r>
              <a:tr h="4778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南區</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472</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74,802</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105,129</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29.6%</a:t>
                      </a: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ctr" fontAlgn="ctr"/>
                      <a:r>
                        <a:rPr lang="en-US" altLang="zh-TW" sz="2400" b="1" i="0" u="none" strike="noStrike" dirty="0" smtClean="0">
                          <a:solidFill>
                            <a:srgbClr val="0000FF"/>
                          </a:solidFill>
                          <a:effectLst/>
                          <a:latin typeface="標楷體" panose="03000509000000000000" pitchFamily="65" charset="-120"/>
                          <a:ea typeface="標楷體" panose="03000509000000000000" pitchFamily="65" charset="-120"/>
                        </a:rPr>
                        <a:t>5</a:t>
                      </a:r>
                      <a:endParaRPr lang="en-US" altLang="zh-TW" sz="2400" b="1" i="0" u="none" strike="noStrike" dirty="0">
                        <a:solidFill>
                          <a:srgbClr val="0000FF"/>
                        </a:solidFill>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r>
              <a:tr h="47783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高屏</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562</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96,374</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132,021</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30.5%</a:t>
                      </a: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ctr" fontAlgn="ctr"/>
                      <a:r>
                        <a:rPr lang="en-US" altLang="zh-TW" sz="2400" b="1" i="0" u="none" strike="noStrike" dirty="0" smtClean="0">
                          <a:solidFill>
                            <a:srgbClr val="0000FF"/>
                          </a:solidFill>
                          <a:effectLst/>
                          <a:latin typeface="標楷體" panose="03000509000000000000" pitchFamily="65" charset="-120"/>
                          <a:ea typeface="標楷體" panose="03000509000000000000" pitchFamily="65" charset="-120"/>
                        </a:rPr>
                        <a:t>4</a:t>
                      </a:r>
                      <a:endParaRPr lang="en-US" altLang="zh-TW" sz="2400" b="1" i="0" u="none" strike="noStrike" dirty="0">
                        <a:solidFill>
                          <a:srgbClr val="0000FF"/>
                        </a:solidFill>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r>
              <a:tr h="428151">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東區</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66</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9,131</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13,025</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r" fontAlgn="ctr"/>
                      <a:r>
                        <a:rPr lang="en-US" altLang="zh-TW" sz="2400" b="1" i="0" u="none" strike="noStrike">
                          <a:solidFill>
                            <a:srgbClr val="000000"/>
                          </a:solidFill>
                          <a:effectLst/>
                          <a:latin typeface="標楷體" panose="03000509000000000000" pitchFamily="65" charset="-120"/>
                          <a:ea typeface="標楷體" panose="03000509000000000000" pitchFamily="65" charset="-120"/>
                        </a:rPr>
                        <a:t>25.9%</a:t>
                      </a: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c>
                  <a:txBody>
                    <a:bodyPr/>
                    <a:lstStyle/>
                    <a:p>
                      <a:pPr algn="ctr" fontAlgn="ctr"/>
                      <a:r>
                        <a:rPr lang="en-US" altLang="zh-TW" sz="2400" b="1" i="0" u="none" strike="noStrike" dirty="0" smtClean="0">
                          <a:solidFill>
                            <a:srgbClr val="0000FF"/>
                          </a:solidFill>
                          <a:effectLst/>
                          <a:latin typeface="標楷體" panose="03000509000000000000" pitchFamily="65" charset="-120"/>
                          <a:ea typeface="標楷體" panose="03000509000000000000" pitchFamily="65" charset="-120"/>
                        </a:rPr>
                        <a:t>6</a:t>
                      </a:r>
                      <a:endParaRPr lang="en-US" altLang="zh-TW" sz="2400" b="1" i="0" u="none" strike="noStrike" dirty="0">
                        <a:solidFill>
                          <a:srgbClr val="0000FF"/>
                        </a:solidFill>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BEDF5"/>
                    </a:solidFill>
                  </a:tcPr>
                </a:tc>
              </a:tr>
              <a:tr h="500063">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smtClean="0">
                          <a:ln>
                            <a:noFill/>
                          </a:ln>
                          <a:solidFill>
                            <a:srgbClr val="000000"/>
                          </a:solidFill>
                          <a:effectLst/>
                          <a:latin typeface="標楷體" pitchFamily="65" charset="-120"/>
                          <a:ea typeface="標楷體" pitchFamily="65" charset="-120"/>
                        </a:rPr>
                        <a:t>總計</a:t>
                      </a:r>
                    </a:p>
                  </a:txBody>
                  <a:tcPr marL="0" marR="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a:effectLst/>
                          <a:latin typeface="標楷體" panose="03000509000000000000" pitchFamily="65" charset="-120"/>
                          <a:ea typeface="標楷體" panose="03000509000000000000" pitchFamily="65" charset="-120"/>
                        </a:rPr>
                        <a:t>5,178</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778,155</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b"/>
                      <a:r>
                        <a:rPr lang="en-US" altLang="zh-TW" sz="2400" b="1" i="0" u="none" strike="noStrike" dirty="0">
                          <a:effectLst/>
                          <a:latin typeface="標楷體" panose="03000509000000000000" pitchFamily="65" charset="-120"/>
                          <a:ea typeface="標楷體" panose="03000509000000000000" pitchFamily="65" charset="-120"/>
                        </a:rPr>
                        <a:t>1,079,882</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ctr"/>
                      <a:r>
                        <a:rPr lang="en-US" altLang="zh-TW" sz="2400" b="1" i="0" u="none" strike="noStrike" dirty="0">
                          <a:solidFill>
                            <a:srgbClr val="000000"/>
                          </a:solidFill>
                          <a:effectLst/>
                          <a:latin typeface="標楷體" panose="03000509000000000000" pitchFamily="65" charset="-120"/>
                          <a:ea typeface="標楷體" panose="03000509000000000000" pitchFamily="65" charset="-120"/>
                        </a:rPr>
                        <a:t>39.8%</a:t>
                      </a: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c>
                  <a:txBody>
                    <a:bodyPr/>
                    <a:lstStyle/>
                    <a:p>
                      <a:pPr algn="r" fontAlgn="ct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5DAEB"/>
                    </a:solidFill>
                  </a:tcPr>
                </a:tc>
              </a:tr>
            </a:tbl>
          </a:graphicData>
        </a:graphic>
      </p:graphicFrame>
      <p:sp>
        <p:nvSpPr>
          <p:cNvPr id="62468" name="文字方塊 3"/>
          <p:cNvSpPr txBox="1">
            <a:spLocks noChangeArrowheads="1"/>
          </p:cNvSpPr>
          <p:nvPr/>
        </p:nvSpPr>
        <p:spPr bwMode="auto">
          <a:xfrm>
            <a:off x="231775" y="5800725"/>
            <a:ext cx="75295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000">
                <a:latin typeface="標楷體" charset="0"/>
                <a:ea typeface="標楷體" charset="0"/>
                <a:cs typeface="標楷體" charset="0"/>
              </a:rPr>
              <a:t>備註：基層診所統計資料自</a:t>
            </a:r>
            <a:r>
              <a:rPr lang="en-US" altLang="zh-TW" sz="2000">
                <a:latin typeface="標楷體" charset="0"/>
                <a:ea typeface="標楷體" charset="0"/>
                <a:cs typeface="標楷體" charset="0"/>
              </a:rPr>
              <a:t>106</a:t>
            </a:r>
            <a:r>
              <a:rPr lang="zh-TW" altLang="en-US" sz="2000">
                <a:latin typeface="標楷體" charset="0"/>
                <a:ea typeface="標楷體" charset="0"/>
                <a:cs typeface="標楷體" charset="0"/>
              </a:rPr>
              <a:t>年</a:t>
            </a:r>
            <a:r>
              <a:rPr lang="en-US" altLang="zh-TW" sz="2000">
                <a:latin typeface="標楷體" charset="0"/>
                <a:ea typeface="標楷體" charset="0"/>
                <a:cs typeface="標楷體" charset="0"/>
              </a:rPr>
              <a:t>1</a:t>
            </a:r>
            <a:r>
              <a:rPr lang="zh-TW" altLang="en-US" sz="2000">
                <a:latin typeface="標楷體" charset="0"/>
                <a:ea typeface="標楷體" charset="0"/>
                <a:cs typeface="標楷體" charset="0"/>
              </a:rPr>
              <a:t>月</a:t>
            </a:r>
            <a:r>
              <a:rPr lang="en-US" altLang="zh-TW" sz="2000">
                <a:latin typeface="標楷體" charset="0"/>
                <a:ea typeface="標楷體" charset="0"/>
                <a:cs typeface="標楷體" charset="0"/>
              </a:rPr>
              <a:t>1</a:t>
            </a:r>
            <a:r>
              <a:rPr lang="zh-TW" altLang="en-US" sz="2000">
                <a:latin typeface="標楷體" charset="0"/>
                <a:ea typeface="標楷體" charset="0"/>
                <a:cs typeface="標楷體" charset="0"/>
              </a:rPr>
              <a:t>日至</a:t>
            </a:r>
            <a:r>
              <a:rPr lang="en-US" altLang="zh-TW" sz="2000">
                <a:latin typeface="標楷體" charset="0"/>
                <a:ea typeface="標楷體" charset="0"/>
                <a:cs typeface="標楷體" charset="0"/>
              </a:rPr>
              <a:t>106</a:t>
            </a:r>
            <a:r>
              <a:rPr lang="zh-TW" altLang="en-US" sz="2000">
                <a:latin typeface="標楷體" charset="0"/>
                <a:ea typeface="標楷體" charset="0"/>
                <a:cs typeface="標楷體" charset="0"/>
              </a:rPr>
              <a:t>年</a:t>
            </a:r>
            <a:r>
              <a:rPr lang="en-US" altLang="zh-TW" sz="2000">
                <a:latin typeface="標楷體" charset="0"/>
                <a:ea typeface="標楷體" charset="0"/>
                <a:cs typeface="標楷體" charset="0"/>
              </a:rPr>
              <a:t>1</a:t>
            </a:r>
            <a:r>
              <a:rPr lang="zh-TW" altLang="en-US" sz="2000">
                <a:latin typeface="標楷體" charset="0"/>
                <a:ea typeface="標楷體" charset="0"/>
                <a:cs typeface="標楷體" charset="0"/>
              </a:rPr>
              <a:t>月</a:t>
            </a:r>
            <a:r>
              <a:rPr lang="en-US" altLang="zh-TW" sz="2000">
                <a:latin typeface="標楷體" charset="0"/>
                <a:ea typeface="標楷體" charset="0"/>
                <a:cs typeface="標楷體" charset="0"/>
              </a:rPr>
              <a:t>31</a:t>
            </a:r>
            <a:r>
              <a:rPr lang="zh-TW" altLang="en-US" sz="2000">
                <a:latin typeface="標楷體" charset="0"/>
                <a:ea typeface="標楷體" charset="0"/>
                <a:cs typeface="標楷體" charset="0"/>
              </a:rPr>
              <a:t>日</a:t>
            </a:r>
          </a:p>
        </p:txBody>
      </p:sp>
      <p:sp>
        <p:nvSpPr>
          <p:cNvPr id="62469" name="矩形 11"/>
          <p:cNvSpPr>
            <a:spLocks noChangeArrowheads="1"/>
          </p:cNvSpPr>
          <p:nvPr/>
        </p:nvSpPr>
        <p:spPr bwMode="auto">
          <a:xfrm>
            <a:off x="231775" y="4392613"/>
            <a:ext cx="9250363" cy="442912"/>
          </a:xfrm>
          <a:prstGeom prst="rect">
            <a:avLst/>
          </a:pr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solidFill>
                <a:srgbClr val="000000"/>
              </a:solidFill>
              <a:latin typeface="Arial" charset="0"/>
            </a:endParaRPr>
          </a:p>
        </p:txBody>
      </p:sp>
    </p:spTree>
    <p:extLst>
      <p:ext uri="{BB962C8B-B14F-4D97-AF65-F5344CB8AC3E}">
        <p14:creationId xmlns:p14="http://schemas.microsoft.com/office/powerpoint/2010/main" val="3027029364"/>
      </p:ext>
    </p:extLst>
  </p:cSld>
  <p:clrMapOvr>
    <a:masterClrMapping/>
  </p:clrMapOvr>
  <p:transition advTm="16886"/>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Group 110"/>
          <p:cNvGraphicFramePr>
            <a:graphicFrameLocks noGrp="1"/>
          </p:cNvGraphicFramePr>
          <p:nvPr/>
        </p:nvGraphicFramePr>
        <p:xfrm>
          <a:off x="284863" y="1400003"/>
          <a:ext cx="9164184" cy="4669328"/>
        </p:xfrm>
        <a:graphic>
          <a:graphicData uri="http://schemas.openxmlformats.org/drawingml/2006/table">
            <a:tbl>
              <a:tblPr>
                <a:effectLst>
                  <a:innerShdw blurRad="114300">
                    <a:prstClr val="black"/>
                  </a:innerShdw>
                </a:effectLst>
              </a:tblPr>
              <a:tblGrid>
                <a:gridCol w="1139745"/>
                <a:gridCol w="1133241"/>
                <a:gridCol w="892195"/>
                <a:gridCol w="2375984"/>
                <a:gridCol w="568750"/>
                <a:gridCol w="1238218"/>
                <a:gridCol w="1816051"/>
              </a:tblGrid>
              <a:tr h="879080">
                <a:tc>
                  <a:txBody>
                    <a:bodyPr/>
                    <a:lstStyle/>
                    <a:p>
                      <a:pPr marL="0" marR="0" lvl="0" indent="0" algn="l" defTabSz="914400" rtl="0" eaLnBrk="1" fontAlgn="base" latinLnBrk="0" hangingPunct="1">
                        <a:lnSpc>
                          <a:spcPts val="2200"/>
                        </a:lnSpc>
                        <a:spcBef>
                          <a:spcPct val="0"/>
                        </a:spcBef>
                        <a:spcAft>
                          <a:spcPct val="0"/>
                        </a:spcAft>
                        <a:buClrTx/>
                        <a:buSzTx/>
                        <a:buFontTx/>
                        <a:buNone/>
                        <a:tabLst/>
                      </a:pPr>
                      <a:r>
                        <a:rPr kumimoji="0" lang="zh-TW" altLang="en-US" sz="2200" b="1" i="0" u="none" strike="noStrike" cap="none" normalizeH="0" baseline="0" dirty="0" smtClean="0">
                          <a:ln>
                            <a:noFill/>
                          </a:ln>
                          <a:solidFill>
                            <a:schemeClr val="bg1"/>
                          </a:solidFill>
                          <a:effectLst/>
                          <a:latin typeface="Constantia" pitchFamily="18" charset="0"/>
                          <a:ea typeface="標楷體" pitchFamily="65" charset="-120"/>
                        </a:rPr>
                        <a:t> 縣市別</a:t>
                      </a:r>
                    </a:p>
                  </a:txBody>
                  <a:tcPr marL="99062" marR="99062" marT="45721" marB="45721"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c>
                  <a:txBody>
                    <a:bodyPr/>
                    <a:lstStyle/>
                    <a:p>
                      <a:pPr marL="0" marR="0" lvl="0" indent="0" algn="ctr" defTabSz="914400" rtl="0" eaLnBrk="1" fontAlgn="ctr" latinLnBrk="0" hangingPunct="1">
                        <a:lnSpc>
                          <a:spcPts val="2200"/>
                        </a:lnSpc>
                        <a:spcBef>
                          <a:spcPct val="0"/>
                        </a:spcBef>
                        <a:spcAft>
                          <a:spcPct val="0"/>
                        </a:spcAft>
                        <a:buClrTx/>
                        <a:buSzTx/>
                        <a:buFontTx/>
                        <a:buNone/>
                        <a:tabLst/>
                      </a:pPr>
                      <a:r>
                        <a:rPr kumimoji="0" lang="zh-TW" altLang="en-US" sz="2200" b="1" i="0" u="none" strike="noStrike" cap="none" normalizeH="0" baseline="0" dirty="0" smtClean="0">
                          <a:ln>
                            <a:noFill/>
                          </a:ln>
                          <a:solidFill>
                            <a:schemeClr val="bg1"/>
                          </a:solidFill>
                          <a:effectLst/>
                          <a:latin typeface="Constantia" pitchFamily="18" charset="0"/>
                          <a:ea typeface="標楷體" pitchFamily="65" charset="-120"/>
                        </a:rPr>
                        <a:t>家數</a:t>
                      </a:r>
                    </a:p>
                  </a:txBody>
                  <a:tcPr marL="7620" marR="7620"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c gridSpan="3">
                  <a:txBody>
                    <a:bodyPr/>
                    <a:lstStyle/>
                    <a:p>
                      <a:pPr marL="0" marR="0" lvl="0" indent="0" algn="ctr" defTabSz="914400" rtl="0" eaLnBrk="1" fontAlgn="ctr" latinLnBrk="0" hangingPunct="1">
                        <a:lnSpc>
                          <a:spcPts val="2200"/>
                        </a:lnSpc>
                        <a:spcBef>
                          <a:spcPct val="0"/>
                        </a:spcBef>
                        <a:spcAft>
                          <a:spcPct val="0"/>
                        </a:spcAft>
                        <a:buClrTx/>
                        <a:buSzTx/>
                        <a:buFontTx/>
                        <a:buNone/>
                        <a:tabLst/>
                      </a:pPr>
                      <a:r>
                        <a:rPr kumimoji="0" lang="zh-TW" altLang="en-US" sz="2200" b="1" i="0" u="none" strike="noStrike" cap="none" normalizeH="0" baseline="0" dirty="0" smtClean="0">
                          <a:ln>
                            <a:noFill/>
                          </a:ln>
                          <a:solidFill>
                            <a:schemeClr val="bg1"/>
                          </a:solidFill>
                          <a:effectLst/>
                          <a:latin typeface="Constantia" pitchFamily="18" charset="0"/>
                          <a:ea typeface="標楷體" pitchFamily="65" charset="-120"/>
                        </a:rPr>
                        <a:t>藥歷查</a:t>
                      </a:r>
                      <a:endParaRPr kumimoji="0" lang="en-US" altLang="zh-TW" sz="2200" b="1" i="0" u="none" strike="noStrike" cap="none" normalizeH="0" baseline="0" dirty="0" smtClean="0">
                        <a:ln>
                          <a:noFill/>
                        </a:ln>
                        <a:solidFill>
                          <a:schemeClr val="bg1"/>
                        </a:solidFill>
                        <a:effectLst/>
                        <a:latin typeface="Constantia" pitchFamily="18" charset="0"/>
                        <a:ea typeface="標楷體" pitchFamily="65" charset="-120"/>
                      </a:endParaRPr>
                    </a:p>
                    <a:p>
                      <a:pPr marL="0" marR="0" lvl="0" indent="0" algn="ctr" defTabSz="914400" rtl="0" eaLnBrk="1" fontAlgn="ctr" latinLnBrk="0" hangingPunct="1">
                        <a:lnSpc>
                          <a:spcPts val="2200"/>
                        </a:lnSpc>
                        <a:spcBef>
                          <a:spcPct val="0"/>
                        </a:spcBef>
                        <a:spcAft>
                          <a:spcPct val="0"/>
                        </a:spcAft>
                        <a:buClrTx/>
                        <a:buSzTx/>
                        <a:buFontTx/>
                        <a:buNone/>
                        <a:tabLst/>
                      </a:pPr>
                      <a:r>
                        <a:rPr kumimoji="0" lang="zh-TW" altLang="en-US" sz="2200" b="1" i="0" u="none" strike="noStrike" cap="none" normalizeH="0" baseline="0" dirty="0" smtClean="0">
                          <a:ln>
                            <a:noFill/>
                          </a:ln>
                          <a:solidFill>
                            <a:schemeClr val="bg1"/>
                          </a:solidFill>
                          <a:effectLst/>
                          <a:latin typeface="Constantia" pitchFamily="18" charset="0"/>
                          <a:ea typeface="標楷體" pitchFamily="65" charset="-120"/>
                        </a:rPr>
                        <a:t>詢家數</a:t>
                      </a:r>
                    </a:p>
                  </a:txBody>
                  <a:tcPr marL="7620" marR="7620"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TW" altLang="en-US" sz="2200" b="1" i="0" u="none" strike="noStrike" cap="none" normalizeH="0" baseline="0" dirty="0" smtClean="0">
                        <a:ln>
                          <a:noFill/>
                        </a:ln>
                        <a:solidFill>
                          <a:schemeClr val="bg1"/>
                        </a:solidFill>
                        <a:effectLst/>
                        <a:latin typeface="Constantia" pitchFamily="18" charset="0"/>
                        <a:ea typeface="標楷體" pitchFamily="65" charset="-120"/>
                      </a:endParaRPr>
                    </a:p>
                  </a:txBody>
                  <a:tcPr marL="7034" marR="7034"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005BD3"/>
                    </a:solidFill>
                  </a:tcPr>
                </a:tc>
                <a:tc hMerge="1">
                  <a:txBody>
                    <a:bodyPr/>
                    <a:lstStyle/>
                    <a:p>
                      <a:endParaRPr lang="zh-TW" altLang="en-US"/>
                    </a:p>
                  </a:txBody>
                  <a:tcPr/>
                </a:tc>
                <a:tc>
                  <a:txBody>
                    <a:bodyPr/>
                    <a:lstStyle/>
                    <a:p>
                      <a:pPr marL="0" marR="0" lvl="0" indent="0" algn="ctr" defTabSz="914400" rtl="0" eaLnBrk="1" fontAlgn="ctr" latinLnBrk="0" hangingPunct="1">
                        <a:lnSpc>
                          <a:spcPts val="2200"/>
                        </a:lnSpc>
                        <a:spcBef>
                          <a:spcPct val="0"/>
                        </a:spcBef>
                        <a:spcAft>
                          <a:spcPct val="0"/>
                        </a:spcAft>
                        <a:buClrTx/>
                        <a:buSzTx/>
                        <a:buFontTx/>
                        <a:buNone/>
                        <a:tabLst/>
                      </a:pPr>
                      <a:r>
                        <a:rPr kumimoji="0" lang="zh-TW" altLang="en-US" sz="2200" b="1" i="0" u="none" strike="noStrike" cap="none" normalizeH="0" baseline="0" dirty="0" smtClean="0">
                          <a:ln>
                            <a:noFill/>
                          </a:ln>
                          <a:solidFill>
                            <a:schemeClr val="bg1"/>
                          </a:solidFill>
                          <a:effectLst/>
                          <a:latin typeface="Constantia" pitchFamily="18" charset="0"/>
                          <a:ea typeface="標楷體" pitchFamily="65" charset="-120"/>
                        </a:rPr>
                        <a:t>比例</a:t>
                      </a:r>
                    </a:p>
                  </a:txBody>
                  <a:tcPr marL="7620" marR="7620"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c>
                  <a:txBody>
                    <a:bodyPr/>
                    <a:lstStyle/>
                    <a:p>
                      <a:pPr marL="0" marR="0" lvl="0" indent="0" algn="ctr" defTabSz="914400" rtl="0" eaLnBrk="1" fontAlgn="ctr" latinLnBrk="0" hangingPunct="1">
                        <a:lnSpc>
                          <a:spcPts val="2200"/>
                        </a:lnSpc>
                        <a:spcBef>
                          <a:spcPct val="0"/>
                        </a:spcBef>
                        <a:spcAft>
                          <a:spcPct val="0"/>
                        </a:spcAft>
                        <a:buClrTx/>
                        <a:buSzTx/>
                        <a:buFontTx/>
                        <a:buNone/>
                        <a:tabLst/>
                        <a:defRPr/>
                      </a:pPr>
                      <a:r>
                        <a:rPr kumimoji="0" lang="zh-TW" altLang="en-US" sz="2000" b="1" i="0" u="none" strike="noStrike" cap="none" spc="-100" normalizeH="0" baseline="0" dirty="0" smtClean="0">
                          <a:ln>
                            <a:noFill/>
                          </a:ln>
                          <a:solidFill>
                            <a:schemeClr val="bg1"/>
                          </a:solidFill>
                          <a:effectLst/>
                          <a:latin typeface="標楷體" panose="03000509000000000000" pitchFamily="65" charset="-120"/>
                          <a:ea typeface="標楷體" panose="03000509000000000000" pitchFamily="65" charset="-120"/>
                        </a:rPr>
                        <a:t>查詢率</a:t>
                      </a:r>
                      <a:r>
                        <a:rPr kumimoji="0" lang="en-US" altLang="zh-TW" sz="2000" b="1" i="0" u="none" strike="noStrike" cap="none" spc="-100" normalizeH="0" baseline="0" dirty="0" smtClean="0">
                          <a:ln>
                            <a:noFill/>
                          </a:ln>
                          <a:solidFill>
                            <a:schemeClr val="bg1"/>
                          </a:solidFill>
                          <a:effectLst/>
                          <a:latin typeface="標楷體" panose="03000509000000000000" pitchFamily="65" charset="-120"/>
                          <a:ea typeface="標楷體" panose="03000509000000000000" pitchFamily="65" charset="-120"/>
                        </a:rPr>
                        <a:t>&gt;20%</a:t>
                      </a:r>
                      <a:r>
                        <a:rPr kumimoji="0" lang="zh-TW" altLang="en-US" sz="2000" b="1" i="0" u="none" strike="noStrike" cap="none" spc="-100" normalizeH="0" baseline="0" dirty="0" smtClean="0">
                          <a:ln>
                            <a:noFill/>
                          </a:ln>
                          <a:solidFill>
                            <a:schemeClr val="bg1"/>
                          </a:solidFill>
                          <a:effectLst/>
                          <a:latin typeface="標楷體" panose="03000509000000000000" pitchFamily="65" charset="-120"/>
                          <a:ea typeface="標楷體" panose="03000509000000000000" pitchFamily="65" charset="-120"/>
                        </a:rPr>
                        <a:t>參加即時查詢方案之院所</a:t>
                      </a:r>
                      <a:r>
                        <a:rPr kumimoji="0" lang="zh-TW" altLang="en-US" sz="2000" b="1" i="0" u="none" strike="noStrike" cap="none" spc="-100" normalizeH="0" baseline="0" dirty="0" smtClean="0">
                          <a:ln>
                            <a:noFill/>
                          </a:ln>
                          <a:solidFill>
                            <a:schemeClr val="bg1"/>
                          </a:solidFill>
                          <a:effectLst/>
                          <a:latin typeface="Constantia" pitchFamily="18" charset="0"/>
                          <a:ea typeface="標楷體" pitchFamily="65" charset="-120"/>
                        </a:rPr>
                        <a:t>數</a:t>
                      </a:r>
                      <a:endParaRPr kumimoji="0" lang="en-US" altLang="zh-TW" sz="2000" b="1" i="0" u="none" strike="noStrike" cap="none" spc="-100" normalizeH="0" baseline="0" dirty="0" smtClean="0">
                        <a:ln>
                          <a:noFill/>
                        </a:ln>
                        <a:solidFill>
                          <a:schemeClr val="bg1"/>
                        </a:solidFill>
                        <a:effectLst/>
                        <a:latin typeface="Constantia" pitchFamily="18" charset="0"/>
                        <a:ea typeface="標楷體" pitchFamily="65" charset="-120"/>
                      </a:endParaRPr>
                    </a:p>
                  </a:txBody>
                  <a:tcPr marL="7620" marR="7620"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738AC8"/>
                    </a:solidFill>
                  </a:tcPr>
                </a:tc>
              </a:tr>
              <a:tr h="324705">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rgbClr val="000000"/>
                          </a:solidFill>
                          <a:effectLst/>
                          <a:latin typeface="標楷體" pitchFamily="65" charset="-120"/>
                          <a:ea typeface="標楷體" pitchFamily="65" charset="-120"/>
                        </a:rPr>
                        <a:t>高雄市</a:t>
                      </a:r>
                    </a:p>
                  </a:txBody>
                  <a:tcPr marL="8255" marR="8255"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835</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437</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≦10%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a:txBody>
                    <a:bodyPr/>
                    <a:lstStyle/>
                    <a:p>
                      <a:pPr algn="r" fontAlgn="b"/>
                      <a:r>
                        <a:rPr lang="en-US" altLang="zh-TW" sz="2000" b="1" i="0" u="none" strike="noStrike" dirty="0">
                          <a:effectLst/>
                          <a:latin typeface="標楷體" panose="03000509000000000000" pitchFamily="65" charset="-120"/>
                          <a:ea typeface="標楷體" panose="03000509000000000000" pitchFamily="65" charset="-120"/>
                        </a:rPr>
                        <a:t>81</a:t>
                      </a:r>
                    </a:p>
                  </a:txBody>
                  <a:tcPr marL="7620" marR="7620"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52.3%</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rowSpan="3">
                  <a:txBody>
                    <a:bodyPr/>
                    <a:lstStyle/>
                    <a:p>
                      <a:pPr algn="ct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230</a:t>
                      </a:r>
                      <a:endParaRPr lang="en-US" altLang="zh-TW" sz="2400" b="1" i="0" u="none" strike="noStrike" dirty="0">
                        <a:solidFill>
                          <a:srgbClr val="000000"/>
                        </a:solidFill>
                        <a:effectLst/>
                        <a:latin typeface="標楷體" panose="03000509000000000000" pitchFamily="65" charset="-120"/>
                        <a:ea typeface="標楷體" panose="03000509000000000000" pitchFamily="65" charset="-120"/>
                      </a:endParaRP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r>
              <a:tr h="32470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10~20%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a:txBody>
                    <a:bodyPr/>
                    <a:lstStyle/>
                    <a:p>
                      <a:pPr algn="r" fontAlgn="b"/>
                      <a:r>
                        <a:rPr lang="en-US" altLang="zh-TW" sz="2000" b="1" i="0" u="none" strike="noStrike" dirty="0">
                          <a:effectLst/>
                          <a:latin typeface="標楷體" panose="03000509000000000000" pitchFamily="65" charset="-120"/>
                          <a:ea typeface="標楷體" panose="03000509000000000000" pitchFamily="65" charset="-120"/>
                        </a:rPr>
                        <a:t>24</a:t>
                      </a:r>
                    </a:p>
                  </a:txBody>
                  <a:tcPr marL="7620" marR="7620"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vMerge="1">
                  <a:txBody>
                    <a:bodyPr/>
                    <a:lstStyle/>
                    <a:p>
                      <a:endParaRPr lang="zh-TW" altLang="en-US" dirty="0"/>
                    </a:p>
                  </a:txBody>
                  <a:tcPr/>
                </a:tc>
                <a:tc vMerge="1">
                  <a:txBody>
                    <a:bodyPr/>
                    <a:lstStyle/>
                    <a:p>
                      <a:pPr algn="r" fontAlgn="ctr"/>
                      <a:endParaRPr lang="en-US" altLang="zh-TW" sz="20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r>
              <a:tr h="32470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20%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a:txBody>
                    <a:bodyPr/>
                    <a:lstStyle/>
                    <a:p>
                      <a:pPr algn="r" fontAlgn="b"/>
                      <a:r>
                        <a:rPr lang="en-US" altLang="zh-TW" sz="2000" b="1" i="0" u="none" strike="noStrike" dirty="0">
                          <a:effectLst/>
                          <a:latin typeface="標楷體" panose="03000509000000000000" pitchFamily="65" charset="-120"/>
                          <a:ea typeface="標楷體" panose="03000509000000000000" pitchFamily="65" charset="-120"/>
                        </a:rPr>
                        <a:t>332</a:t>
                      </a:r>
                    </a:p>
                  </a:txBody>
                  <a:tcPr marL="7620" marR="7620"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vMerge="1">
                  <a:txBody>
                    <a:bodyPr/>
                    <a:lstStyle/>
                    <a:p>
                      <a:endParaRPr lang="zh-TW" altLang="en-US" dirty="0"/>
                    </a:p>
                  </a:txBody>
                  <a:tcPr/>
                </a:tc>
                <a:tc vMerge="1">
                  <a:txBody>
                    <a:bodyPr/>
                    <a:lstStyle/>
                    <a:p>
                      <a:pPr algn="r" fontAlgn="ctr"/>
                      <a:endParaRPr lang="en-US" altLang="zh-TW" sz="20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r>
              <a:tr h="324705">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rgbClr val="000000"/>
                          </a:solidFill>
                          <a:effectLst/>
                          <a:latin typeface="標楷體" pitchFamily="65" charset="-120"/>
                          <a:ea typeface="標楷體" pitchFamily="65" charset="-120"/>
                        </a:rPr>
                        <a:t>屏東縣</a:t>
                      </a:r>
                    </a:p>
                  </a:txBody>
                  <a:tcPr marL="8255" marR="8255"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144</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66</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≦10%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a:txBody>
                    <a:bodyPr/>
                    <a:lstStyle/>
                    <a:p>
                      <a:pPr algn="r" fontAlgn="b"/>
                      <a:r>
                        <a:rPr lang="en-US" altLang="zh-TW" sz="2000" b="1" i="0" u="none" strike="noStrike" dirty="0">
                          <a:effectLst/>
                          <a:latin typeface="標楷體" panose="03000509000000000000" pitchFamily="65" charset="-120"/>
                          <a:ea typeface="標楷體" panose="03000509000000000000" pitchFamily="65" charset="-120"/>
                        </a:rPr>
                        <a:t>13</a:t>
                      </a:r>
                    </a:p>
                  </a:txBody>
                  <a:tcPr marL="7620" marR="7620"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45.8%</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rowSpan="3">
                  <a:txBody>
                    <a:bodyPr/>
                    <a:lstStyle/>
                    <a:p>
                      <a:pPr algn="ct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43</a:t>
                      </a: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r>
              <a:tr h="324705">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10~20%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a:txBody>
                    <a:bodyPr/>
                    <a:lstStyle/>
                    <a:p>
                      <a:pPr algn="r" fontAlgn="b"/>
                      <a:r>
                        <a:rPr lang="en-US" altLang="zh-TW" sz="2000" b="1" i="0" u="none" strike="noStrike" dirty="0">
                          <a:effectLst/>
                          <a:latin typeface="標楷體" panose="03000509000000000000" pitchFamily="65" charset="-120"/>
                          <a:ea typeface="標楷體" panose="03000509000000000000" pitchFamily="65" charset="-120"/>
                        </a:rPr>
                        <a:t>1</a:t>
                      </a:r>
                    </a:p>
                  </a:txBody>
                  <a:tcPr marL="7620" marR="7620"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vMerge="1">
                  <a:txBody>
                    <a:bodyPr/>
                    <a:lstStyle/>
                    <a:p>
                      <a:endParaRPr lang="zh-TW" alt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vMerge="1">
                  <a:txBody>
                    <a:bodyPr/>
                    <a:lstStyle/>
                    <a:p>
                      <a:pPr algn="r" fontAlgn="ctr"/>
                      <a:endParaRPr lang="en-US" altLang="zh-TW" sz="20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r>
              <a:tr h="354572">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20%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a:txBody>
                    <a:bodyPr/>
                    <a:lstStyle/>
                    <a:p>
                      <a:pPr algn="r" fontAlgn="b"/>
                      <a:r>
                        <a:rPr lang="en-US" altLang="zh-TW" sz="2000" b="1" i="0" u="none" strike="noStrike" dirty="0">
                          <a:effectLst/>
                          <a:latin typeface="標楷體" panose="03000509000000000000" pitchFamily="65" charset="-120"/>
                          <a:ea typeface="標楷體" panose="03000509000000000000" pitchFamily="65" charset="-120"/>
                        </a:rPr>
                        <a:t>52</a:t>
                      </a:r>
                    </a:p>
                  </a:txBody>
                  <a:tcPr marL="7620" marR="7620"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F7"/>
                    </a:solidFill>
                  </a:tcPr>
                </a:tc>
                <a:tc vMerge="1">
                  <a:txBody>
                    <a:bodyPr/>
                    <a:lstStyle/>
                    <a:p>
                      <a:endParaRPr lang="zh-TW" altLang="en-US"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vMerge="1">
                  <a:txBody>
                    <a:bodyPr/>
                    <a:lstStyle/>
                    <a:p>
                      <a:pPr algn="r" fontAlgn="ctr"/>
                      <a:endParaRPr lang="en-US" altLang="zh-TW" sz="2000" b="1" i="0" u="none" strike="noStrike" dirty="0">
                        <a:solidFill>
                          <a:srgbClr val="000000"/>
                        </a:solidFill>
                        <a:effectLst/>
                        <a:latin typeface="標楷體" panose="03000509000000000000" pitchFamily="65" charset="-120"/>
                        <a:ea typeface="標楷體" panose="03000509000000000000" pitchFamily="65" charset="-120"/>
                      </a:endParaRPr>
                    </a:p>
                  </a:txBody>
                  <a:tcPr marL="7620" marR="7620"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r>
              <a:tr h="463838">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rgbClr val="000000"/>
                          </a:solidFill>
                          <a:effectLst/>
                          <a:latin typeface="標楷體" pitchFamily="65" charset="-120"/>
                          <a:ea typeface="標楷體" pitchFamily="65" charset="-120"/>
                        </a:rPr>
                        <a:t>澎湖縣</a:t>
                      </a:r>
                    </a:p>
                  </a:txBody>
                  <a:tcPr marL="8255" marR="8255"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a:noFill/>
                    </a:lnTlToBr>
                    <a:lnBlToTr>
                      <a:noFill/>
                    </a:lnBlToTr>
                    <a:solidFill>
                      <a:srgbClr val="CBD2EF"/>
                    </a:solidFill>
                  </a:tcPr>
                </a:tc>
                <a:tc rowSpan="2">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25</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a:noFill/>
                    </a:lnTlToBr>
                    <a:lnBlToTr>
                      <a:noFill/>
                    </a:lnBlToTr>
                    <a:solidFill>
                      <a:srgbClr val="CBD2EF"/>
                    </a:solidFill>
                  </a:tcPr>
                </a:tc>
                <a:tc rowSpan="2">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14</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a:noFill/>
                    </a:lnTlToBr>
                    <a:lnBlToTr>
                      <a:noFill/>
                    </a:lnBlToTr>
                    <a:solidFill>
                      <a:srgbClr val="CBD2EF"/>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≦10%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a:txBody>
                    <a:bodyPr/>
                    <a:lstStyle/>
                    <a:p>
                      <a:pPr algn="r" fontAlgn="b"/>
                      <a:r>
                        <a:rPr lang="en-US" altLang="zh-TW" sz="2000" b="1" i="0" u="none" strike="noStrike" dirty="0">
                          <a:effectLst/>
                          <a:latin typeface="標楷體" panose="03000509000000000000" pitchFamily="65" charset="-120"/>
                          <a:ea typeface="標楷體" panose="03000509000000000000" pitchFamily="65" charset="-120"/>
                        </a:rPr>
                        <a:t>1</a:t>
                      </a:r>
                    </a:p>
                  </a:txBody>
                  <a:tcPr marL="7620" marR="7620"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D2EF"/>
                    </a:solidFill>
                  </a:tcPr>
                </a:tc>
                <a:tc rowSpan="2">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56.0%</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a:noFill/>
                    </a:lnTlToBr>
                    <a:lnBlToTr>
                      <a:noFill/>
                    </a:lnBlToTr>
                    <a:solidFill>
                      <a:srgbClr val="CBD2EF"/>
                    </a:solidFill>
                  </a:tcPr>
                </a:tc>
                <a:tc rowSpan="2">
                  <a:txBody>
                    <a:bodyPr/>
                    <a:lstStyle/>
                    <a:p>
                      <a:pPr algn="ctr" fontAlgn="ctr"/>
                      <a:r>
                        <a:rPr lang="en-US" altLang="zh-TW" sz="2400" b="1" i="0" u="none" strike="noStrike" dirty="0" smtClean="0">
                          <a:solidFill>
                            <a:srgbClr val="000000"/>
                          </a:solidFill>
                          <a:effectLst/>
                          <a:latin typeface="標楷體" panose="03000509000000000000" pitchFamily="65" charset="-120"/>
                          <a:ea typeface="標楷體" panose="03000509000000000000" pitchFamily="65" charset="-120"/>
                        </a:rPr>
                        <a:t>8</a:t>
                      </a:r>
                      <a:endParaRPr lang="zh-TW" altLang="en-US" sz="2400" b="1" i="0" u="none" strike="noStrike" dirty="0">
                        <a:solidFill>
                          <a:srgbClr val="000000"/>
                        </a:solidFill>
                        <a:effectLst/>
                        <a:latin typeface="標楷體" panose="03000509000000000000" pitchFamily="65" charset="-120"/>
                        <a:ea typeface="標楷體" panose="03000509000000000000" pitchFamily="65" charset="-120"/>
                      </a:endParaRPr>
                    </a:p>
                  </a:txBody>
                  <a:tcPr marL="8255" marR="8255" marT="762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a:noFill/>
                    </a:lnTlToBr>
                    <a:lnBlToTr>
                      <a:noFill/>
                    </a:lnBlToTr>
                    <a:solidFill>
                      <a:srgbClr val="CBD2EF"/>
                    </a:solidFill>
                  </a:tcPr>
                </a:tc>
              </a:tr>
              <a:tr h="37419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20%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a:noFill/>
                    </a:lnTlToBr>
                    <a:lnBlToTr>
                      <a:noFill/>
                    </a:lnBlToTr>
                    <a:solidFill>
                      <a:srgbClr val="CBD2EF"/>
                    </a:solidFill>
                  </a:tcPr>
                </a:tc>
                <a:tc>
                  <a:txBody>
                    <a:bodyPr/>
                    <a:lstStyle/>
                    <a:p>
                      <a:pPr algn="r" fontAlgn="b"/>
                      <a:r>
                        <a:rPr lang="en-US" altLang="zh-TW" sz="2000" b="1" i="0" u="none" strike="noStrike" dirty="0">
                          <a:effectLst/>
                          <a:latin typeface="標楷體" panose="03000509000000000000" pitchFamily="65" charset="-120"/>
                          <a:ea typeface="標楷體" panose="03000509000000000000" pitchFamily="65" charset="-120"/>
                        </a:rPr>
                        <a:t>13</a:t>
                      </a:r>
                    </a:p>
                  </a:txBody>
                  <a:tcPr marL="7620" marR="7620"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lnTlToBr>
                      <a:noFill/>
                    </a:lnTlToBr>
                    <a:lnBlToTr>
                      <a:noFill/>
                    </a:lnBlToTr>
                    <a:solidFill>
                      <a:srgbClr val="CBD2EF"/>
                    </a:solidFill>
                  </a:tcPr>
                </a:tc>
                <a:tc vMerge="1">
                  <a:txBody>
                    <a:bodyPr/>
                    <a:lstStyle/>
                    <a:p>
                      <a:endParaRPr lang="zh-TW" altLang="en-US"/>
                    </a:p>
                  </a:txBody>
                  <a:tcPr/>
                </a:tc>
                <a:tc vMerge="1">
                  <a:txBody>
                    <a:bodyPr/>
                    <a:lstStyle/>
                    <a:p>
                      <a:endParaRPr lang="zh-TW" altLang="en-US"/>
                    </a:p>
                  </a:txBody>
                  <a:tcPr/>
                </a:tc>
              </a:tr>
              <a:tr h="324705">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2400" b="1" i="0" u="none" strike="noStrike" cap="none" normalizeH="0" baseline="0" dirty="0" smtClean="0">
                          <a:ln>
                            <a:noFill/>
                          </a:ln>
                          <a:solidFill>
                            <a:srgbClr val="000000"/>
                          </a:solidFill>
                          <a:effectLst/>
                          <a:latin typeface="標楷體" pitchFamily="65" charset="-120"/>
                          <a:ea typeface="標楷體" pitchFamily="65" charset="-120"/>
                        </a:rPr>
                        <a:t>總計</a:t>
                      </a:r>
                    </a:p>
                  </a:txBody>
                  <a:tcPr marL="8255" marR="8255" marT="762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1,004</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517</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≦10%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a:txBody>
                    <a:bodyPr/>
                    <a:lstStyle/>
                    <a:p>
                      <a:pPr algn="r" fontAlgn="b"/>
                      <a:r>
                        <a:rPr lang="en-US" altLang="zh-TW" sz="2000" b="1" i="0" u="none" strike="noStrike" dirty="0" smtClean="0">
                          <a:effectLst/>
                          <a:latin typeface="標楷體" panose="03000509000000000000" pitchFamily="65" charset="-120"/>
                          <a:ea typeface="標楷體" panose="03000509000000000000" pitchFamily="65" charset="-120"/>
                        </a:rPr>
                        <a:t>95</a:t>
                      </a:r>
                      <a:endParaRPr lang="en-US" altLang="zh-TW" sz="2000" b="1" i="0" u="none" strike="noStrike" dirty="0">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rowSpan="3">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000000"/>
                          </a:solidFill>
                          <a:effectLst/>
                          <a:latin typeface="標楷體" pitchFamily="65" charset="-120"/>
                          <a:ea typeface="標楷體" pitchFamily="65" charset="-120"/>
                        </a:rPr>
                        <a:t>51.5%</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2400" b="1" i="0" u="none" strike="noStrike" cap="none" normalizeH="0" baseline="0" dirty="0" smtClean="0">
                          <a:ln>
                            <a:noFill/>
                          </a:ln>
                          <a:solidFill>
                            <a:srgbClr val="FF0000"/>
                          </a:solidFill>
                          <a:effectLst/>
                          <a:latin typeface="標楷體" pitchFamily="65" charset="-120"/>
                          <a:ea typeface="標楷體" pitchFamily="65" charset="-120"/>
                        </a:rPr>
                        <a:t>281</a:t>
                      </a:r>
                    </a:p>
                  </a:txBody>
                  <a:tcPr marL="180005" marR="180005"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r>
              <a:tr h="324705">
                <a:tc vMerge="1">
                  <a:txBody>
                    <a:bodyPr/>
                    <a:lstStyle/>
                    <a:p>
                      <a:endParaRPr lang="zh-TW" altLang="en-US"/>
                    </a:p>
                  </a:txBody>
                  <a:tcPr/>
                </a:tc>
                <a:tc vMerge="1">
                  <a:txBody>
                    <a:bodyPr/>
                    <a:lstStyle/>
                    <a:p>
                      <a:endParaRPr lang="zh-TW" altLang="en-US"/>
                    </a:p>
                  </a:txBody>
                  <a:tcPr/>
                </a:tc>
                <a:tc vMerge="1">
                  <a:txBody>
                    <a:bodyPr/>
                    <a:lstStyle/>
                    <a:p>
                      <a:endParaRPr lang="zh-TW" altLang="en-US" dirty="0"/>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10~20%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a:txBody>
                    <a:bodyPr/>
                    <a:lstStyle/>
                    <a:p>
                      <a:pPr algn="r" fontAlgn="b"/>
                      <a:r>
                        <a:rPr lang="en-US" altLang="zh-TW" sz="2000" b="1" i="0" u="none" strike="noStrike" dirty="0" smtClean="0">
                          <a:effectLst/>
                          <a:latin typeface="標楷體" panose="03000509000000000000" pitchFamily="65" charset="-120"/>
                          <a:ea typeface="標楷體" panose="03000509000000000000" pitchFamily="65" charset="-120"/>
                        </a:rPr>
                        <a:t>25</a:t>
                      </a:r>
                      <a:endParaRPr lang="en-US" altLang="zh-TW" sz="2000" b="1" i="0" u="none" strike="noStrike" dirty="0">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vMerge="1">
                  <a:txBody>
                    <a:bodyPr/>
                    <a:lstStyle/>
                    <a:p>
                      <a:endParaRPr lang="zh-TW" altLang="en-US"/>
                    </a:p>
                  </a:txBody>
                  <a:tcPr/>
                </a:tc>
                <a:tc vMerge="1">
                  <a:txBody>
                    <a:bodyPr/>
                    <a:lstStyle/>
                    <a:p>
                      <a:endParaRPr lang="zh-TW" altLang="en-US"/>
                    </a:p>
                  </a:txBody>
                  <a:tcPr/>
                </a:tc>
              </a:tr>
              <a:tr h="324705">
                <a:tc vMerge="1">
                  <a:txBody>
                    <a:bodyPr/>
                    <a:lstStyle/>
                    <a:p>
                      <a:endParaRPr lang="zh-TW" altLang="en-US"/>
                    </a:p>
                  </a:txBody>
                  <a:tcPr/>
                </a:tc>
                <a:tc vMerge="1">
                  <a:txBody>
                    <a:bodyPr/>
                    <a:lstStyle/>
                    <a:p>
                      <a:endParaRPr lang="zh-TW" altLang="en-US" dirty="0"/>
                    </a:p>
                  </a:txBody>
                  <a:tcPr/>
                </a:tc>
                <a:tc vMerge="1">
                  <a:txBody>
                    <a:bodyPr/>
                    <a:lstStyle/>
                    <a:p>
                      <a:endParaRPr lang="zh-TW" altLang="en-US" dirty="0"/>
                    </a:p>
                  </a:txBody>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4E67C8"/>
                          </a:solidFill>
                          <a:effectLst/>
                          <a:latin typeface="標楷體" pitchFamily="65" charset="-120"/>
                          <a:ea typeface="標楷體" pitchFamily="65" charset="-120"/>
                        </a:rPr>
                        <a:t>查詢率＞</a:t>
                      </a:r>
                      <a:r>
                        <a:rPr kumimoji="0" lang="en-US" altLang="zh-TW" sz="2000" b="1" i="0" u="none" strike="noStrike" cap="none" normalizeH="0" baseline="0" dirty="0" smtClean="0">
                          <a:ln>
                            <a:noFill/>
                          </a:ln>
                          <a:solidFill>
                            <a:srgbClr val="4E67C8"/>
                          </a:solidFill>
                          <a:effectLst/>
                          <a:latin typeface="標楷體" pitchFamily="65" charset="-120"/>
                          <a:ea typeface="標楷體" pitchFamily="65" charset="-120"/>
                        </a:rPr>
                        <a:t>20%</a:t>
                      </a:r>
                    </a:p>
                  </a:txBody>
                  <a:tcPr marL="78000" marR="7800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a:txBody>
                    <a:bodyPr/>
                    <a:lstStyle/>
                    <a:p>
                      <a:pPr algn="r" fontAlgn="b"/>
                      <a:r>
                        <a:rPr lang="en-US" altLang="zh-TW" sz="2000" b="1" i="0" u="none" strike="noStrike" dirty="0" smtClean="0">
                          <a:effectLst/>
                          <a:latin typeface="標楷體" panose="03000509000000000000" pitchFamily="65" charset="-120"/>
                          <a:ea typeface="標楷體" panose="03000509000000000000" pitchFamily="65" charset="-120"/>
                        </a:rPr>
                        <a:t>397</a:t>
                      </a:r>
                      <a:endParaRPr lang="en-US" altLang="zh-TW" sz="2000" b="1" i="0" u="none" strike="noStrike" dirty="0">
                        <a:effectLst/>
                        <a:latin typeface="標楷體" panose="03000509000000000000" pitchFamily="65" charset="-120"/>
                        <a:ea typeface="標楷體" panose="03000509000000000000" pitchFamily="65" charset="-120"/>
                      </a:endParaRPr>
                    </a:p>
                  </a:txBody>
                  <a:tcPr marL="8255" marR="8255" marT="7620"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AF7"/>
                    </a:solidFill>
                  </a:tcPr>
                </a:tc>
                <a:tc vMerge="1">
                  <a:txBody>
                    <a:bodyPr/>
                    <a:lstStyle/>
                    <a:p>
                      <a:endParaRPr lang="zh-TW" altLang="en-US"/>
                    </a:p>
                  </a:txBody>
                  <a:tcPr/>
                </a:tc>
                <a:tc vMerge="1">
                  <a:txBody>
                    <a:bodyPr/>
                    <a:lstStyle/>
                    <a:p>
                      <a:endParaRPr lang="zh-TW" altLang="en-US"/>
                    </a:p>
                  </a:txBody>
                  <a:tcPr/>
                </a:tc>
              </a:tr>
            </a:tbl>
          </a:graphicData>
        </a:graphic>
      </p:graphicFrame>
      <p:sp>
        <p:nvSpPr>
          <p:cNvPr id="8" name="標題 1"/>
          <p:cNvSpPr>
            <a:spLocks noGrp="1"/>
          </p:cNvSpPr>
          <p:nvPr>
            <p:ph type="title"/>
          </p:nvPr>
        </p:nvSpPr>
        <p:spPr>
          <a:xfrm>
            <a:off x="506413" y="144463"/>
            <a:ext cx="9255125" cy="1052512"/>
          </a:xfrm>
        </p:spPr>
        <p:txBody>
          <a:bodyPr>
            <a:noAutofit/>
          </a:bodyPr>
          <a:lstStyle/>
          <a:p>
            <a:pPr>
              <a:lnSpc>
                <a:spcPts val="4000"/>
              </a:lnSpc>
            </a:pPr>
            <a:r>
              <a:rPr kumimoji="1" lang="zh-TW" altLang="en-US">
                <a:solidFill>
                  <a:srgbClr val="0000CC"/>
                </a:solidFill>
                <a:effectLst>
                  <a:outerShdw blurRad="38100" dist="38100" dir="2700000" algn="tl">
                    <a:srgbClr val="DDDDDD"/>
                  </a:outerShdw>
                </a:effectLst>
                <a:latin typeface="標楷體" charset="0"/>
                <a:ea typeface="全真顏體" charset="0"/>
                <a:cs typeface="全真顏體" charset="0"/>
              </a:rPr>
              <a:t>善用健保</a:t>
            </a:r>
            <a:r>
              <a:rPr kumimoji="1" lang="zh-TW">
                <a:solidFill>
                  <a:srgbClr val="0000CC"/>
                </a:solidFill>
                <a:effectLst>
                  <a:outerShdw blurRad="38100" dist="38100" dir="2700000" algn="tl">
                    <a:srgbClr val="DDDDDD"/>
                  </a:outerShdw>
                </a:effectLst>
                <a:latin typeface="標楷體" charset="0"/>
                <a:ea typeface="全真顏體" charset="0"/>
                <a:cs typeface="全真顏體" charset="0"/>
              </a:rPr>
              <a:t>醫療資訊雲端</a:t>
            </a:r>
            <a:r>
              <a:rPr kumimoji="1" lang="zh-TW" altLang="en-US">
                <a:solidFill>
                  <a:srgbClr val="0000CC"/>
                </a:solidFill>
                <a:effectLst>
                  <a:outerShdw blurRad="38100" dist="38100" dir="2700000" algn="tl">
                    <a:srgbClr val="DDDDDD"/>
                  </a:outerShdw>
                </a:effectLst>
                <a:latin typeface="標楷體" charset="0"/>
                <a:ea typeface="全真顏體" charset="0"/>
                <a:cs typeface="全真顏體" charset="0"/>
              </a:rPr>
              <a:t>查詢</a:t>
            </a:r>
            <a:r>
              <a:rPr kumimoji="1" lang="zh-TW">
                <a:solidFill>
                  <a:srgbClr val="0000CC"/>
                </a:solidFill>
                <a:effectLst>
                  <a:outerShdw blurRad="38100" dist="38100" dir="2700000" algn="tl">
                    <a:srgbClr val="DDDDDD"/>
                  </a:outerShdw>
                </a:effectLst>
                <a:latin typeface="標楷體" charset="0"/>
                <a:ea typeface="全真顏體" charset="0"/>
                <a:cs typeface="全真顏體" charset="0"/>
              </a:rPr>
              <a:t>系統</a:t>
            </a:r>
            <a:r>
              <a:rPr kumimoji="1" lang="en-US" altLang="zh-TW" sz="1800">
                <a:solidFill>
                  <a:srgbClr val="0000CC"/>
                </a:solidFill>
                <a:effectLst>
                  <a:outerShdw blurRad="38100" dist="38100" dir="2700000" algn="tl">
                    <a:srgbClr val="DDDDDD"/>
                  </a:outerShdw>
                </a:effectLst>
                <a:latin typeface="標楷體" charset="0"/>
                <a:ea typeface="全真顏體" charset="0"/>
                <a:cs typeface="全真顏體" charset="0"/>
              </a:rPr>
              <a:t> </a:t>
            </a:r>
            <a:r>
              <a:rPr lang="en-US" altLang="zh-TW" sz="1800">
                <a:solidFill>
                  <a:srgbClr val="0000CC"/>
                </a:solidFill>
                <a:effectLst>
                  <a:outerShdw blurRad="38100" dist="38100" dir="2700000" algn="tl">
                    <a:srgbClr val="DDDDDD"/>
                  </a:outerShdw>
                </a:effectLst>
                <a:latin typeface="標楷體" charset="0"/>
                <a:ea typeface="華康粗黑體" charset="0"/>
                <a:cs typeface="華康粗黑體" charset="0"/>
              </a:rPr>
              <a:t>(3-3)</a:t>
            </a:r>
            <a:r>
              <a:rPr lang="en-US" altLang="zh-TW" sz="1800">
                <a:solidFill>
                  <a:srgbClr val="FF0000"/>
                </a:solidFill>
                <a:effectLst>
                  <a:outerShdw blurRad="38100" dist="38100" dir="2700000" algn="tl">
                    <a:srgbClr val="DDDDDD"/>
                  </a:outerShdw>
                </a:effectLst>
                <a:latin typeface="標楷體" charset="0"/>
                <a:ea typeface="標楷體" charset="0"/>
                <a:cs typeface="Times New Roman" charset="0"/>
              </a:rPr>
              <a:t> </a:t>
            </a:r>
            <a:r>
              <a:rPr lang="en-US" altLang="zh-TW" sz="2400">
                <a:solidFill>
                  <a:srgbClr val="0000CC"/>
                </a:solidFill>
                <a:effectLst>
                  <a:outerShdw blurRad="38100" dist="38100" dir="2700000" algn="tl">
                    <a:srgbClr val="DDDDDD"/>
                  </a:outerShdw>
                </a:effectLst>
                <a:latin typeface="標楷體" charset="0"/>
                <a:ea typeface="華康粗黑體" charset="0"/>
                <a:cs typeface="華康粗黑體" charset="0"/>
              </a:rPr>
              <a:t/>
            </a:r>
            <a:br>
              <a:rPr lang="en-US" altLang="zh-TW" sz="2400">
                <a:solidFill>
                  <a:srgbClr val="0000CC"/>
                </a:solidFill>
                <a:effectLst>
                  <a:outerShdw blurRad="38100" dist="38100" dir="2700000" algn="tl">
                    <a:srgbClr val="DDDDDD"/>
                  </a:outerShdw>
                </a:effectLst>
                <a:latin typeface="標楷體" charset="0"/>
                <a:ea typeface="華康粗黑體" charset="0"/>
                <a:cs typeface="華康粗黑體" charset="0"/>
              </a:rPr>
            </a:br>
            <a:r>
              <a:rPr lang="en-US" altLang="zh-TW">
                <a:solidFill>
                  <a:srgbClr val="0000CC"/>
                </a:solidFill>
                <a:effectLst>
                  <a:outerShdw blurRad="38100" dist="38100" dir="2700000" algn="tl">
                    <a:srgbClr val="DDDDDD"/>
                  </a:outerShdw>
                </a:effectLst>
                <a:latin typeface="標楷體" charset="0"/>
                <a:ea typeface="華康粗黑體" charset="0"/>
                <a:cs typeface="華康粗黑體" charset="0"/>
              </a:rPr>
              <a:t>-</a:t>
            </a:r>
            <a:r>
              <a:rPr lang="en-US" altLang="zh-TW" sz="3200">
                <a:solidFill>
                  <a:srgbClr val="0000CC"/>
                </a:solidFill>
                <a:effectLst>
                  <a:outerShdw blurRad="38100" dist="38100" dir="2700000" algn="tl">
                    <a:srgbClr val="DDDDDD"/>
                  </a:outerShdw>
                </a:effectLst>
                <a:latin typeface="標楷體" charset="0"/>
                <a:ea typeface="華康粗黑體" charset="0"/>
                <a:cs typeface="華康粗黑體" charset="0"/>
              </a:rPr>
              <a:t>105</a:t>
            </a:r>
            <a:r>
              <a:rPr lang="zh-TW" altLang="en-US" sz="3200">
                <a:solidFill>
                  <a:srgbClr val="0000CC"/>
                </a:solidFill>
                <a:effectLst>
                  <a:outerShdw blurRad="38100" dist="38100" dir="2700000" algn="tl">
                    <a:srgbClr val="DDDDDD"/>
                  </a:outerShdw>
                </a:effectLst>
                <a:latin typeface="標楷體" charset="0"/>
                <a:ea typeface="華康粗黑體" charset="0"/>
                <a:cs typeface="華康粗黑體" charset="0"/>
              </a:rPr>
              <a:t>年</a:t>
            </a:r>
            <a:r>
              <a:rPr lang="en-US" altLang="zh-TW" sz="3200">
                <a:solidFill>
                  <a:srgbClr val="0000CC"/>
                </a:solidFill>
                <a:effectLst>
                  <a:outerShdw blurRad="38100" dist="38100" dir="2700000" algn="tl">
                    <a:srgbClr val="DDDDDD"/>
                  </a:outerShdw>
                </a:effectLst>
                <a:latin typeface="標楷體" charset="0"/>
                <a:ea typeface="華康粗黑體" charset="0"/>
                <a:cs typeface="華康粗黑體" charset="0"/>
              </a:rPr>
              <a:t>12</a:t>
            </a:r>
            <a:r>
              <a:rPr lang="zh-TW" altLang="en-US" sz="3200">
                <a:solidFill>
                  <a:srgbClr val="0000CC"/>
                </a:solidFill>
                <a:effectLst>
                  <a:outerShdw blurRad="38100" dist="38100" dir="2700000" algn="tl">
                    <a:srgbClr val="DDDDDD"/>
                  </a:outerShdw>
                </a:effectLst>
                <a:latin typeface="標楷體" charset="0"/>
                <a:ea typeface="華康粗黑體" charset="0"/>
                <a:cs typeface="華康粗黑體" charset="0"/>
              </a:rPr>
              <a:t>月高屏區各縣市查詢統計</a:t>
            </a:r>
            <a:endParaRPr lang="en-US" altLang="zh-TW" sz="2400">
              <a:solidFill>
                <a:srgbClr val="0000CC"/>
              </a:solidFill>
              <a:effectLst>
                <a:outerShdw blurRad="38100" dist="38100" dir="2700000" algn="tl">
                  <a:srgbClr val="DDDDDD"/>
                </a:outerShdw>
              </a:effectLst>
              <a:latin typeface="標楷體" charset="0"/>
              <a:ea typeface="華康粗黑體" charset="0"/>
              <a:cs typeface="華康粗黑體" charset="0"/>
            </a:endParaRPr>
          </a:p>
        </p:txBody>
      </p:sp>
      <p:sp>
        <p:nvSpPr>
          <p:cNvPr id="63492" name="圓角矩形 2"/>
          <p:cNvSpPr>
            <a:spLocks noChangeArrowheads="1"/>
          </p:cNvSpPr>
          <p:nvPr/>
        </p:nvSpPr>
        <p:spPr bwMode="auto">
          <a:xfrm>
            <a:off x="3448050" y="2903538"/>
            <a:ext cx="2978150" cy="346075"/>
          </a:xfrm>
          <a:prstGeom prst="roundRect">
            <a:avLst>
              <a:gd name="adj" fmla="val 16667"/>
            </a:avLst>
          </a:pr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3493" name="圓角矩形 13"/>
          <p:cNvSpPr>
            <a:spLocks noChangeArrowheads="1"/>
          </p:cNvSpPr>
          <p:nvPr/>
        </p:nvSpPr>
        <p:spPr bwMode="auto">
          <a:xfrm>
            <a:off x="8147050" y="2513013"/>
            <a:ext cx="781050" cy="485775"/>
          </a:xfrm>
          <a:prstGeom prst="roundRect">
            <a:avLst>
              <a:gd name="adj" fmla="val 16667"/>
            </a:avLst>
          </a:pr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3494" name="圓角矩形 14"/>
          <p:cNvSpPr>
            <a:spLocks noChangeArrowheads="1"/>
          </p:cNvSpPr>
          <p:nvPr/>
        </p:nvSpPr>
        <p:spPr bwMode="auto">
          <a:xfrm>
            <a:off x="3463925" y="3886200"/>
            <a:ext cx="2962275" cy="352425"/>
          </a:xfrm>
          <a:prstGeom prst="roundRect">
            <a:avLst>
              <a:gd name="adj" fmla="val 16667"/>
            </a:avLst>
          </a:prstGeom>
          <a:noFill/>
          <a:ln w="38100">
            <a:solidFill>
              <a:srgbClr val="00B050"/>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3495" name="圓角矩形 15"/>
          <p:cNvSpPr>
            <a:spLocks noChangeArrowheads="1"/>
          </p:cNvSpPr>
          <p:nvPr/>
        </p:nvSpPr>
        <p:spPr bwMode="auto">
          <a:xfrm>
            <a:off x="3433763" y="4735513"/>
            <a:ext cx="2979737" cy="349250"/>
          </a:xfrm>
          <a:prstGeom prst="roundRect">
            <a:avLst>
              <a:gd name="adj" fmla="val 16667"/>
            </a:avLst>
          </a:prstGeom>
          <a:noFill/>
          <a:ln w="38100">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3496" name="圓角矩形 16"/>
          <p:cNvSpPr>
            <a:spLocks noChangeArrowheads="1"/>
          </p:cNvSpPr>
          <p:nvPr/>
        </p:nvSpPr>
        <p:spPr bwMode="auto">
          <a:xfrm>
            <a:off x="8147050" y="3481388"/>
            <a:ext cx="768350" cy="485775"/>
          </a:xfrm>
          <a:prstGeom prst="roundRect">
            <a:avLst>
              <a:gd name="adj" fmla="val 16667"/>
            </a:avLst>
          </a:prstGeom>
          <a:noFill/>
          <a:ln w="38100">
            <a:solidFill>
              <a:srgbClr val="00B050"/>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3497" name="圓角矩形 17"/>
          <p:cNvSpPr>
            <a:spLocks noChangeArrowheads="1"/>
          </p:cNvSpPr>
          <p:nvPr/>
        </p:nvSpPr>
        <p:spPr bwMode="auto">
          <a:xfrm>
            <a:off x="8145463" y="4413250"/>
            <a:ext cx="744537" cy="485775"/>
          </a:xfrm>
          <a:prstGeom prst="roundRect">
            <a:avLst>
              <a:gd name="adj" fmla="val 16667"/>
            </a:avLst>
          </a:prstGeom>
          <a:noFill/>
          <a:ln w="38100">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3498" name="圓角矩形 18"/>
          <p:cNvSpPr>
            <a:spLocks noChangeArrowheads="1"/>
          </p:cNvSpPr>
          <p:nvPr/>
        </p:nvSpPr>
        <p:spPr bwMode="auto">
          <a:xfrm>
            <a:off x="3425825" y="5734050"/>
            <a:ext cx="2987675" cy="333375"/>
          </a:xfrm>
          <a:prstGeom prst="roundRect">
            <a:avLst>
              <a:gd name="adj" fmla="val 16667"/>
            </a:avLst>
          </a:prstGeom>
          <a:noFill/>
          <a:ln w="38100">
            <a:solidFill>
              <a:srgbClr val="9900FF"/>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3499" name="圓角矩形 19"/>
          <p:cNvSpPr>
            <a:spLocks noChangeArrowheads="1"/>
          </p:cNvSpPr>
          <p:nvPr/>
        </p:nvSpPr>
        <p:spPr bwMode="auto">
          <a:xfrm>
            <a:off x="8170863" y="5327650"/>
            <a:ext cx="744537" cy="436563"/>
          </a:xfrm>
          <a:prstGeom prst="roundRect">
            <a:avLst>
              <a:gd name="adj" fmla="val 16667"/>
            </a:avLst>
          </a:prstGeom>
          <a:noFill/>
          <a:ln w="38100">
            <a:solidFill>
              <a:srgbClr val="9900FF"/>
            </a:solidFill>
            <a:round/>
            <a:headEnd/>
            <a:tailEnd/>
          </a:ln>
          <a:extLst>
            <a:ext uri="{909E8E84-426E-40DD-AFC4-6F175D3DCCD1}">
              <a14:hiddenFill xmlns:a14="http://schemas.microsoft.com/office/drawing/2010/main">
                <a:solidFill>
                  <a:srgbClr val="FFFFFF"/>
                </a:solidFill>
              </a14:hiddenFill>
            </a:ext>
          </a:extLst>
        </p:spPr>
        <p:txBody>
          <a:bodyPr/>
          <a:lstStyle/>
          <a:p>
            <a:pPr>
              <a:buFont typeface="Arial" charset="0"/>
              <a:buNone/>
            </a:pPr>
            <a:endParaRPr kumimoji="0" lang="zh-TW" altLang="en-US" sz="1800">
              <a:latin typeface="Arial" charset="0"/>
            </a:endParaRPr>
          </a:p>
        </p:txBody>
      </p:sp>
      <p:sp>
        <p:nvSpPr>
          <p:cNvPr id="63500" name="文字方塊 3"/>
          <p:cNvSpPr txBox="1">
            <a:spLocks noChangeArrowheads="1"/>
          </p:cNvSpPr>
          <p:nvPr/>
        </p:nvSpPr>
        <p:spPr bwMode="auto">
          <a:xfrm>
            <a:off x="234950" y="6086475"/>
            <a:ext cx="7239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TW" altLang="en-US" sz="2000">
                <a:solidFill>
                  <a:srgbClr val="000000"/>
                </a:solidFill>
                <a:latin typeface="標楷體" charset="0"/>
                <a:ea typeface="標楷體" charset="0"/>
                <a:cs typeface="標楷體" charset="0"/>
              </a:rPr>
              <a:t>備註：</a:t>
            </a:r>
            <a:r>
              <a:rPr lang="zh-TW" altLang="en-US" sz="2000">
                <a:latin typeface="標楷體" charset="0"/>
                <a:ea typeface="標楷體" charset="0"/>
                <a:cs typeface="標楷體" charset="0"/>
              </a:rPr>
              <a:t>基層診所統計資料自</a:t>
            </a:r>
            <a:r>
              <a:rPr lang="en-US" altLang="zh-TW" sz="2000">
                <a:latin typeface="標楷體" charset="0"/>
                <a:ea typeface="標楷體" charset="0"/>
                <a:cs typeface="標楷體" charset="0"/>
              </a:rPr>
              <a:t>105</a:t>
            </a:r>
            <a:r>
              <a:rPr lang="zh-TW" altLang="en-US" sz="2000">
                <a:latin typeface="標楷體" charset="0"/>
                <a:ea typeface="標楷體" charset="0"/>
                <a:cs typeface="標楷體" charset="0"/>
              </a:rPr>
              <a:t>年</a:t>
            </a:r>
            <a:r>
              <a:rPr lang="en-US" altLang="zh-TW" sz="2000">
                <a:latin typeface="標楷體" charset="0"/>
                <a:ea typeface="標楷體" charset="0"/>
                <a:cs typeface="標楷體" charset="0"/>
              </a:rPr>
              <a:t>12</a:t>
            </a:r>
            <a:r>
              <a:rPr lang="zh-TW" altLang="en-US" sz="2000">
                <a:latin typeface="標楷體" charset="0"/>
                <a:ea typeface="標楷體" charset="0"/>
                <a:cs typeface="標楷體" charset="0"/>
              </a:rPr>
              <a:t>月</a:t>
            </a:r>
            <a:r>
              <a:rPr lang="en-US" altLang="zh-TW" sz="2000">
                <a:latin typeface="標楷體" charset="0"/>
                <a:ea typeface="標楷體" charset="0"/>
                <a:cs typeface="標楷體" charset="0"/>
              </a:rPr>
              <a:t>1</a:t>
            </a:r>
            <a:r>
              <a:rPr lang="zh-TW" altLang="en-US" sz="2000">
                <a:latin typeface="標楷體" charset="0"/>
                <a:ea typeface="標楷體" charset="0"/>
                <a:cs typeface="標楷體" charset="0"/>
              </a:rPr>
              <a:t>日至</a:t>
            </a:r>
            <a:r>
              <a:rPr lang="en-US" altLang="zh-TW" sz="2000">
                <a:latin typeface="標楷體" charset="0"/>
                <a:ea typeface="標楷體" charset="0"/>
                <a:cs typeface="標楷體" charset="0"/>
              </a:rPr>
              <a:t>105</a:t>
            </a:r>
            <a:r>
              <a:rPr lang="zh-TW" altLang="en-US" sz="2000">
                <a:latin typeface="標楷體" charset="0"/>
                <a:ea typeface="標楷體" charset="0"/>
                <a:cs typeface="標楷體" charset="0"/>
              </a:rPr>
              <a:t>年</a:t>
            </a:r>
            <a:r>
              <a:rPr lang="en-US" altLang="zh-TW" sz="2000">
                <a:latin typeface="標楷體" charset="0"/>
                <a:ea typeface="標楷體" charset="0"/>
                <a:cs typeface="標楷體" charset="0"/>
              </a:rPr>
              <a:t>12</a:t>
            </a:r>
            <a:r>
              <a:rPr lang="zh-TW" altLang="en-US" sz="2000">
                <a:latin typeface="標楷體" charset="0"/>
                <a:ea typeface="標楷體" charset="0"/>
                <a:cs typeface="標楷體" charset="0"/>
              </a:rPr>
              <a:t>月</a:t>
            </a:r>
            <a:r>
              <a:rPr lang="en-US" altLang="zh-TW" sz="2000">
                <a:latin typeface="標楷體" charset="0"/>
                <a:ea typeface="標楷體" charset="0"/>
                <a:cs typeface="標楷體" charset="0"/>
              </a:rPr>
              <a:t>31</a:t>
            </a:r>
            <a:r>
              <a:rPr lang="zh-TW" altLang="en-US" sz="2000">
                <a:latin typeface="標楷體" charset="0"/>
                <a:ea typeface="標楷體" charset="0"/>
                <a:cs typeface="標楷體" charset="0"/>
              </a:rPr>
              <a:t>日</a:t>
            </a:r>
            <a:endParaRPr lang="zh-TW" altLang="en-US" sz="2000">
              <a:solidFill>
                <a:srgbClr val="000000"/>
              </a:solidFill>
              <a:latin typeface="標楷體" charset="0"/>
              <a:ea typeface="標楷體" charset="0"/>
              <a:cs typeface="標楷體" charset="0"/>
            </a:endParaRPr>
          </a:p>
        </p:txBody>
      </p:sp>
    </p:spTree>
    <p:extLst>
      <p:ext uri="{BB962C8B-B14F-4D97-AF65-F5344CB8AC3E}">
        <p14:creationId xmlns:p14="http://schemas.microsoft.com/office/powerpoint/2010/main" val="402301996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4"/>
          <p:cNvSpPr txBox="1">
            <a:spLocks/>
          </p:cNvSpPr>
          <p:nvPr/>
        </p:nvSpPr>
        <p:spPr>
          <a:xfrm>
            <a:off x="0" y="2364274"/>
            <a:ext cx="9906000" cy="661015"/>
          </a:xfrm>
          <a:prstGeom prst="rect">
            <a:avLst/>
          </a:prstGeom>
        </p:spPr>
        <p:txBody>
          <a:bodyPr anchor="ctr">
            <a:spAutoFit/>
          </a:bodyPr>
          <a:lstStyle/>
          <a:p>
            <a:pPr algn="ctr">
              <a:lnSpc>
                <a:spcPts val="4000"/>
              </a:lnSpc>
              <a:defRPr/>
            </a:pPr>
            <a:r>
              <a:rPr lang="zh-TW" altLang="zh-TW" sz="6000" b="1" spc="-100" dirty="0" smtClean="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特殊</a:t>
            </a:r>
            <a:r>
              <a:rPr lang="zh-TW" altLang="zh-TW" sz="60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rPr>
              <a:t>醫療服務計畫</a:t>
            </a:r>
            <a:endParaRPr lang="zh-TW" altLang="en-US" sz="6000" b="1" spc="-100" dirty="0">
              <a:solidFill>
                <a:srgbClr val="0000CC"/>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endParaRPr>
          </a:p>
        </p:txBody>
      </p:sp>
      <p:sp>
        <p:nvSpPr>
          <p:cNvPr id="5" name="內容版面配置區 4"/>
          <p:cNvSpPr>
            <a:spLocks noGrp="1"/>
          </p:cNvSpPr>
          <p:nvPr>
            <p:ph idx="1"/>
          </p:nvPr>
        </p:nvSpPr>
        <p:spPr>
          <a:xfrm>
            <a:off x="430213" y="2636838"/>
            <a:ext cx="8915400" cy="1368425"/>
          </a:xfrm>
        </p:spPr>
        <p:txBody>
          <a:bodyPr/>
          <a:lstStyle/>
          <a:p>
            <a:endParaRPr lang="en-US" altLang="zh-TW" dirty="0" smtClean="0">
              <a:ea typeface="新細明體" pitchFamily="18" charset="-120"/>
            </a:endParaRPr>
          </a:p>
          <a:p>
            <a:endParaRPr lang="en-US" altLang="zh-TW" dirty="0" smtClean="0">
              <a:ea typeface="新細明體" pitchFamily="18" charset="-120"/>
            </a:endParaRPr>
          </a:p>
          <a:p>
            <a:endParaRPr lang="en-US" altLang="zh-TW" dirty="0" smtClean="0">
              <a:ea typeface="新細明體" pitchFamily="18" charset="-120"/>
            </a:endParaRPr>
          </a:p>
          <a:p>
            <a:pPr algn="ctr">
              <a:buFont typeface="Wingdings" pitchFamily="2" charset="2"/>
              <a:buNone/>
            </a:pPr>
            <a:r>
              <a:rPr lang="zh-TW" altLang="en-US" sz="3200" b="1" dirty="0" smtClean="0">
                <a:latin typeface="標楷體" pitchFamily="65" charset="-120"/>
                <a:ea typeface="標楷體" pitchFamily="65" charset="-120"/>
              </a:rPr>
              <a:t>講師：</a:t>
            </a:r>
            <a:r>
              <a:rPr lang="zh-CN" altLang="en-US" sz="3200" b="1" dirty="0" smtClean="0">
                <a:latin typeface="標楷體" pitchFamily="65" charset="-120"/>
                <a:ea typeface="標楷體" pitchFamily="65" charset="-120"/>
              </a:rPr>
              <a:t>吳享穆主委</a:t>
            </a:r>
            <a:endParaRPr lang="zh-TW" altLang="en-US" sz="3200" b="1" dirty="0" smtClean="0">
              <a:latin typeface="標楷體" pitchFamily="65" charset="-120"/>
              <a:ea typeface="標楷體" pitchFamily="65" charset="-120"/>
            </a:endParaRPr>
          </a:p>
        </p:txBody>
      </p:sp>
    </p:spTree>
    <p:extLst>
      <p:ext uri="{BB962C8B-B14F-4D97-AF65-F5344CB8AC3E}">
        <p14:creationId xmlns:p14="http://schemas.microsoft.com/office/powerpoint/2010/main" val="982734487"/>
      </p:ext>
    </p:extLst>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002904181"/>
              </p:ext>
            </p:extLst>
          </p:nvPr>
        </p:nvGraphicFramePr>
        <p:xfrm>
          <a:off x="200025" y="1484883"/>
          <a:ext cx="9361489" cy="3168253"/>
        </p:xfrm>
        <a:graphic>
          <a:graphicData uri="http://schemas.openxmlformats.org/drawingml/2006/table">
            <a:tbl>
              <a:tblPr firstRow="1" firstCol="1" bandRow="1" bandCol="1">
                <a:tableStyleId>{5C22544A-7EE6-4342-B048-85BDC9FD1C3A}</a:tableStyleId>
              </a:tblPr>
              <a:tblGrid>
                <a:gridCol w="1512241"/>
                <a:gridCol w="4176838"/>
                <a:gridCol w="3672410"/>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504006">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三、實施期間</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tx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日至</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12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31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日止。</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a:t>
                      </a:r>
                      <a:endParaRPr lang="zh-TW" sz="1900" dirty="0">
                        <a:solidFill>
                          <a:srgbClr val="00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pPr>
                        <a:spcAft>
                          <a:spcPts val="0"/>
                        </a:spcAft>
                      </a:pP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105</a:t>
                      </a:r>
                      <a:r>
                        <a:rPr lang="zh-TW" altLang="zh-TW" sz="1800" kern="1200" dirty="0" smtClean="0">
                          <a:solidFill>
                            <a:schemeClr val="tx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日至</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a:t>
                      </a:r>
                      <a:r>
                        <a:rPr lang="en-US" altLang="zh-TW" sz="1800" kern="1200" dirty="0" smtClean="0">
                          <a:solidFill>
                            <a:schemeClr val="dk1"/>
                          </a:solidFill>
                          <a:effectLst/>
                          <a:latin typeface="Times New Roman" pitchFamily="18" charset="0"/>
                          <a:ea typeface="標楷體" pitchFamily="65" charset="-120"/>
                          <a:cs typeface="Times New Roman" pitchFamily="18" charset="0"/>
                        </a:rPr>
                        <a:t>12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31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日止。</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r h="79208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四、年度執行</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目標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本計畫以至少達成</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106,350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服務人次為執行目標。</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a:t>
                      </a:r>
                      <a:endParaRPr lang="zh-TW" sz="1900" kern="100" dirty="0">
                        <a:solidFill>
                          <a:srgbClr val="FF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本計畫以至少達成</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96,650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服務人次為執行目標。</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r h="1512168">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五、預算來源</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年度全民健康保險牙醫門診醫療給付費用總額中之「牙醫特殊服務計畫」專款項目下支應，其經費為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4.73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億元。</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a:t>
                      </a:r>
                      <a:endParaRPr lang="zh-TW" sz="1900" kern="100" dirty="0">
                        <a:solidFill>
                          <a:srgbClr val="FF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年度全民健康保險牙醫門診醫療給付費用總額中之「牙醫特殊服務計畫」專款項目下支應，其經費為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4.73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億元。</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832661934"/>
      </p:ext>
    </p:extLst>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274594377"/>
              </p:ext>
            </p:extLst>
          </p:nvPr>
        </p:nvGraphicFramePr>
        <p:xfrm>
          <a:off x="200025" y="1412875"/>
          <a:ext cx="9361489" cy="4474791"/>
        </p:xfrm>
        <a:graphic>
          <a:graphicData uri="http://schemas.openxmlformats.org/drawingml/2006/table">
            <a:tbl>
              <a:tblPr firstRow="1" firstCol="1" bandRow="1" bandCol="1">
                <a:tableStyleId>{5C22544A-7EE6-4342-B048-85BDC9FD1C3A}</a:tableStyleId>
              </a:tblPr>
              <a:tblGrid>
                <a:gridCol w="1512241"/>
                <a:gridCol w="4176838"/>
                <a:gridCol w="3672410"/>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提供牙醫醫療服務類型及申請條件：</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院所牙醫醫療服務，得就以下擇一申請：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初級照護院所</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院所資格：</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年內不得有</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因牙科</a:t>
                      </a:r>
                      <a:r>
                        <a:rPr lang="zh-TW" altLang="zh-TW" sz="1800" kern="1200" dirty="0" smtClean="0">
                          <a:solidFill>
                            <a:schemeClr val="dk1"/>
                          </a:solidFill>
                          <a:effectLst/>
                          <a:latin typeface="Times New Roman" pitchFamily="18" charset="0"/>
                          <a:ea typeface="標楷體" pitchFamily="65" charset="-120"/>
                          <a:cs typeface="Times New Roman" pitchFamily="18" charset="0"/>
                        </a:rPr>
                        <a:t>違約記點【屬全民健康保險醫事服務機構特約及管理辦法</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以下稱特管辦法</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第三十六條第二款者不在此限】或扣減費用、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年內不得有停止特約以上之處分。前述違規期間之認定，以保險人第一次發函處分之停約日起算</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含行政救濟程序進行中尚未執行或申請暫緩處分者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(P3)</a:t>
                      </a:r>
                      <a:endParaRPr lang="zh-TW" sz="1900" kern="100" dirty="0">
                        <a:solidFill>
                          <a:srgbClr val="FF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提供牙醫醫療服務類型及申請條件：</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院所牙醫醫療服務，得就以下擇一申請：</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初級照護院所</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院所資格：</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年內不得有違約記點【屬全民健康保險醫事服務機構特約及管理辦法</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以下稱特管辦法</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第三十六條第二款者不在此限】或扣減費用、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年內不得有停止特約以上之處分。前述違規期間之認定，以保險人第一次發函處分之停約日起算</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含行政救濟程序進行中尚未執行或申請暫緩處分者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2566299917"/>
      </p:ext>
    </p:extLst>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1260165128"/>
              </p:ext>
            </p:extLst>
          </p:nvPr>
        </p:nvGraphicFramePr>
        <p:xfrm>
          <a:off x="200025" y="1412875"/>
          <a:ext cx="9361489" cy="3377511"/>
        </p:xfrm>
        <a:graphic>
          <a:graphicData uri="http://schemas.openxmlformats.org/drawingml/2006/table">
            <a:tbl>
              <a:tblPr firstRow="1" firstCol="1" bandRow="1" bandCol="1">
                <a:tableStyleId>{5C22544A-7EE6-4342-B048-85BDC9FD1C3A}</a:tableStyleId>
              </a:tblPr>
              <a:tblGrid>
                <a:gridCol w="1512241"/>
                <a:gridCol w="4176838"/>
                <a:gridCol w="3672410"/>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 </a:t>
                      </a:r>
                      <a:r>
                        <a:rPr lang="zh-TW" altLang="zh-TW" sz="1800" kern="1200" dirty="0" smtClean="0">
                          <a:solidFill>
                            <a:schemeClr val="dk1"/>
                          </a:solidFill>
                          <a:effectLst/>
                          <a:latin typeface="Times New Roman" pitchFamily="18" charset="0"/>
                          <a:ea typeface="標楷體" pitchFamily="65" charset="-120"/>
                          <a:cs typeface="Times New Roman" pitchFamily="18" charset="0"/>
                        </a:rPr>
                        <a:t>進階照護院所</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院所資格：</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D.</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年內不得有</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因牙科</a:t>
                      </a:r>
                      <a:r>
                        <a:rPr lang="zh-TW" altLang="zh-TW" sz="1800" kern="1200" dirty="0" smtClean="0">
                          <a:solidFill>
                            <a:schemeClr val="dk1"/>
                          </a:solidFill>
                          <a:effectLst/>
                          <a:latin typeface="Times New Roman" pitchFamily="18" charset="0"/>
                          <a:ea typeface="標楷體" pitchFamily="65" charset="-120"/>
                          <a:cs typeface="Times New Roman" pitchFamily="18" charset="0"/>
                        </a:rPr>
                        <a:t>違約記點【屬全民健康保險醫事服務機構特約及管理辦法</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以下稱特管辦法</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第三十六條第二款者不在此限】或扣減費用、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年內不得有停止特約以上之處分。前述違規期間之認定，以保險人第一次發函處分之停約日起算</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含行政救濟程序進行中尚未執行或申請暫緩處分者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en-US" altLang="zh-TW" sz="1800" kern="1200" dirty="0" smtClean="0">
                          <a:solidFill>
                            <a:schemeClr val="dk1"/>
                          </a:solidFill>
                          <a:effectLst/>
                          <a:latin typeface="Times New Roman" pitchFamily="18" charset="0"/>
                          <a:ea typeface="標楷體" pitchFamily="65" charset="-120"/>
                          <a:cs typeface="Times New Roman" pitchFamily="18" charset="0"/>
                        </a:rPr>
                        <a:t>(P4)</a:t>
                      </a:r>
                      <a:endParaRPr lang="zh-TW" sz="1900" kern="100" dirty="0">
                        <a:solidFill>
                          <a:srgbClr val="FF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進階照護院所</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院所資格：</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D.</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年內不得有違約記點【屬全民健康保險醫事服務機構特約及管理辦法</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以下稱特管辦法</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第三十六條第二款者不在此限】或扣減費用、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年內不得有停止特約以上之處分。前述違規期間之認定，以保險人第一次發函處分之停約日起算</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含行政救濟程序進行中尚未執行或申請暫緩處分者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184294684"/>
      </p:ext>
    </p:extLst>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130363438"/>
              </p:ext>
            </p:extLst>
          </p:nvPr>
        </p:nvGraphicFramePr>
        <p:xfrm>
          <a:off x="200025" y="1412875"/>
          <a:ext cx="9361489" cy="5023431"/>
        </p:xfrm>
        <a:graphic>
          <a:graphicData uri="http://schemas.openxmlformats.org/drawingml/2006/table">
            <a:tbl>
              <a:tblPr firstRow="1" firstCol="1" bandRow="1" bandCol="1">
                <a:tableStyleId>{5C22544A-7EE6-4342-B048-85BDC9FD1C3A}</a:tableStyleId>
              </a:tblPr>
              <a:tblGrid>
                <a:gridCol w="1512241"/>
                <a:gridCol w="4176838"/>
                <a:gridCol w="3672410"/>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醫療團牙醫醫療服務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提供「特定需求者」牙醫醫療服務：</a:t>
                      </a:r>
                    </a:p>
                    <a:p>
                      <a:r>
                        <a:rPr lang="en-US" altLang="zh-TW" sz="1800" b="1" u="sng" kern="1200" dirty="0" smtClean="0">
                          <a:solidFill>
                            <a:schemeClr val="dk1"/>
                          </a:solidFill>
                          <a:effectLst/>
                          <a:latin typeface="Times New Roman" pitchFamily="18" charset="0"/>
                          <a:ea typeface="標楷體" pitchFamily="65" charset="-120"/>
                          <a:cs typeface="Times New Roman" pitchFamily="18" charset="0"/>
                        </a:rPr>
                        <a:t> </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牙醫服務內容及設備：</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基於安全考量，以提供牙周病緊急處理、牙周敷料、牙結石清除、牙周暨齲齒控制基本處置、塗氟、非特定局部治療、特定局部治療、簡單性拔牙及單面蛀牙填補等服務為限，其他治療應轉介到後送之醫療院所進行。</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B.</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提供特定需求者牙醫醫療服務之牙科設備，經申請單位評估病患實際情形後攜帶【如：攜帶式洗牙機、攜帶式吸唾機、攜帶式牙科治療設備、有效的急救設備、氧氣設備</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含氧氣幫浦、氧氣筒須有節流裝置、氧氣面罩等</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、急救藥品、開口器及攜帶式強力抽吸設備、健保卡讀寫卡設備等相關物品】。</a:t>
                      </a:r>
                      <a:r>
                        <a:rPr lang="en-US" altLang="zh-TW" sz="1800" kern="1200" dirty="0" smtClean="0">
                          <a:solidFill>
                            <a:schemeClr val="dk1"/>
                          </a:solidFill>
                          <a:effectLst/>
                          <a:latin typeface="Times New Roman" pitchFamily="18" charset="0"/>
                          <a:ea typeface="標楷體" pitchFamily="65" charset="-120"/>
                          <a:cs typeface="Times New Roman" pitchFamily="18" charset="0"/>
                        </a:rPr>
                        <a:t>(P6)</a:t>
                      </a:r>
                      <a:endParaRPr lang="zh-TW" sz="1900" kern="100" dirty="0">
                        <a:solidFill>
                          <a:srgbClr val="FF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醫療團牙醫醫療服務</a:t>
                      </a:r>
                    </a:p>
                    <a:p>
                      <a:endParaRPr lang="zh-TW" sz="19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2929964779"/>
      </p:ext>
    </p:extLst>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940414885"/>
              </p:ext>
            </p:extLst>
          </p:nvPr>
        </p:nvGraphicFramePr>
        <p:xfrm>
          <a:off x="200025" y="1412875"/>
          <a:ext cx="9361489" cy="5297751"/>
        </p:xfrm>
        <a:graphic>
          <a:graphicData uri="http://schemas.openxmlformats.org/drawingml/2006/table">
            <a:tbl>
              <a:tblPr firstRow="1" firstCol="1" bandRow="1" bandCol="1">
                <a:tableStyleId>{5C22544A-7EE6-4342-B048-85BDC9FD1C3A}</a:tableStyleId>
              </a:tblPr>
              <a:tblGrid>
                <a:gridCol w="1512241"/>
                <a:gridCol w="4176838"/>
                <a:gridCol w="3672410"/>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到宅牙醫醫療服務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 </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服務對象須符合下列條件之一：</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符合</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本計畫</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之特定</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身心</a:t>
                      </a:r>
                      <a:r>
                        <a:rPr lang="zh-TW" altLang="zh-TW" sz="1800" kern="1200" dirty="0" smtClean="0">
                          <a:solidFill>
                            <a:schemeClr val="dk1"/>
                          </a:solidFill>
                          <a:effectLst/>
                          <a:latin typeface="Times New Roman" pitchFamily="18" charset="0"/>
                          <a:ea typeface="標楷體" pitchFamily="65" charset="-120"/>
                          <a:cs typeface="Times New Roman" pitchFamily="18" charset="0"/>
                        </a:rPr>
                        <a:t>障礙類別</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且</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同時符合下列條件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病人只能維持有限之自我照顧能力，即清醒時，百分之五十以上活動限制在床上或椅子上。</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有明確之醫療與護理服務項目需要服務者。</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屬「失能老人長照補助辦法」之補助對象，並為各縣市長期照顧管理中心之個案，且因疾病、傷病長期臥床的狀態，清醒時百分之五十以上活動限制在床上，行動困難無法自行至醫療院所就醫之患者。</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(3)</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屬全民健康保險居家醫療照護整合計畫照護對象且符合上列</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或</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者。</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到宅牙醫醫療服務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服務對象須符合下列條件之一：</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符合</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居家照護條件</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之特定障礙類別</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需</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同時符合下列條件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a:t>
                      </a:r>
                      <a:r>
                        <a:rPr lang="zh-TW" altLang="zh-TW" sz="1800" kern="1200" dirty="0" smtClean="0">
                          <a:solidFill>
                            <a:schemeClr val="dk1"/>
                          </a:solidFill>
                          <a:effectLst/>
                          <a:latin typeface="Times New Roman" pitchFamily="18" charset="0"/>
                          <a:ea typeface="標楷體" pitchFamily="65" charset="-120"/>
                          <a:cs typeface="Times New Roman" pitchFamily="18" charset="0"/>
                        </a:rPr>
                        <a:t>病人只能維持有限之自我照顧能力，即清醒時，百分之五十以上活動限制在床上或椅子上。</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有明確之醫療與護理服務項目需要服務者。</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屬「失能老人長照補助辦法」之補助對象，並為各縣市長期照顧管理中心之個案，且因疾病、傷病長期臥床的狀態，清醒時百分之五十以上活動限制在床上，行動困難無法自行至醫療院所就醫之患者。</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270911444"/>
      </p:ext>
    </p:extLst>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00193962"/>
              </p:ext>
            </p:extLst>
          </p:nvPr>
        </p:nvGraphicFramePr>
        <p:xfrm>
          <a:off x="200025" y="1412875"/>
          <a:ext cx="9361489" cy="4200471"/>
        </p:xfrm>
        <a:graphic>
          <a:graphicData uri="http://schemas.openxmlformats.org/drawingml/2006/table">
            <a:tbl>
              <a:tblPr firstRow="1" firstCol="1" bandRow="1" bandCol="1">
                <a:tableStyleId>{5C22544A-7EE6-4342-B048-85BDC9FD1C3A}</a:tableStyleId>
              </a:tblPr>
              <a:tblGrid>
                <a:gridCol w="1512241"/>
                <a:gridCol w="4176838"/>
                <a:gridCol w="3672410"/>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符合本計畫到宅牙醫醫療服務之適用對象</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首次接受訪視或醫療服務時</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，由醫師提出</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申請</a:t>
                      </a:r>
                      <a:r>
                        <a:rPr lang="zh-TW" altLang="zh-TW" sz="1800" kern="1200" dirty="0" smtClean="0">
                          <a:solidFill>
                            <a:schemeClr val="dk1"/>
                          </a:solidFill>
                          <a:effectLst/>
                          <a:latin typeface="Times New Roman" pitchFamily="18" charset="0"/>
                          <a:ea typeface="標楷體" pitchFamily="65" charset="-120"/>
                          <a:cs typeface="Times New Roman" pitchFamily="18" charset="0"/>
                        </a:rPr>
                        <a:t>，經牙醫全聯會</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核可者</a:t>
                      </a:r>
                      <a:r>
                        <a:rPr lang="zh-TW" altLang="zh-TW" sz="1800"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始得至服務對象所在之居所提供牙醫醫療服務，醫療費用須帶回執業登記院所申報。</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及醫師資格：由各縣市牙醫公會、醫學中心、參與衛生福利部「特殊需求者牙科醫療服務示範中心獎勵計畫」之醫院或參與本計畫之照護院所，且須為修習到宅牙醫醫療相關課程之醫師，至服務對象所在之居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家中</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提供牙醫醫療服務。</a:t>
                      </a:r>
                    </a:p>
                    <a:p>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符合本計畫到宅牙醫醫療服務之適用對象，由醫師提出</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口腔醫療需求評估及治療計畫</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含個案訪視</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，經牙醫全聯會</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初核</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，並彙送保險人分區業務組核定者。</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none" strike="noStrike" kern="1200" dirty="0" smtClean="0">
                          <a:solidFill>
                            <a:schemeClr val="dk1"/>
                          </a:solidFill>
                          <a:effectLst/>
                          <a:latin typeface="Times New Roman" pitchFamily="18" charset="0"/>
                          <a:ea typeface="標楷體" pitchFamily="65" charset="-120"/>
                          <a:cs typeface="Times New Roman" pitchFamily="18" charset="0"/>
                        </a:rPr>
                        <a:t> </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院所及醫師資格：由各縣市牙醫公會、醫學中心、參與衛生福利部「特殊需求者牙科醫療服務示範中心獎勵計畫」之醫院或參與本計畫之照護院所，且須為修習到宅牙醫醫療相關課程之醫師，至服務對象所在之居所</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家中</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提供牙醫醫療服務。</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924259205"/>
      </p:ext>
    </p:extLst>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669286835"/>
              </p:ext>
            </p:extLst>
          </p:nvPr>
        </p:nvGraphicFramePr>
        <p:xfrm>
          <a:off x="200025" y="1311736"/>
          <a:ext cx="9361489" cy="5501640"/>
        </p:xfrm>
        <a:graphic>
          <a:graphicData uri="http://schemas.openxmlformats.org/drawingml/2006/table">
            <a:tbl>
              <a:tblPr firstRow="1" firstCol="1" bandRow="1" bandCol="1">
                <a:tableStyleId>{5C22544A-7EE6-4342-B048-85BDC9FD1C3A}</a:tableStyleId>
              </a:tblPr>
              <a:tblGrid>
                <a:gridCol w="1512241"/>
                <a:gridCol w="3312742"/>
                <a:gridCol w="4536506"/>
              </a:tblGrid>
              <a:tr h="287933">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牙醫服務內容及設備：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基於安全考量，以提供牙周病緊急處理、牙周敷料、牙結石清除、牙周</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暨齲齒</a:t>
                      </a:r>
                      <a:r>
                        <a:rPr lang="zh-TW" altLang="zh-TW" sz="1800" kern="1200" dirty="0" smtClean="0">
                          <a:solidFill>
                            <a:schemeClr val="dk1"/>
                          </a:solidFill>
                          <a:effectLst/>
                          <a:latin typeface="Times New Roman" pitchFamily="18" charset="0"/>
                          <a:ea typeface="標楷體" pitchFamily="65" charset="-120"/>
                          <a:cs typeface="Times New Roman" pitchFamily="18" charset="0"/>
                        </a:rPr>
                        <a:t>控制基本處置、塗氟、非特定局部治療、特定局部治療、簡單性拔牙及單面蛀牙填補等服務為限，其他治療應轉介到後送之醫療院所進行。</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提供到宅牙醫醫療服務之牙科設備，經申請單位評估病患實際情形後攜帶【建議如：攜帶式洗牙機、攜帶式吸唾機、攜帶式牙科治療設備、有效的急救設備、氧氣設備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含氧氣幫浦、氧氣筒須有節流裝置、氧氣面罩等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、急救藥品、開口器及攜帶式強力抽吸設備、健保卡讀寫卡設備等相關物品】。</a:t>
                      </a:r>
                      <a:r>
                        <a:rPr lang="en-US" altLang="zh-TW" sz="1800" kern="1200" dirty="0" smtClean="0">
                          <a:solidFill>
                            <a:schemeClr val="dk1"/>
                          </a:solidFill>
                          <a:effectLst/>
                          <a:latin typeface="Times New Roman" pitchFamily="18" charset="0"/>
                          <a:ea typeface="標楷體" pitchFamily="65" charset="-120"/>
                          <a:cs typeface="Times New Roman" pitchFamily="18" charset="0"/>
                        </a:rPr>
                        <a:t>(P6-7)</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4.</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醫事人員前往提供服務前須事先向當地衛生主管機關完成支援報備之申請，並檢具報備支援證明向牙醫全聯會申請初核，並經保險人分區業務組核定後，始得至服務對象所在之居所提供牙醫醫療服務，醫療費用須帶回執業登記院所申報。</a:t>
                      </a:r>
                      <a:endPar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牙醫服務內容及設備：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基於安全考量，以提供牙周病緊急處理、牙周敷料、牙結石清除、牙周</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病</a:t>
                      </a:r>
                      <a:r>
                        <a:rPr lang="zh-TW" altLang="zh-TW" sz="1800" kern="1200" dirty="0" smtClean="0">
                          <a:solidFill>
                            <a:schemeClr val="dk1"/>
                          </a:solidFill>
                          <a:effectLst/>
                          <a:latin typeface="Times New Roman" pitchFamily="18" charset="0"/>
                          <a:ea typeface="標楷體" pitchFamily="65" charset="-120"/>
                          <a:cs typeface="Times New Roman" pitchFamily="18" charset="0"/>
                        </a:rPr>
                        <a:t>控制基本處置、塗氟、非特定局部治療、特定局部治療、簡單性拔牙及單面蛀牙填補等服務為限，其他治療應轉介到後送之醫療院所進行。</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提供到宅牙醫醫療服務之牙科設備，經申請單位評估病患實際情形後攜帶【建議如：攜帶式洗牙機、攜帶式吸唾機、攜帶式牙科治療設備、有效的急救設備、氧氣設備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含氧氣幫浦、氧氣筒須有節流裝置、氧氣面罩等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、急救藥品、開口器及攜帶式強力抽吸設備、健保卡讀寫卡設備等相關物品】。</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383600605"/>
      </p:ext>
    </p:extLst>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989837799"/>
              </p:ext>
            </p:extLst>
          </p:nvPr>
        </p:nvGraphicFramePr>
        <p:xfrm>
          <a:off x="200025" y="1412875"/>
          <a:ext cx="9361489" cy="5297751"/>
        </p:xfrm>
        <a:graphic>
          <a:graphicData uri="http://schemas.openxmlformats.org/drawingml/2006/table">
            <a:tbl>
              <a:tblPr firstRow="1" firstCol="1" bandRow="1" bandCol="1">
                <a:tableStyleId>{5C22544A-7EE6-4342-B048-85BDC9FD1C3A}</a:tableStyleId>
              </a:tblPr>
              <a:tblGrid>
                <a:gridCol w="1512241"/>
                <a:gridCol w="4032822"/>
                <a:gridCol w="3816426"/>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費用支付及申報規定：</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醫療團牙醫服務： </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代碼</a:t>
                      </a:r>
                      <a:r>
                        <a:rPr lang="zh-TW" altLang="zh-TW" sz="1800" kern="1200" dirty="0" smtClean="0">
                          <a:solidFill>
                            <a:schemeClr val="dk1"/>
                          </a:solidFill>
                          <a:effectLst/>
                          <a:latin typeface="Times New Roman" pitchFamily="18" charset="0"/>
                          <a:ea typeface="標楷體" pitchFamily="65" charset="-120"/>
                          <a:cs typeface="Times New Roman" pitchFamily="18" charset="0"/>
                        </a:rPr>
                        <a:t>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P30001)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內含護理費</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，每位醫師每診次以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不含休息、用餐時間</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，平均每小時至少服務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人次，服務時間未達</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小時及每小時未服務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人次者均不得申報該小時費用。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(P8)</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費用支付及申報規定：</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醫療團牙醫服務：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標準編號</a:t>
                      </a:r>
                      <a:r>
                        <a:rPr lang="zh-TW" altLang="zh-TW" sz="1800" kern="1200" dirty="0" smtClean="0">
                          <a:solidFill>
                            <a:schemeClr val="dk1"/>
                          </a:solidFill>
                          <a:effectLst/>
                          <a:latin typeface="Times New Roman" pitchFamily="18" charset="0"/>
                          <a:ea typeface="標楷體" pitchFamily="65" charset="-120"/>
                          <a:cs typeface="Times New Roman" pitchFamily="18" charset="0"/>
                        </a:rPr>
                        <a:t>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P30001)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2400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內含護理費</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，每位醫師每診次以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不含休息、用餐時間</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，平均每小時至少服務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人次，服務時間未達</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小時及每小時未服務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人次者均不得申報該小時費用。</a:t>
                      </a:r>
                    </a:p>
                  </a:txBody>
                  <a:tcPr marL="46973" marR="46973" marT="0" marB="0">
                    <a:solidFill>
                      <a:schemeClr val="bg2">
                        <a:lumMod val="90000"/>
                      </a:schemeClr>
                    </a:solidFill>
                  </a:tcPr>
                </a:tc>
              </a:tr>
              <a:tr h="431998">
                <a:tc>
                  <a:txBody>
                    <a:bodyPr/>
                    <a:lstStyle/>
                    <a:p>
                      <a:pPr marL="304800" indent="-304800">
                        <a:spcAft>
                          <a:spcPts val="0"/>
                        </a:spcAft>
                      </a:pP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到宅及特定需求者牙醫服務：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特定需求者牙醫服務：得採論次加論量支付方式，論次項目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代碼</a:t>
                      </a:r>
                      <a:r>
                        <a:rPr lang="zh-TW" altLang="zh-TW" sz="1800" kern="1200" dirty="0" smtClean="0">
                          <a:solidFill>
                            <a:schemeClr val="dk1"/>
                          </a:solidFill>
                          <a:effectLst/>
                          <a:latin typeface="Times New Roman" pitchFamily="18" charset="0"/>
                          <a:ea typeface="標楷體" pitchFamily="65" charset="-120"/>
                          <a:cs typeface="Times New Roman" pitchFamily="18" charset="0"/>
                        </a:rPr>
                        <a:t>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P30003)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1900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內含護理費，且不得收取其它自費項目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，每位醫師每診次以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不含休息、用餐時間</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，平均每小時至少服務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人次，服務時間未達</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小時及每小時未服務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人次者均不得申報該小時費用。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(P8)</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到宅及特定需求者牙醫服務：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特定需求者牙醫服務：得採論次加論量支付方式，論次項目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標準編號</a:t>
                      </a:r>
                      <a:r>
                        <a:rPr lang="zh-TW" altLang="zh-TW" sz="1800" kern="1200" dirty="0" smtClean="0">
                          <a:solidFill>
                            <a:schemeClr val="dk1"/>
                          </a:solidFill>
                          <a:effectLst/>
                          <a:latin typeface="Times New Roman" pitchFamily="18" charset="0"/>
                          <a:ea typeface="標楷體" pitchFamily="65" charset="-120"/>
                          <a:cs typeface="Times New Roman" pitchFamily="18" charset="0"/>
                        </a:rPr>
                        <a:t>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P30003)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，每小時</a:t>
                      </a:r>
                      <a:r>
                        <a:rPr lang="en-US" altLang="zh-TW" sz="1800" kern="1200" dirty="0" smtClean="0">
                          <a:solidFill>
                            <a:schemeClr val="dk1"/>
                          </a:solidFill>
                          <a:effectLst/>
                          <a:latin typeface="Times New Roman" pitchFamily="18" charset="0"/>
                          <a:ea typeface="標楷體" pitchFamily="65" charset="-120"/>
                          <a:cs typeface="Times New Roman" pitchFamily="18" charset="0"/>
                        </a:rPr>
                        <a:t>1900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內含護理費，且不得收取其它自費項目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，每位醫師每診次以</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小時為限</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不含休息、用餐時間</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，平均每小時至少服務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人次，服務時間未達</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小時及每小時未服務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人次者均不得申報該小時費用。</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231787667"/>
      </p:ext>
    </p:extLst>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733618845"/>
              </p:ext>
            </p:extLst>
          </p:nvPr>
        </p:nvGraphicFramePr>
        <p:xfrm>
          <a:off x="200025" y="1412875"/>
          <a:ext cx="9361489" cy="3651831"/>
        </p:xfrm>
        <a:graphic>
          <a:graphicData uri="http://schemas.openxmlformats.org/drawingml/2006/table">
            <a:tbl>
              <a:tblPr firstRow="1" firstCol="1" bandRow="1" bandCol="1">
                <a:tableStyleId>{5C22544A-7EE6-4342-B048-85BDC9FD1C3A}</a:tableStyleId>
              </a:tblPr>
              <a:tblGrid>
                <a:gridCol w="1512241"/>
                <a:gridCol w="4032822"/>
                <a:gridCol w="3816426"/>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D.</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訪視費項目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支付標準編號為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P30006)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：醫師為評估患者是否符合到宅牙醫醫療條件，於本計畫收案前訪視該患者得申報本項費用，惟須經牙醫全聯會</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核可</a:t>
                      </a:r>
                      <a:r>
                        <a:rPr lang="zh-TW" altLang="zh-TW" sz="1800" kern="1200" dirty="0" smtClean="0">
                          <a:solidFill>
                            <a:schemeClr val="dk1"/>
                          </a:solidFill>
                          <a:effectLst/>
                          <a:latin typeface="Times New Roman" pitchFamily="18" charset="0"/>
                          <a:ea typeface="標楷體" pitchFamily="65" charset="-120"/>
                          <a:cs typeface="Times New Roman" pitchFamily="18" charset="0"/>
                        </a:rPr>
                        <a:t>，方可執行；每一個案訪視費用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1553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點，每年限申報一次，並不得再依身障等級別計算加成費用。申報本項費用時，應檢附「口腔醫療需求評估及治療計畫」，並詳述理由，訪視醫師以本保險特約醫事服務機構之醫師為限。</a:t>
                      </a:r>
                      <a:r>
                        <a:rPr lang="en-US" altLang="zh-TW" sz="1800" kern="1200" dirty="0" smtClean="0">
                          <a:solidFill>
                            <a:schemeClr val="dk1"/>
                          </a:solidFill>
                          <a:effectLst/>
                          <a:latin typeface="Times New Roman" pitchFamily="18" charset="0"/>
                          <a:ea typeface="標楷體" pitchFamily="65" charset="-120"/>
                          <a:cs typeface="Times New Roman" pitchFamily="18" charset="0"/>
                        </a:rPr>
                        <a:t>(P8)</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D.</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訪視費項目</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支付標準編號為</a:t>
                      </a:r>
                      <a:r>
                        <a:rPr lang="en-US" altLang="zh-TW" sz="1800" kern="1200" dirty="0" smtClean="0">
                          <a:solidFill>
                            <a:schemeClr val="dk1"/>
                          </a:solidFill>
                          <a:effectLst/>
                          <a:latin typeface="Times New Roman" pitchFamily="18" charset="0"/>
                          <a:ea typeface="標楷體" pitchFamily="65" charset="-120"/>
                          <a:cs typeface="Times New Roman" pitchFamily="18" charset="0"/>
                        </a:rPr>
                        <a:t>P30006)</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：醫師為評估患者是否符合到宅牙醫醫療條件，於本計畫收案前訪視該患者得申報本項費用，惟須經牙醫全聯會</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初</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核</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，並經保險人分區業務組核定者</a:t>
                      </a:r>
                      <a:r>
                        <a:rPr lang="zh-TW" altLang="zh-TW" sz="1800" kern="1200" dirty="0" smtClean="0">
                          <a:solidFill>
                            <a:schemeClr val="dk1"/>
                          </a:solidFill>
                          <a:effectLst/>
                          <a:latin typeface="Times New Roman" pitchFamily="18" charset="0"/>
                          <a:ea typeface="標楷體" pitchFamily="65" charset="-120"/>
                          <a:cs typeface="Times New Roman" pitchFamily="18" charset="0"/>
                        </a:rPr>
                        <a:t>，方可執行；每一個案訪視費用</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1553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點，每年限申報一次，並不得再依身障等級別計算加成費用。申報本項費用時，應檢附「口腔醫療需求評估及治療計畫」，並詳述理由，訪視醫師以本保險特約醫事服務機構之醫師為限。</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578496415"/>
      </p:ext>
    </p:extLst>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363267203"/>
              </p:ext>
            </p:extLst>
          </p:nvPr>
        </p:nvGraphicFramePr>
        <p:xfrm>
          <a:off x="200025" y="1268760"/>
          <a:ext cx="9361489" cy="5572071"/>
        </p:xfrm>
        <a:graphic>
          <a:graphicData uri="http://schemas.openxmlformats.org/drawingml/2006/table">
            <a:tbl>
              <a:tblPr firstRow="1" firstCol="1" bandRow="1" bandCol="1">
                <a:tableStyleId>{5C22544A-7EE6-4342-B048-85BDC9FD1C3A}</a:tableStyleId>
              </a:tblPr>
              <a:tblGrid>
                <a:gridCol w="1296591"/>
                <a:gridCol w="4248472"/>
                <a:gridCol w="3816426"/>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特定身心障</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礙者牙醫醫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費用申報之規定：</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C.</a:t>
                      </a:r>
                      <a:r>
                        <a:rPr lang="zh-TW" altLang="zh-TW" sz="1800" kern="1200" dirty="0" smtClean="0">
                          <a:solidFill>
                            <a:schemeClr val="dk1"/>
                          </a:solidFill>
                          <a:effectLst/>
                          <a:latin typeface="Times New Roman" pitchFamily="18" charset="0"/>
                          <a:ea typeface="標楷體" pitchFamily="65" charset="-120"/>
                          <a:cs typeface="Times New Roman" pitchFamily="18" charset="0"/>
                        </a:rPr>
                        <a:t>至身心障礙福利機構、未設牙科之精神科醫院、特殊教育學校或政府立案收容發展遲緩兒童之機構、衛生福利部所屬老人福利機構</a:t>
                      </a:r>
                      <a:r>
                        <a:rPr lang="en-US"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或經衛生福利部社會及家庭署擇定設置口腔診察服務據點之私立財團法人，公立或公設民營之老人福利機構</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等單位，提供牙醫醫療服務之規定：未超過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人的單位，每週牙醫排診合計不得超過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診次，</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人以上</a:t>
                      </a:r>
                      <a:r>
                        <a:rPr lang="en-US" altLang="zh-TW" sz="1800" kern="1200" dirty="0" smtClean="0">
                          <a:solidFill>
                            <a:schemeClr val="dk1"/>
                          </a:solidFill>
                          <a:effectLst/>
                          <a:latin typeface="Times New Roman" pitchFamily="18" charset="0"/>
                          <a:ea typeface="標楷體" pitchFamily="65" charset="-120"/>
                          <a:cs typeface="Times New Roman" pitchFamily="18" charset="0"/>
                        </a:rPr>
                        <a:t>300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人以下的單位，每週牙醫排診合計不得超過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診次，</a:t>
                      </a:r>
                      <a:r>
                        <a:rPr lang="en-US" altLang="zh-TW" sz="1800" kern="1200" dirty="0" smtClean="0">
                          <a:solidFill>
                            <a:schemeClr val="dk1"/>
                          </a:solidFill>
                          <a:effectLst/>
                          <a:latin typeface="Times New Roman" pitchFamily="18" charset="0"/>
                          <a:ea typeface="標楷體" pitchFamily="65" charset="-120"/>
                          <a:cs typeface="Times New Roman" pitchFamily="18" charset="0"/>
                        </a:rPr>
                        <a:t>300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人以上的單位，視醫療需求每週合計牙醫排診</a:t>
                      </a: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診次；醫療團因前述各單位人數異動需增加平日排診或特殊例假日排診之診次時，須向牙醫全聯會提出申請，經審核通過後，由保險人各分區業務組另行文通知院所，異動時亦同。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離島地區及特殊醫療需求機構，經全民健康保險牙醫門診總額研商議事會議討論通過者除外。</a:t>
                      </a:r>
                      <a:r>
                        <a:rPr lang="en-US" altLang="zh-TW" sz="1800" kern="1200" dirty="0" smtClean="0">
                          <a:solidFill>
                            <a:schemeClr val="dk1"/>
                          </a:solidFill>
                          <a:effectLst/>
                          <a:latin typeface="Times New Roman" pitchFamily="18" charset="0"/>
                          <a:ea typeface="標楷體" pitchFamily="65" charset="-120"/>
                          <a:cs typeface="Times New Roman" pitchFamily="18" charset="0"/>
                        </a:rPr>
                        <a:t>) (P10)</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費用申報之規定：</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C.</a:t>
                      </a:r>
                      <a:r>
                        <a:rPr lang="zh-TW" altLang="zh-TW" sz="1800" kern="1200" dirty="0" smtClean="0">
                          <a:solidFill>
                            <a:schemeClr val="dk1"/>
                          </a:solidFill>
                          <a:effectLst/>
                          <a:latin typeface="Times New Roman" pitchFamily="18" charset="0"/>
                          <a:ea typeface="標楷體" pitchFamily="65" charset="-120"/>
                          <a:cs typeface="Times New Roman" pitchFamily="18" charset="0"/>
                        </a:rPr>
                        <a:t>至身心障礙福利機構、未設牙科之精神科醫院、特殊教育學校或政府立案收容發展遲緩兒童之機構、衛生福利部所屬老人福利機構等單位，提供牙醫醫療服務之規定：未超過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人的單位，每週牙醫排診合計不得超過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診次，</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人以上</a:t>
                      </a:r>
                      <a:r>
                        <a:rPr lang="en-US" altLang="zh-TW" sz="1800" kern="1200" dirty="0" smtClean="0">
                          <a:solidFill>
                            <a:schemeClr val="dk1"/>
                          </a:solidFill>
                          <a:effectLst/>
                          <a:latin typeface="Times New Roman" pitchFamily="18" charset="0"/>
                          <a:ea typeface="標楷體" pitchFamily="65" charset="-120"/>
                          <a:cs typeface="Times New Roman" pitchFamily="18" charset="0"/>
                        </a:rPr>
                        <a:t>300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人以下的單位，每週牙醫排診合計不得超過</a:t>
                      </a:r>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診次，</a:t>
                      </a:r>
                      <a:r>
                        <a:rPr lang="en-US" altLang="zh-TW" sz="1800" kern="1200" dirty="0" smtClean="0">
                          <a:solidFill>
                            <a:schemeClr val="dk1"/>
                          </a:solidFill>
                          <a:effectLst/>
                          <a:latin typeface="Times New Roman" pitchFamily="18" charset="0"/>
                          <a:ea typeface="標楷體" pitchFamily="65" charset="-120"/>
                          <a:cs typeface="Times New Roman" pitchFamily="18" charset="0"/>
                        </a:rPr>
                        <a:t>300</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人以上的單位，視醫療需求每週合計牙醫排診</a:t>
                      </a: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診次；醫療團因前述各單位人數異動需增加平日排診或特殊例假日排診之診次時，須向牙醫全聯會提出申請，經審核通過後，由保險人各分區業務組另行文通知院所，異動時亦同。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離島地區及特殊醫療需求機構，經全民健康保險牙醫門診總額研商議事會議討論通過者除外。</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129577388"/>
      </p:ext>
    </p:extLst>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1818191864"/>
              </p:ext>
            </p:extLst>
          </p:nvPr>
        </p:nvGraphicFramePr>
        <p:xfrm>
          <a:off x="128464" y="980728"/>
          <a:ext cx="9577064" cy="5846391"/>
        </p:xfrm>
        <a:graphic>
          <a:graphicData uri="http://schemas.openxmlformats.org/drawingml/2006/table">
            <a:tbl>
              <a:tblPr firstRow="1" firstCol="1" bandRow="1" bandCol="1">
                <a:tableStyleId>{5C22544A-7EE6-4342-B048-85BDC9FD1C3A}</a:tableStyleId>
              </a:tblPr>
              <a:tblGrid>
                <a:gridCol w="1296144"/>
                <a:gridCol w="4392488"/>
                <a:gridCol w="3888432"/>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特定身心障</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礙者牙醫醫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四</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申請程序：</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以醫療團為單位，申請時應檢附下列資料：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身心障礙福利機構</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不含未獲主管機關許可立案為身心障礙福利機構之安養中心</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、未設牙科之精神科醫院、特殊教育學校、政府立案收容發展遲緩兒童之機構、衛生福利部所屬老人福利機構</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或經衛生福利部社會及家庭署擇定設置口腔診察服務據點之私立財團法人，公立或公設民營之老人福利機構</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等單位之立案證明、同意函、簡介、身障者名冊、口腔狀況、牙科設備、醫師服務排班表、牙科治療計畫、維護計畫、口腔衛生計畫、經費評估牙醫師證書正反面影本乙份等內容書面紙本和電子檔各乙份。若屬衛生福利部所屬老人福利機構</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或經衛生福利部社會及家庭署擇定設置口腔診察服務據點之私立財團法人，公立或公設民營之老人福利機構</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內之個案，應檢附評估量表相關證明文件或診斷證明影本。</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(P11)</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四</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申請程序：</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以醫療團為單位，申請時應檢附下列資料：</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身心障礙福利機構</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不含未獲主管機關許可立案為身心障礙福利機構之安養中心</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未設牙科之精神科醫院、特殊教育學校、政府立案收容發展遲緩兒童之機構、衛生福利部所屬老人福利機構等單位之立案證明、同意函、簡介、身障者名冊、口腔狀況、牙科設備、醫師服務排班表、牙科治療計畫、維護計畫、口腔衛生計畫、經費評估牙醫師證書正反面影本乙份等內容書面紙本和電子檔各乙份。若屬衛生福利部所屬老人福利機構</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或經衛生福利部社會及家庭署擇定設置口腔診察服務據點之私立財團法人，公立或公設民營之老人福利機構</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內之個案，應檢附評估量表相關證明文件或診斷證明影本。</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5991000"/>
      </p:ext>
    </p:extLst>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387873363"/>
              </p:ext>
            </p:extLst>
          </p:nvPr>
        </p:nvGraphicFramePr>
        <p:xfrm>
          <a:off x="200025" y="1412875"/>
          <a:ext cx="9361489" cy="3926151"/>
        </p:xfrm>
        <a:graphic>
          <a:graphicData uri="http://schemas.openxmlformats.org/drawingml/2006/table">
            <a:tbl>
              <a:tblPr firstRow="1" firstCol="1" bandRow="1" bandCol="1">
                <a:tableStyleId>{5C22544A-7EE6-4342-B048-85BDC9FD1C3A}</a:tableStyleId>
              </a:tblPr>
              <a:tblGrid>
                <a:gridCol w="1512241"/>
                <a:gridCol w="3960814"/>
                <a:gridCol w="3888434"/>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rowSpan="2">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首次執行到宅牙醫醫療服務之個案訪視或醫療服務，醫師須檢送到宅醫療訪視或醫療服務申請表【附件</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21</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】至牙醫全聯會核可後，由牙醫全聯會於每月</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日前將名單函送保險人分區業務組備查。</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(P12)</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4.</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申請提供到宅牙醫醫療服務時，應檢附下列資料，一併提供牙醫全聯會：</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(1)</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申請書格式如【附件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13</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】、日報表【附件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16</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(2)</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醫療服務之預定執行區域居所資料。</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(3)</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個案口腔醫療需求評估表及治療計畫【附件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17</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】或各縣市長期照顧管理中心之核定函證明文件影本、報備支援証明、牙醫師證書正反面影本等書面紙本各一份。</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r>
              <a:tr h="431998">
                <a:tc vMerge="1">
                  <a:txBody>
                    <a:bodyPr/>
                    <a:lstStyle/>
                    <a:p>
                      <a:pPr marL="304800" indent="-304800">
                        <a:spcAft>
                          <a:spcPts val="0"/>
                        </a:spcAft>
                      </a:pP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申請提供特定需求者牙醫醫療服務，應檢附下列資料，一併提供牙醫全聯會：</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(P12)</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申請提供特定需求者牙醫醫療服務</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時</a:t>
                      </a:r>
                      <a:r>
                        <a:rPr lang="zh-TW" altLang="zh-TW" sz="1800" kern="1200" dirty="0" smtClean="0">
                          <a:solidFill>
                            <a:schemeClr val="dk1"/>
                          </a:solidFill>
                          <a:effectLst/>
                          <a:latin typeface="Times New Roman" pitchFamily="18" charset="0"/>
                          <a:ea typeface="標楷體" pitchFamily="65" charset="-120"/>
                          <a:cs typeface="Times New Roman" pitchFamily="18" charset="0"/>
                        </a:rPr>
                        <a:t>，應檢附下列資料，一併提供牙醫全聯會：</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1003033439"/>
      </p:ext>
    </p:extLst>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969202271"/>
              </p:ext>
            </p:extLst>
          </p:nvPr>
        </p:nvGraphicFramePr>
        <p:xfrm>
          <a:off x="200025" y="1412875"/>
          <a:ext cx="9361489" cy="5297751"/>
        </p:xfrm>
        <a:graphic>
          <a:graphicData uri="http://schemas.openxmlformats.org/drawingml/2006/table">
            <a:tbl>
              <a:tblPr firstRow="1" firstCol="1" bandRow="1" bandCol="1">
                <a:tableStyleId>{5C22544A-7EE6-4342-B048-85BDC9FD1C3A}</a:tableStyleId>
              </a:tblPr>
              <a:tblGrid>
                <a:gridCol w="1512241"/>
                <a:gridCol w="4104830"/>
                <a:gridCol w="3744418"/>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五</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相關規範</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日前將申請書及學分證明等資料以掛號郵寄至牙醫全聯會。牙醫全聯會審查後，於每月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日前將院所及醫療團通過名單函送保險人，由保險人分區業務組審理核定後，以公告或行文通知相關院所；申請者得於核定之起迄期間執行本項服務，申請流程圖說明詳如【附件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14</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】。特定需求者醫療服務個案申請以掛號郵寄至牙醫全聯會，經牙醫全聯會審查後，通過名單函送保險人，由保險人分區業務組審理核定後，函復院所及牙醫全聯會。</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首次執行到宅牙醫醫療服務之個案訪視及醫療服務，醫師須檢送到宅醫療訪視或醫療服務申請表【附件</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21</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】至牙醫全聯會核可後，由牙醫全聯會於每月</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日前將名單函送保險人分區業務組備查。</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(P13)</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五</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相關規範</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日前將申請書及學分證明等資料以掛號郵寄至牙醫全聯會。牙醫全聯會審查後，於每月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日前將院所及醫療團通過名單函送保險人，由保險人分區業務組審理核定後，以公告或行文通知相關院所；申請者得於核定之起迄期間執行本項服務，申請流程圖說明詳如【附件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14</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到宅及</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特定需求者醫療服務個案申請以掛號郵寄至牙醫全聯會，經牙醫全聯會審查後，通過名單函送保險人，由保險人分區業務組審理核定後，函復院所及牙醫全聯會。</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557848848"/>
      </p:ext>
    </p:extLst>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20430293"/>
              </p:ext>
            </p:extLst>
          </p:nvPr>
        </p:nvGraphicFramePr>
        <p:xfrm>
          <a:off x="200025" y="1412875"/>
          <a:ext cx="9361489" cy="3926151"/>
        </p:xfrm>
        <a:graphic>
          <a:graphicData uri="http://schemas.openxmlformats.org/drawingml/2006/table">
            <a:tbl>
              <a:tblPr firstRow="1" firstCol="1" bandRow="1" bandCol="1">
                <a:tableStyleId>{5C22544A-7EE6-4342-B048-85BDC9FD1C3A}</a:tableStyleId>
              </a:tblPr>
              <a:tblGrid>
                <a:gridCol w="1512241"/>
                <a:gridCol w="3960814"/>
                <a:gridCol w="3888434"/>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醫療團執行特定身心障礙牙醫醫療服務時，應注意事項：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不適用於到宅與特定需求者牙醫醫療服務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(3)</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費用申報作業：</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醫療團醫師每月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日前須</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先至健保資訊網服務系統（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VPN</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）登錄醫療團服務費用明細，傳送資料後列印</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論次申請表【附件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蓋上院所印信，並檢附</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日報表【附件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】併同門診</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醫療服務點數申報總表</a:t>
                      </a:r>
                      <a:r>
                        <a:rPr lang="zh-TW" altLang="zh-TW" sz="1800" kern="1200" dirty="0" smtClean="0">
                          <a:solidFill>
                            <a:schemeClr val="dk1"/>
                          </a:solidFill>
                          <a:effectLst/>
                          <a:latin typeface="Times New Roman" pitchFamily="18" charset="0"/>
                          <a:ea typeface="標楷體" pitchFamily="65" charset="-120"/>
                          <a:cs typeface="Times New Roman" pitchFamily="18" charset="0"/>
                        </a:rPr>
                        <a:t>正本寄所屬保險人分區業務組，副本送牙醫全聯會備查。未繳交者，經催繳</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三</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個月內仍未改善者，得暫停計畫執行。</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(P13)</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醫療團執行特定身心障礙牙醫醫療服務時，應注意事項：</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不適用於到宅與特定需求者牙醫醫療服務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(3)</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醫療團醫師每月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日前須</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檢附</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論次論量申請表【附件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日報表【附件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】併同門診</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費用申報</a:t>
                      </a:r>
                      <a:r>
                        <a:rPr lang="zh-TW" altLang="zh-TW" sz="1800" kern="1200" dirty="0" smtClean="0">
                          <a:solidFill>
                            <a:schemeClr val="dk1"/>
                          </a:solidFill>
                          <a:effectLst/>
                          <a:latin typeface="Times New Roman" pitchFamily="18" charset="0"/>
                          <a:ea typeface="標楷體" pitchFamily="65" charset="-120"/>
                          <a:cs typeface="Times New Roman" pitchFamily="18" charset="0"/>
                        </a:rPr>
                        <a:t>正本寄所屬保險人分區業務組，副本送牙醫全聯會備查。未繳交者，經催繳</a:t>
                      </a:r>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個月內仍未改善者，得暫停計畫執行。</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1719856571"/>
      </p:ext>
    </p:extLst>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340456963"/>
              </p:ext>
            </p:extLst>
          </p:nvPr>
        </p:nvGraphicFramePr>
        <p:xfrm>
          <a:off x="200025" y="1412875"/>
          <a:ext cx="9361489" cy="3103191"/>
        </p:xfrm>
        <a:graphic>
          <a:graphicData uri="http://schemas.openxmlformats.org/drawingml/2006/table">
            <a:tbl>
              <a:tblPr firstRow="1" firstCol="1" bandRow="1" bandCol="1">
                <a:tableStyleId>{5C22544A-7EE6-4342-B048-85BDC9FD1C3A}</a:tableStyleId>
              </a:tblPr>
              <a:tblGrid>
                <a:gridCol w="1512241"/>
                <a:gridCol w="3960814"/>
                <a:gridCol w="3888434"/>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(9)</a:t>
                      </a:r>
                      <a:r>
                        <a:rPr lang="zh-TW" altLang="zh-TW" sz="1800" kern="1200" dirty="0" smtClean="0">
                          <a:solidFill>
                            <a:schemeClr val="dk1"/>
                          </a:solidFill>
                          <a:effectLst/>
                          <a:latin typeface="Times New Roman" pitchFamily="18" charset="0"/>
                          <a:ea typeface="標楷體" pitchFamily="65" charset="-120"/>
                          <a:cs typeface="Times New Roman" pitchFamily="18" charset="0"/>
                        </a:rPr>
                        <a:t>至身心障礙福利機構</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不含未獲主管機關許可立案為身心障礙福利機構之安養中心</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、未設牙科之精神科醫院、特殊教育學校、政府立案收容發展遲緩兒童之機構或衛生福利部所屬老人福利機構</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或經衛生福利部社會及家庭署擇定設置口腔診察服務據點之私立財團法人，公立或公設民營之老人福利機構</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等單位時，必須有老師或熟悉該患者狀況的人陪同就診。</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(P14)</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(9)</a:t>
                      </a:r>
                      <a:r>
                        <a:rPr lang="zh-TW" altLang="zh-TW" sz="1800" kern="1200" dirty="0" smtClean="0">
                          <a:solidFill>
                            <a:schemeClr val="dk1"/>
                          </a:solidFill>
                          <a:effectLst/>
                          <a:latin typeface="Times New Roman" pitchFamily="18" charset="0"/>
                          <a:ea typeface="標楷體" pitchFamily="65" charset="-120"/>
                          <a:cs typeface="Times New Roman" pitchFamily="18" charset="0"/>
                        </a:rPr>
                        <a:t>至身心障礙福利機構</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不含未獲主管機關許可立案為身心障礙福利機構之安養中心</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、未設牙科之精神科醫院、特殊教育學校、政府立案收容發展遲緩兒童之機構或衛生福利部所屬老人福利機構等單位時，必須有老師或熟悉該患者狀況的人陪同就診。</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404518233"/>
      </p:ext>
    </p:ext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4041232191"/>
              </p:ext>
            </p:extLst>
          </p:nvPr>
        </p:nvGraphicFramePr>
        <p:xfrm>
          <a:off x="200025" y="1412875"/>
          <a:ext cx="9361489" cy="3926151"/>
        </p:xfrm>
        <a:graphic>
          <a:graphicData uri="http://schemas.openxmlformats.org/drawingml/2006/table">
            <a:tbl>
              <a:tblPr firstRow="1" firstCol="1" bandRow="1" bandCol="1">
                <a:tableStyleId>{5C22544A-7EE6-4342-B048-85BDC9FD1C3A}</a:tableStyleId>
              </a:tblPr>
              <a:tblGrid>
                <a:gridCol w="1512241"/>
                <a:gridCol w="3960814"/>
                <a:gridCol w="3888434"/>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到宅醫療及特定需求者牙醫醫療服務應注意事項：</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 (2)</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費用申報作業：執行特定需求者牙醫醫療服務之</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日前須</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先至健保資訊網服務系統（</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VPN</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）登錄醫療團服務費用明細，傳送資料後列印</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論次申請表【附件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蓋上院所印信，並檢附</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日報表【附件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】併同門診</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醫療服務點數申報總表</a:t>
                      </a:r>
                      <a:r>
                        <a:rPr lang="zh-TW" altLang="zh-TW" sz="1800" kern="1200" dirty="0" smtClean="0">
                          <a:solidFill>
                            <a:schemeClr val="dk1"/>
                          </a:solidFill>
                          <a:effectLst/>
                          <a:latin typeface="Times New Roman" pitchFamily="18" charset="0"/>
                          <a:ea typeface="標楷體" pitchFamily="65" charset="-120"/>
                          <a:cs typeface="Times New Roman" pitchFamily="18" charset="0"/>
                        </a:rPr>
                        <a:t>正本寄送所屬本保險分區業務組，副本送牙醫全聯會備查。未繳交者，經催繳三個月內仍未改善者，經牙醫全聯會及保險人分區業務組確認，得暫停計畫執行。</a:t>
                      </a: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到宅醫療及特定需求者牙醫醫療服務應注意事項：</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(1)</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牙醫醫療服務之醫師須依排班表執行服務，服務流程圖詳【附件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15</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(2)</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醫師每月</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日前須</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檢附</a:t>
                      </a:r>
                      <a:r>
                        <a:rPr lang="zh-TW" altLang="zh-TW" sz="1800" kern="1200" dirty="0" smtClean="0">
                          <a:solidFill>
                            <a:schemeClr val="dk1"/>
                          </a:solidFill>
                          <a:effectLst/>
                          <a:latin typeface="Times New Roman" pitchFamily="18" charset="0"/>
                          <a:ea typeface="標楷體" pitchFamily="65" charset="-120"/>
                          <a:cs typeface="Times New Roman" pitchFamily="18" charset="0"/>
                        </a:rPr>
                        <a:t>論次論量申請表【附件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10</a:t>
                      </a:r>
                      <a:r>
                        <a:rPr lang="zh-TW"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日報表【附件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11</a:t>
                      </a:r>
                      <a:r>
                        <a:rPr lang="zh-TW" altLang="zh-TW" sz="1800" kern="1200" dirty="0" smtClean="0">
                          <a:solidFill>
                            <a:schemeClr val="dk1"/>
                          </a:solidFill>
                          <a:effectLst/>
                          <a:latin typeface="Times New Roman" pitchFamily="18" charset="0"/>
                          <a:ea typeface="標楷體" pitchFamily="65" charset="-120"/>
                          <a:cs typeface="Times New Roman" pitchFamily="18" charset="0"/>
                        </a:rPr>
                        <a:t>】併同門診</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費用申報</a:t>
                      </a:r>
                      <a:r>
                        <a:rPr lang="zh-TW" altLang="zh-TW" sz="1800" kern="1200" dirty="0" smtClean="0">
                          <a:solidFill>
                            <a:schemeClr val="dk1"/>
                          </a:solidFill>
                          <a:effectLst/>
                          <a:latin typeface="Times New Roman" pitchFamily="18" charset="0"/>
                          <a:ea typeface="標楷體" pitchFamily="65" charset="-120"/>
                          <a:cs typeface="Times New Roman" pitchFamily="18" charset="0"/>
                        </a:rPr>
                        <a:t>正本寄所屬保險人分區業務組，副本送牙醫全聯會備查。未繳交者，經催繳</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三個月內仍未改善者，經牙醫全聯會及保險人分區業務組確認，得暫停計畫執行。</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198085089"/>
      </p:ext>
    </p:ext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902013993"/>
              </p:ext>
            </p:extLst>
          </p:nvPr>
        </p:nvGraphicFramePr>
        <p:xfrm>
          <a:off x="200025" y="1412875"/>
          <a:ext cx="9361489" cy="5297751"/>
        </p:xfrm>
        <a:graphic>
          <a:graphicData uri="http://schemas.openxmlformats.org/drawingml/2006/table">
            <a:tbl>
              <a:tblPr firstRow="1" firstCol="1" bandRow="1" bandCol="1">
                <a:tableStyleId>{5C22544A-7EE6-4342-B048-85BDC9FD1C3A}</a:tableStyleId>
              </a:tblPr>
              <a:tblGrid>
                <a:gridCol w="1512241"/>
                <a:gridCol w="3960814"/>
                <a:gridCol w="3888434"/>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服務個案之申請及審核作業：</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每月申請</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特定需求者牙醫</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服務時，</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院所</a:t>
                      </a:r>
                      <a:r>
                        <a:rPr lang="zh-TW" altLang="zh-TW" sz="1800" kern="1200" dirty="0" smtClean="0">
                          <a:solidFill>
                            <a:schemeClr val="dk1"/>
                          </a:solidFill>
                          <a:effectLst/>
                          <a:latin typeface="Times New Roman" pitchFamily="18" charset="0"/>
                          <a:ea typeface="標楷體" pitchFamily="65" charset="-120"/>
                          <a:cs typeface="Times New Roman" pitchFamily="18" charset="0"/>
                        </a:rPr>
                        <a:t>須檢送相關資料至牙醫全聯會先行初審，再</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由牙醫全聯會</a:t>
                      </a:r>
                      <a:r>
                        <a:rPr lang="zh-TW" altLang="zh-TW" sz="1800" kern="1200" dirty="0" smtClean="0">
                          <a:solidFill>
                            <a:schemeClr val="dk1"/>
                          </a:solidFill>
                          <a:effectLst/>
                          <a:latin typeface="Times New Roman" pitchFamily="18" charset="0"/>
                          <a:ea typeface="標楷體" pitchFamily="65" charset="-120"/>
                          <a:cs typeface="Times New Roman" pitchFamily="18" charset="0"/>
                        </a:rPr>
                        <a:t>彙整後送本保險人之分區業務組核定：</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A.</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執行院所</a:t>
                      </a:r>
                      <a:r>
                        <a:rPr lang="zh-TW" altLang="zh-TW" sz="1800" kern="1200" dirty="0" smtClean="0">
                          <a:solidFill>
                            <a:schemeClr val="dk1"/>
                          </a:solidFill>
                          <a:effectLst/>
                          <a:latin typeface="Times New Roman" pitchFamily="18" charset="0"/>
                          <a:ea typeface="標楷體" pitchFamily="65" charset="-120"/>
                          <a:cs typeface="Times New Roman" pitchFamily="18" charset="0"/>
                        </a:rPr>
                        <a:t>應提供申請書【附件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】、日報表【附件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】、口腔醫療需求評估及治療計畫【附件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】、個案健康狀況評估表【附件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】及完成報備支援証明、牙醫師證書正反面、身心障礙醫療業務相關學分證明等。</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B.</a:t>
                      </a:r>
                      <a:r>
                        <a:rPr lang="zh-TW" altLang="zh-TW" sz="1800" kern="1200" dirty="0" smtClean="0">
                          <a:solidFill>
                            <a:schemeClr val="dk1"/>
                          </a:solidFill>
                          <a:effectLst/>
                          <a:latin typeface="Times New Roman" pitchFamily="18" charset="0"/>
                          <a:ea typeface="標楷體" pitchFamily="65" charset="-120"/>
                          <a:cs typeface="Times New Roman" pitchFamily="18" charset="0"/>
                        </a:rPr>
                        <a:t>前述服務，若有醫師異動，應具函敍明原因及檢附報備支援証明，通知牙醫全聯會及保險人分區業務組。</a:t>
                      </a:r>
                    </a:p>
                  </a:txBody>
                  <a:tcPr marL="46973" marR="46973"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每月申請</a:t>
                      </a:r>
                      <a:r>
                        <a:rPr lang="zh-TW" altLang="zh-TW" sz="1800" b="1" u="sng" kern="1200" dirty="0" smtClean="0">
                          <a:solidFill>
                            <a:srgbClr val="0000FF"/>
                          </a:solidFill>
                          <a:effectLst/>
                          <a:latin typeface="Times New Roman" pitchFamily="18" charset="0"/>
                          <a:ea typeface="標楷體" pitchFamily="65" charset="-120"/>
                          <a:cs typeface="Times New Roman" pitchFamily="18" charset="0"/>
                        </a:rPr>
                        <a:t>下列</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服務時，須檢送相關資料至牙醫全聯會先行初審，再彙整後送本保險人之分區業務組核定：</a:t>
                      </a: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A.</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到宅服務：應提供申請書【附件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13</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】、日報表【附件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16</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】、口腔醫療需求評估及治療計畫【附件</a:t>
                      </a:r>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17</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】及完成報備支援証明、牙醫師證書正反面、身心障礙醫療業務相關學分證明等。</a:t>
                      </a:r>
                      <a:endParaRPr lang="zh-TW" altLang="zh-TW" sz="1800" kern="1200" dirty="0" smtClean="0">
                        <a:solidFill>
                          <a:srgbClr val="0000FF"/>
                        </a:solidFill>
                        <a:effectLst/>
                        <a:latin typeface="Times New Roman" pitchFamily="18" charset="0"/>
                        <a:ea typeface="標楷體" pitchFamily="65" charset="-120"/>
                        <a:cs typeface="Times New Roman" pitchFamily="18" charset="0"/>
                      </a:endParaRPr>
                    </a:p>
                    <a:p>
                      <a:r>
                        <a:rPr lang="en-US"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B.</a:t>
                      </a:r>
                      <a:r>
                        <a:rPr lang="zh-TW" altLang="zh-TW" sz="1800" b="1" u="sng" strike="sngStrike" kern="1200" dirty="0" smtClean="0">
                          <a:solidFill>
                            <a:srgbClr val="0000FF"/>
                          </a:solidFill>
                          <a:effectLst/>
                          <a:latin typeface="Times New Roman" pitchFamily="18" charset="0"/>
                          <a:ea typeface="標楷體" pitchFamily="65" charset="-120"/>
                          <a:cs typeface="Times New Roman" pitchFamily="18" charset="0"/>
                        </a:rPr>
                        <a:t>特定需求者服務：</a:t>
                      </a:r>
                      <a:r>
                        <a:rPr lang="zh-TW" altLang="zh-TW" sz="1800" kern="1200" dirty="0" smtClean="0">
                          <a:solidFill>
                            <a:schemeClr val="dk1"/>
                          </a:solidFill>
                          <a:effectLst/>
                          <a:latin typeface="Times New Roman" pitchFamily="18" charset="0"/>
                          <a:ea typeface="標楷體" pitchFamily="65" charset="-120"/>
                          <a:cs typeface="Times New Roman" pitchFamily="18" charset="0"/>
                        </a:rPr>
                        <a:t>應提供申請書【附件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】、日報表【附件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16</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】、口腔醫療需求評估及治療計畫【附件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17</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】、個案健康狀況評估表【附件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20</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】及完成報備支援証明、牙醫師證書正反面、身心障礙醫療業務相關學分證明等。</a:t>
                      </a: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前述服務，若有醫師異動，應具函敍明原因及檢附報備支援証明，通知牙醫全聯會及保險人分區業務組。</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1396581569"/>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93661934"/>
              </p:ext>
            </p:extLst>
          </p:nvPr>
        </p:nvGraphicFramePr>
        <p:xfrm>
          <a:off x="200025" y="1412875"/>
          <a:ext cx="9361489" cy="5023431"/>
        </p:xfrm>
        <a:graphic>
          <a:graphicData uri="http://schemas.openxmlformats.org/drawingml/2006/table">
            <a:tbl>
              <a:tblPr firstRow="1" firstCol="1" bandRow="1" bandCol="1">
                <a:tableStyleId>{5C22544A-7EE6-4342-B048-85BDC9FD1C3A}</a:tableStyleId>
              </a:tblPr>
              <a:tblGrid>
                <a:gridCol w="1512241"/>
                <a:gridCol w="3960814"/>
                <a:gridCol w="3888434"/>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(4)</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首次執行到宅牙醫醫療服務之個案訪視或醫療服務，醫師須檢送到宅醫療服務訪視或醫療服務申請表【附件</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21</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】至牙醫全聯會，由牙醫全聯會於每月</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20</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日前將名單函送保險人分區業務組備查。</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(5)</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執行醫師</a:t>
                      </a:r>
                      <a:r>
                        <a:rPr lang="zh-TW" altLang="zh-TW" sz="1800" kern="1200" dirty="0" smtClean="0">
                          <a:solidFill>
                            <a:schemeClr val="dk1"/>
                          </a:solidFill>
                          <a:effectLst/>
                          <a:latin typeface="Times New Roman" pitchFamily="18" charset="0"/>
                          <a:ea typeface="標楷體" pitchFamily="65" charset="-120"/>
                          <a:cs typeface="Times New Roman" pitchFamily="18" charset="0"/>
                        </a:rPr>
                        <a:t>應詳實填寫就診紀錄【附件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18</a:t>
                      </a:r>
                      <a:r>
                        <a:rPr lang="zh-TW" altLang="zh-TW" sz="1800" kern="1200" dirty="0" smtClean="0">
                          <a:solidFill>
                            <a:schemeClr val="dk1"/>
                          </a:solidFill>
                          <a:effectLst/>
                          <a:latin typeface="Times New Roman" pitchFamily="18" charset="0"/>
                          <a:ea typeface="標楷體" pitchFamily="65" charset="-120"/>
                          <a:cs typeface="Times New Roman" pitchFamily="18" charset="0"/>
                        </a:rPr>
                        <a:t>】留存於病患，並於院所製作實體病歷留存，且須依患者身份影印本計畫所須之證明文件，黏貼於病歷首頁，以備查驗。</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一位醫師需搭配至少一位醫護人員。</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醫師應於診療期間隨時注意病患之生理及心理狀況。</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(8)</a:t>
                      </a:r>
                      <a:r>
                        <a:rPr lang="zh-TW" altLang="zh-TW" sz="1800" kern="1200" dirty="0" smtClean="0">
                          <a:solidFill>
                            <a:schemeClr val="dk1"/>
                          </a:solidFill>
                          <a:effectLst/>
                          <a:latin typeface="Times New Roman" pitchFamily="18" charset="0"/>
                          <a:ea typeface="標楷體" pitchFamily="65" charset="-120"/>
                          <a:cs typeface="Times New Roman" pitchFamily="18" charset="0"/>
                        </a:rPr>
                        <a:t>所有侵入性治療應取得病患家屬或監護人之書面同意書，並附在個人病歷及醫療記錄備查。</a:t>
                      </a:r>
                    </a:p>
                  </a:txBody>
                  <a:tcPr marL="46973" marR="46973" marT="0" marB="0">
                    <a:solidFill>
                      <a:schemeClr val="bg2">
                        <a:lumMod val="90000"/>
                      </a:schemeClr>
                    </a:solidFill>
                  </a:tcPr>
                </a:tc>
                <a:tc>
                  <a:txBody>
                    <a:bodyPr/>
                    <a:lstStyle/>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(4)</a:t>
                      </a:r>
                      <a:r>
                        <a:rPr lang="zh-TW" altLang="zh-TW" sz="1800" kern="1200" dirty="0" smtClean="0">
                          <a:solidFill>
                            <a:schemeClr val="dk1"/>
                          </a:solidFill>
                          <a:effectLst/>
                          <a:latin typeface="Times New Roman" pitchFamily="18" charset="0"/>
                          <a:ea typeface="標楷體" pitchFamily="65" charset="-120"/>
                          <a:cs typeface="Times New Roman" pitchFamily="18" charset="0"/>
                        </a:rPr>
                        <a:t>應詳實填寫就診紀錄【附件</a:t>
                      </a:r>
                      <a:r>
                        <a:rPr lang="en-US" altLang="zh-TW" sz="1800" kern="1200" dirty="0" smtClean="0">
                          <a:solidFill>
                            <a:schemeClr val="dk1"/>
                          </a:solidFill>
                          <a:effectLst/>
                          <a:latin typeface="Times New Roman" pitchFamily="18" charset="0"/>
                          <a:ea typeface="標楷體" pitchFamily="65" charset="-120"/>
                          <a:cs typeface="Times New Roman" pitchFamily="18" charset="0"/>
                        </a:rPr>
                        <a:t>18</a:t>
                      </a:r>
                      <a:r>
                        <a:rPr lang="zh-TW" altLang="zh-TW" sz="1800" kern="1200" dirty="0" smtClean="0">
                          <a:solidFill>
                            <a:schemeClr val="dk1"/>
                          </a:solidFill>
                          <a:effectLst/>
                          <a:latin typeface="Times New Roman" pitchFamily="18" charset="0"/>
                          <a:ea typeface="標楷體" pitchFamily="65" charset="-120"/>
                          <a:cs typeface="Times New Roman" pitchFamily="18" charset="0"/>
                        </a:rPr>
                        <a:t>】留存於病患，並於院所製作實體病歷留存，且須依患者身份影印本計畫所須之證明文件，黏貼於病歷首頁，以備查驗。</a:t>
                      </a: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(5)</a:t>
                      </a:r>
                      <a:r>
                        <a:rPr lang="zh-TW" altLang="zh-TW" sz="1800" kern="1200" dirty="0" smtClean="0">
                          <a:solidFill>
                            <a:schemeClr val="dk1"/>
                          </a:solidFill>
                          <a:effectLst/>
                          <a:latin typeface="Times New Roman" pitchFamily="18" charset="0"/>
                          <a:ea typeface="標楷體" pitchFamily="65" charset="-120"/>
                          <a:cs typeface="Times New Roman" pitchFamily="18" charset="0"/>
                        </a:rPr>
                        <a:t>一位醫師需搭配至少一位護理人員。</a:t>
                      </a: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(6)</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醫師應於診療期間隨時注意病患之生理及心理狀況。</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(7)</a:t>
                      </a:r>
                      <a:r>
                        <a:rPr lang="zh-TW" altLang="zh-TW" sz="1800" kern="1200" dirty="0" smtClean="0">
                          <a:solidFill>
                            <a:schemeClr val="dk1"/>
                          </a:solidFill>
                          <a:effectLst/>
                          <a:latin typeface="Times New Roman" pitchFamily="18" charset="0"/>
                          <a:ea typeface="標楷體" pitchFamily="65" charset="-120"/>
                          <a:cs typeface="Times New Roman" pitchFamily="18" charset="0"/>
                        </a:rPr>
                        <a:t>所有侵入性治療應取得病患家屬或監護人之書面同意書，並附在個人病歷及醫療記錄備查。</a:t>
                      </a: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(8)</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本項服務若無法順利完成治療，應將患者轉介到後送之醫療院所進行後續治療。</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3453639009"/>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07876558"/>
              </p:ext>
            </p:extLst>
          </p:nvPr>
        </p:nvGraphicFramePr>
        <p:xfrm>
          <a:off x="200025" y="1412875"/>
          <a:ext cx="9361489" cy="5297751"/>
        </p:xfrm>
        <a:graphic>
          <a:graphicData uri="http://schemas.openxmlformats.org/drawingml/2006/table">
            <a:tbl>
              <a:tblPr firstRow="1" firstCol="1" bandRow="1" bandCol="1">
                <a:tableStyleId>{5C22544A-7EE6-4342-B048-85BDC9FD1C3A}</a:tableStyleId>
              </a:tblPr>
              <a:tblGrid>
                <a:gridCol w="1512615"/>
                <a:gridCol w="4248472"/>
                <a:gridCol w="3600402"/>
              </a:tblGrid>
              <a:tr h="359991">
                <a:tc>
                  <a:txBody>
                    <a:bodyPr/>
                    <a:lstStyle/>
                    <a:p>
                      <a:pPr marL="304800" indent="-304800">
                        <a:spcAft>
                          <a:spcPts val="0"/>
                        </a:spcAft>
                      </a:pPr>
                      <a:r>
                        <a:rPr lang="en-US" sz="1800" kern="100" dirty="0">
                          <a:effectLst/>
                          <a:latin typeface="Times New Roman" pitchFamily="18" charset="0"/>
                          <a:ea typeface="標楷體" pitchFamily="65" charset="-120"/>
                          <a:cs typeface="Times New Roman" pitchFamily="18" charset="0"/>
                        </a:rPr>
                        <a:t> </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106</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c>
                  <a:txBody>
                    <a:bodyPr/>
                    <a:lstStyle/>
                    <a:p>
                      <a:pPr>
                        <a:spcAft>
                          <a:spcPts val="0"/>
                        </a:spcAft>
                      </a:pPr>
                      <a:r>
                        <a:rPr lang="en-US" sz="1900" b="1" kern="100" dirty="0">
                          <a:effectLst/>
                          <a:latin typeface="Times New Roman" pitchFamily="18" charset="0"/>
                          <a:ea typeface="標楷體" pitchFamily="65" charset="-120"/>
                          <a:cs typeface="Times New Roman" pitchFamily="18" charset="0"/>
                        </a:rPr>
                        <a:t>105</a:t>
                      </a:r>
                      <a:r>
                        <a:rPr lang="zh-TW" sz="1900" b="1" kern="100" dirty="0">
                          <a:effectLst/>
                          <a:latin typeface="Times New Roman" pitchFamily="18" charset="0"/>
                          <a:ea typeface="標楷體" pitchFamily="65" charset="-120"/>
                          <a:cs typeface="Times New Roman" pitchFamily="18" charset="0"/>
                        </a:rPr>
                        <a:t>年</a:t>
                      </a:r>
                    </a:p>
                  </a:txBody>
                  <a:tcPr marL="46973" marR="46973" marT="0" marB="0">
                    <a:solidFill>
                      <a:schemeClr val="bg2">
                        <a:lumMod val="75000"/>
                      </a:schemeClr>
                    </a:solidFill>
                  </a:tcPr>
                </a:tc>
              </a:tr>
              <a:tr h="431998">
                <a:tc>
                  <a:txBody>
                    <a:bodyPr/>
                    <a:lstStyle/>
                    <a:p>
                      <a:pPr marL="304800" indent="-304800">
                        <a:spcAft>
                          <a:spcPts val="0"/>
                        </a:spcAft>
                      </a:pPr>
                      <a:r>
                        <a:rPr lang="zh-TW" altLang="zh-TW" sz="1800" b="1" kern="1200" dirty="0" smtClean="0">
                          <a:solidFill>
                            <a:schemeClr val="lt1"/>
                          </a:solidFill>
                          <a:effectLst/>
                          <a:latin typeface="Times New Roman" pitchFamily="18" charset="0"/>
                          <a:ea typeface="標楷體" pitchFamily="65" charset="-120"/>
                          <a:cs typeface="Times New Roman" pitchFamily="18" charset="0"/>
                        </a:rPr>
                        <a:t>七、特定身心</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障礙者牙醫</a:t>
                      </a:r>
                      <a:endParaRPr lang="en-US" altLang="zh-TW" sz="1800" b="1" kern="1200" dirty="0" smtClean="0">
                        <a:solidFill>
                          <a:schemeClr val="lt1"/>
                        </a:solidFill>
                        <a:effectLst/>
                        <a:latin typeface="Times New Roman" pitchFamily="18" charset="0"/>
                        <a:ea typeface="標楷體" pitchFamily="65" charset="-120"/>
                        <a:cs typeface="Times New Roman" pitchFamily="18" charset="0"/>
                      </a:endParaRPr>
                    </a:p>
                    <a:p>
                      <a:pPr marL="304800" indent="-304800">
                        <a:spcAft>
                          <a:spcPts val="0"/>
                        </a:spcAft>
                      </a:pPr>
                      <a:r>
                        <a:rPr lang="zh-TW" altLang="en-US" sz="1800" b="1" kern="1200" dirty="0" smtClean="0">
                          <a:solidFill>
                            <a:schemeClr val="lt1"/>
                          </a:solidFill>
                          <a:effectLst/>
                          <a:latin typeface="Times New Roman" pitchFamily="18" charset="0"/>
                          <a:ea typeface="標楷體" pitchFamily="65" charset="-120"/>
                          <a:cs typeface="Times New Roman" pitchFamily="18" charset="0"/>
                        </a:rPr>
                        <a:t>　</a:t>
                      </a:r>
                      <a:r>
                        <a:rPr lang="zh-TW" altLang="zh-TW" sz="1800" b="1" kern="1200" dirty="0" smtClean="0">
                          <a:solidFill>
                            <a:schemeClr val="lt1"/>
                          </a:solidFill>
                          <a:effectLst/>
                          <a:latin typeface="Times New Roman" pitchFamily="18" charset="0"/>
                          <a:ea typeface="標楷體" pitchFamily="65" charset="-120"/>
                          <a:cs typeface="Times New Roman" pitchFamily="18" charset="0"/>
                        </a:rPr>
                        <a:t>醫療服務</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(9)</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本項服務若無法順利完成治療，應將患者轉介到後送之醫療院所進行後續治療。</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(10)</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醫師應教導家屬為患者清潔口腔之衛教知識。</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(11)</a:t>
                      </a:r>
                      <a:r>
                        <a:rPr lang="zh-TW" altLang="zh-TW" sz="1800" kern="1200" dirty="0" smtClean="0">
                          <a:solidFill>
                            <a:schemeClr val="dk1"/>
                          </a:solidFill>
                          <a:effectLst/>
                          <a:latin typeface="Times New Roman" pitchFamily="18" charset="0"/>
                          <a:ea typeface="標楷體" pitchFamily="65" charset="-120"/>
                          <a:cs typeface="Times New Roman" pitchFamily="18" charset="0"/>
                        </a:rPr>
                        <a:t>耗材應由醫療團隊自備。</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(12)</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設備之維護、清潔保養及醫療廢棄物由醫療團隊依相關法規妥善處理。</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(13)</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提供本項服務時，若遇臨時緊急狀況或危急情形，應立刻和負責的後送醫療院所聯絡，並立即進行緊急醫療及後送程序。</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(14)</a:t>
                      </a:r>
                      <a:r>
                        <a:rPr lang="zh-TW" altLang="zh-TW" sz="1800" kern="1200" dirty="0" smtClean="0">
                          <a:solidFill>
                            <a:schemeClr val="dk1"/>
                          </a:solidFill>
                          <a:effectLst/>
                          <a:latin typeface="Times New Roman" pitchFamily="18" charset="0"/>
                          <a:ea typeface="標楷體" pitchFamily="65" charset="-120"/>
                          <a:cs typeface="Times New Roman" pitchFamily="18" charset="0"/>
                        </a:rPr>
                        <a:t>依保險人規定執行健保卡讀、寫卡作業。</a:t>
                      </a: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(15)</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未遵守本計畫相關規定，經牙醫全聯會或保險人分區業務組要求改善，第一次通知二個月內未改善或第二次通知一個月內未改善者，得由本保險之分區業務組核定暫停計畫執行。</a:t>
                      </a:r>
                      <a:r>
                        <a:rPr lang="en-US" altLang="zh-TW" sz="1800" kern="1200" dirty="0" smtClean="0">
                          <a:solidFill>
                            <a:schemeClr val="dk1"/>
                          </a:solidFill>
                          <a:effectLst/>
                          <a:latin typeface="Times New Roman" pitchFamily="18" charset="0"/>
                          <a:ea typeface="標楷體" pitchFamily="65" charset="-120"/>
                          <a:cs typeface="Times New Roman" pitchFamily="18" charset="0"/>
                        </a:rPr>
                        <a:t>(P15-16)</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txBody>
                  <a:tcPr marL="46973" marR="46973" marT="0" marB="0">
                    <a:solidFill>
                      <a:schemeClr val="bg2">
                        <a:lumMod val="90000"/>
                      </a:schemeClr>
                    </a:solidFill>
                  </a:tcPr>
                </a:tc>
                <a:tc>
                  <a:txBody>
                    <a:bodyPr/>
                    <a:lstStyle/>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(9)</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醫師應教導家屬為患者清潔口腔之衛教知識。</a:t>
                      </a: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(10)</a:t>
                      </a:r>
                      <a:r>
                        <a:rPr lang="zh-TW" altLang="zh-TW" sz="1800" kern="1200" dirty="0" smtClean="0">
                          <a:solidFill>
                            <a:schemeClr val="dk1"/>
                          </a:solidFill>
                          <a:effectLst/>
                          <a:latin typeface="Times New Roman" pitchFamily="18" charset="0"/>
                          <a:ea typeface="標楷體" pitchFamily="65" charset="-120"/>
                          <a:cs typeface="Times New Roman" pitchFamily="18" charset="0"/>
                        </a:rPr>
                        <a:t>耗材應由醫療團隊自備。</a:t>
                      </a: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(11)</a:t>
                      </a:r>
                      <a:r>
                        <a:rPr lang="zh-TW" altLang="zh-TW" sz="1800" kern="1200" dirty="0" smtClean="0">
                          <a:solidFill>
                            <a:schemeClr val="dk1"/>
                          </a:solidFill>
                          <a:effectLst/>
                          <a:latin typeface="Times New Roman" pitchFamily="18" charset="0"/>
                          <a:ea typeface="標楷體" pitchFamily="65" charset="-120"/>
                          <a:cs typeface="Times New Roman" pitchFamily="18" charset="0"/>
                        </a:rPr>
                        <a:t>設備之維護、清潔保養及醫療廢棄物由醫療團隊依相關法規妥善處理。</a:t>
                      </a: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(12)</a:t>
                      </a:r>
                      <a:r>
                        <a:rPr lang="zh-TW" altLang="zh-TW" sz="1800" kern="1200" dirty="0" smtClean="0">
                          <a:solidFill>
                            <a:schemeClr val="dk1"/>
                          </a:solidFill>
                          <a:effectLst/>
                          <a:latin typeface="Times New Roman" pitchFamily="18" charset="0"/>
                          <a:ea typeface="標楷體" pitchFamily="65" charset="-120"/>
                          <a:cs typeface="Times New Roman" pitchFamily="18" charset="0"/>
                        </a:rPr>
                        <a:t>提供本項服務時，若遇臨時緊急狀況或危急情形，應立刻和負責的後送醫療院所聯絡，並立即進行緊急醫療及後送程序。</a:t>
                      </a: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(13)</a:t>
                      </a:r>
                      <a:r>
                        <a:rPr lang="zh-TW" altLang="zh-TW" sz="1800" kern="1200" dirty="0" smtClean="0">
                          <a:solidFill>
                            <a:schemeClr val="dk1"/>
                          </a:solidFill>
                          <a:effectLst/>
                          <a:latin typeface="Times New Roman" pitchFamily="18" charset="0"/>
                          <a:ea typeface="標楷體" pitchFamily="65" charset="-120"/>
                          <a:cs typeface="Times New Roman" pitchFamily="18" charset="0"/>
                        </a:rPr>
                        <a:t>依保險人規定執行健保卡讀、寫卡作業。</a:t>
                      </a:r>
                      <a:endParaRPr lang="en-US"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0000FF"/>
                          </a:solidFill>
                          <a:effectLst/>
                          <a:latin typeface="Times New Roman" pitchFamily="18" charset="0"/>
                          <a:ea typeface="標楷體" pitchFamily="65" charset="-120"/>
                          <a:cs typeface="Times New Roman" pitchFamily="18" charset="0"/>
                        </a:rPr>
                        <a:t>(14)</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未遵守本計畫相關規定，經牙醫全聯會或保險人分區業務組要求改善，第一次通知二個月內未改善或第二次通知一個月內未改善者，得由本保險之分區業務組核定暫停計畫執行。</a:t>
                      </a:r>
                    </a:p>
                  </a:txBody>
                  <a:tcPr marL="46973" marR="46973" marT="0" marB="0">
                    <a:solidFill>
                      <a:schemeClr val="bg2">
                        <a:lumMod val="90000"/>
                      </a:schemeClr>
                    </a:solidFill>
                  </a:tcPr>
                </a:tc>
              </a:tr>
            </a:tbl>
          </a:graphicData>
        </a:graphic>
      </p:graphicFrame>
    </p:spTree>
    <p:extLst>
      <p:ext uri="{BB962C8B-B14F-4D97-AF65-F5344CB8AC3E}">
        <p14:creationId xmlns:p14="http://schemas.microsoft.com/office/powerpoint/2010/main" val="553858567"/>
      </p:ext>
    </p:extLst>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201015870"/>
              </p:ext>
            </p:extLst>
          </p:nvPr>
        </p:nvGraphicFramePr>
        <p:xfrm>
          <a:off x="200025" y="1611313"/>
          <a:ext cx="9361488" cy="5016498"/>
        </p:xfrm>
        <a:graphic>
          <a:graphicData uri="http://schemas.openxmlformats.org/drawingml/2006/table">
            <a:tbl>
              <a:tblPr firstRow="1" firstCol="1" bandRow="1" bandCol="1">
                <a:tableStyleId>{5C22544A-7EE6-4342-B048-85BDC9FD1C3A}</a:tableStyleId>
              </a:tblPr>
              <a:tblGrid>
                <a:gridCol w="1152576"/>
                <a:gridCol w="4752527"/>
                <a:gridCol w="3456385"/>
              </a:tblGrid>
              <a:tr h="359540">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882083">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先天性唇顎裂疾病及顱顏畸形症醫療服務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齒顎矯正</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給付項目及支付標準</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457200" indent="-457200">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1152128">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2</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國際健康功能與身心障礙分類系統</a:t>
                      </a:r>
                      <a:r>
                        <a:rPr lang="en-US" altLang="zh-TW" sz="1800" kern="1200" dirty="0" smtClean="0">
                          <a:solidFill>
                            <a:schemeClr val="dk1"/>
                          </a:solidFill>
                          <a:effectLst/>
                          <a:latin typeface="Times New Roman" pitchFamily="18" charset="0"/>
                          <a:ea typeface="標楷體" pitchFamily="65" charset="-120"/>
                          <a:cs typeface="Times New Roman" pitchFamily="18" charset="0"/>
                        </a:rPr>
                        <a:t>(International Classification of Functioning, Disability and Health,</a:t>
                      </a:r>
                      <a:r>
                        <a:rPr lang="zh-TW" altLang="zh-TW" sz="1800" kern="1200" dirty="0" smtClean="0">
                          <a:solidFill>
                            <a:schemeClr val="dk1"/>
                          </a:solidFill>
                          <a:effectLst/>
                          <a:latin typeface="Times New Roman" pitchFamily="18" charset="0"/>
                          <a:ea typeface="標楷體" pitchFamily="65" charset="-120"/>
                          <a:cs typeface="Times New Roman" pitchFamily="18" charset="0"/>
                        </a:rPr>
                        <a:t>以下稱</a:t>
                      </a:r>
                      <a:r>
                        <a:rPr lang="en-US" altLang="zh-TW" sz="1800" kern="1200" dirty="0" smtClean="0">
                          <a:solidFill>
                            <a:schemeClr val="dk1"/>
                          </a:solidFill>
                          <a:effectLst/>
                          <a:latin typeface="Times New Roman" pitchFamily="18" charset="0"/>
                          <a:ea typeface="標楷體" pitchFamily="65" charset="-120"/>
                          <a:cs typeface="Times New Roman" pitchFamily="18" charset="0"/>
                        </a:rPr>
                        <a:t>ICF)</a:t>
                      </a:r>
                      <a:r>
                        <a:rPr lang="zh-TW" altLang="zh-TW" sz="1800" kern="1200" dirty="0" smtClean="0">
                          <a:solidFill>
                            <a:schemeClr val="dk1"/>
                          </a:solidFill>
                          <a:effectLst/>
                          <a:latin typeface="Times New Roman" pitchFamily="18" charset="0"/>
                          <a:ea typeface="標楷體" pitchFamily="65" charset="-120"/>
                          <a:cs typeface="Times New Roman" pitchFamily="18" charset="0"/>
                        </a:rPr>
                        <a:t>新制發給身心障礙證明與舊制身障類別之區分與辨識</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48072">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3</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牙醫醫療服務加入申請書（院所內服務）</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5822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4</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牙醫醫療服務變更申請書（院所內服務）</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5822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5</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牙醫醫療服務申請書（醫療團）</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altLang="zh-TW" sz="1800" kern="100" dirty="0" smtClean="0">
                        <a:solidFill>
                          <a:srgbClr val="FF0000"/>
                        </a:solidFill>
                        <a:effectLst/>
                        <a:latin typeface="Times New Roman" pitchFamily="18" charset="0"/>
                        <a:ea typeface="標楷體" pitchFamily="65" charset="-120"/>
                        <a:cs typeface="Times New Roman" pitchFamily="18" charset="0"/>
                      </a:endParaRPr>
                    </a:p>
                    <a:p>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5822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6</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縣市牙醫師公會評估表（醫療團）</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altLang="zh-TW" sz="1800" kern="100" dirty="0" smtClean="0">
                        <a:solidFill>
                          <a:srgbClr val="FF0000"/>
                        </a:solidFill>
                        <a:effectLst/>
                        <a:latin typeface="Times New Roman" pitchFamily="18" charset="0"/>
                        <a:ea typeface="標楷體" pitchFamily="65" charset="-120"/>
                        <a:cs typeface="Times New Roman" pitchFamily="18" charset="0"/>
                      </a:endParaRPr>
                    </a:p>
                    <a:p>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4850" name="內容版面配置區 2"/>
          <p:cNvSpPr>
            <a:spLocks noGrp="1"/>
          </p:cNvSpPr>
          <p:nvPr>
            <p:ph idx="1"/>
          </p:nvPr>
        </p:nvSpPr>
        <p:spPr>
          <a:xfrm>
            <a:off x="128588" y="1268413"/>
            <a:ext cx="6480175" cy="360362"/>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extLst>
      <p:ext uri="{BB962C8B-B14F-4D97-AF65-F5344CB8AC3E}">
        <p14:creationId xmlns:p14="http://schemas.microsoft.com/office/powerpoint/2010/main" val="3102419954"/>
      </p:ext>
    </p:extLst>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3111967856"/>
              </p:ext>
            </p:extLst>
          </p:nvPr>
        </p:nvGraphicFramePr>
        <p:xfrm>
          <a:off x="200025" y="1611313"/>
          <a:ext cx="9361488" cy="5202063"/>
        </p:xfrm>
        <a:graphic>
          <a:graphicData uri="http://schemas.openxmlformats.org/drawingml/2006/table">
            <a:tbl>
              <a:tblPr firstRow="1" firstCol="1" bandRow="1" bandCol="1">
                <a:tableStyleId>{5C22544A-7EE6-4342-B048-85BDC9FD1C3A}</a:tableStyleId>
              </a:tblPr>
              <a:tblGrid>
                <a:gridCol w="1152576"/>
                <a:gridCol w="4752527"/>
                <a:gridCol w="3456385"/>
              </a:tblGrid>
              <a:tr h="359540">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882083">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7</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院所申請流程圖</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新增</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申請後流程</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說明</a:t>
                      </a:r>
                      <a:r>
                        <a:rPr lang="en-US" altLang="zh-TW" sz="1800" b="1" u="sng" kern="1200" dirty="0" smtClean="0">
                          <a:solidFill>
                            <a:schemeClr val="dk1"/>
                          </a:solidFill>
                          <a:effectLst/>
                          <a:latin typeface="Times New Roman" pitchFamily="18" charset="0"/>
                          <a:ea typeface="標楷體" pitchFamily="65" charset="-120"/>
                          <a:cs typeface="Times New Roman" pitchFamily="18" charset="0"/>
                        </a:rPr>
                        <a:t>3</a:t>
                      </a:r>
                      <a:r>
                        <a:rPr lang="zh-TW" altLang="zh-TW" sz="1800" kern="1200" dirty="0" smtClean="0">
                          <a:solidFill>
                            <a:schemeClr val="dk1"/>
                          </a:solidFill>
                          <a:effectLst/>
                          <a:latin typeface="Times New Roman" pitchFamily="18" charset="0"/>
                          <a:ea typeface="標楷體" pitchFamily="65" charset="-120"/>
                          <a:cs typeface="Times New Roman" pitchFamily="18" charset="0"/>
                        </a:rPr>
                        <a:t>及</a:t>
                      </a:r>
                      <a:r>
                        <a:rPr lang="zh-TW" altLang="zh-TW" sz="1800" b="1" u="sng" kern="1200" dirty="0" smtClean="0">
                          <a:solidFill>
                            <a:schemeClr val="dk1"/>
                          </a:solidFill>
                          <a:effectLst/>
                          <a:latin typeface="Times New Roman" pitchFamily="18" charset="0"/>
                          <a:ea typeface="標楷體" pitchFamily="65" charset="-120"/>
                          <a:cs typeface="Times New Roman" pitchFamily="18" charset="0"/>
                        </a:rPr>
                        <a:t>牙科醫療院所友善醫療環境評量表</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altLang="zh-TW" sz="1800" kern="1200" dirty="0" smtClean="0">
                        <a:solidFill>
                          <a:schemeClr val="dk1"/>
                        </a:solidFill>
                        <a:effectLst/>
                        <a:latin typeface="Times New Roman" pitchFamily="18" charset="0"/>
                        <a:ea typeface="標楷體" pitchFamily="65" charset="-120"/>
                        <a:cs typeface="Times New Roman" pitchFamily="18" charset="0"/>
                      </a:endParaRPr>
                    </a:p>
                    <a:p>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7-3 </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若院所有意願規劃友善醫療環境，附表「牙科醫療院所友善醫療環境評量表」可供設置參考。</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r>
                        <a:rPr lang="zh-TW" altLang="zh-TW" sz="1800" b="1" kern="1200" dirty="0" smtClean="0">
                          <a:solidFill>
                            <a:srgbClr val="FF0000"/>
                          </a:solidFill>
                          <a:effectLst/>
                          <a:latin typeface="Times New Roman" pitchFamily="18" charset="0"/>
                          <a:ea typeface="標楷體" pitchFamily="65" charset="-120"/>
                          <a:cs typeface="Times New Roman" pitchFamily="18" charset="0"/>
                        </a:rPr>
                        <a:t>新增</a:t>
                      </a:r>
                      <a:r>
                        <a:rPr lang="en-US" altLang="zh-TW" sz="1800" b="1" kern="1200" dirty="0" smtClean="0">
                          <a:solidFill>
                            <a:srgbClr val="FF0000"/>
                          </a:solidFill>
                          <a:effectLst/>
                          <a:latin typeface="Times New Roman" pitchFamily="18" charset="0"/>
                          <a:ea typeface="標楷體" pitchFamily="65" charset="-120"/>
                          <a:cs typeface="Times New Roman" pitchFamily="18" charset="0"/>
                        </a:rPr>
                        <a:t>)</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0431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醫療團申請流程圖</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48072">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8</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牙醫醫療服務期末報告（醫療團）</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5822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8-1</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牙醫醫療服務期末報告</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醫師個人</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5822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9</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醫療團執行牙科服務流程圖</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altLang="zh-TW" sz="1800" kern="100" dirty="0" smtClean="0">
                        <a:solidFill>
                          <a:srgbClr val="FF0000"/>
                        </a:solidFill>
                        <a:effectLst/>
                        <a:latin typeface="Times New Roman" pitchFamily="18" charset="0"/>
                        <a:ea typeface="標楷體" pitchFamily="65" charset="-120"/>
                        <a:cs typeface="Times New Roman" pitchFamily="18" charset="0"/>
                      </a:endParaRPr>
                    </a:p>
                    <a:p>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27766">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10</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牙醫醫療服務報酬論次申請表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altLang="zh-TW" sz="1800" kern="100" dirty="0" smtClean="0">
                        <a:solidFill>
                          <a:srgbClr val="FF0000"/>
                        </a:solidFill>
                        <a:effectLst/>
                        <a:latin typeface="Times New Roman" pitchFamily="18" charset="0"/>
                        <a:ea typeface="標楷體" pitchFamily="65" charset="-120"/>
                        <a:cs typeface="Times New Roman" pitchFamily="18" charset="0"/>
                      </a:endParaRPr>
                    </a:p>
                    <a:p>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4850" name="內容版面配置區 2"/>
          <p:cNvSpPr>
            <a:spLocks noGrp="1"/>
          </p:cNvSpPr>
          <p:nvPr>
            <p:ph idx="1"/>
          </p:nvPr>
        </p:nvSpPr>
        <p:spPr>
          <a:xfrm>
            <a:off x="128588" y="1268413"/>
            <a:ext cx="6480175" cy="360362"/>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extLst>
      <p:ext uri="{BB962C8B-B14F-4D97-AF65-F5344CB8AC3E}">
        <p14:creationId xmlns:p14="http://schemas.microsoft.com/office/powerpoint/2010/main" val="2818869743"/>
      </p:ext>
    </p:extLst>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1509830994"/>
              </p:ext>
            </p:extLst>
          </p:nvPr>
        </p:nvGraphicFramePr>
        <p:xfrm>
          <a:off x="200025" y="1611313"/>
          <a:ext cx="9361488" cy="4708573"/>
        </p:xfrm>
        <a:graphic>
          <a:graphicData uri="http://schemas.openxmlformats.org/drawingml/2006/table">
            <a:tbl>
              <a:tblPr firstRow="1" firstCol="1" bandRow="1" bandCol="1">
                <a:tableStyleId>{5C22544A-7EE6-4342-B048-85BDC9FD1C3A}</a:tableStyleId>
              </a:tblPr>
              <a:tblGrid>
                <a:gridCol w="1152576"/>
                <a:gridCol w="4752527"/>
                <a:gridCol w="3456385"/>
              </a:tblGrid>
              <a:tr h="359540">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594051">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11</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牙醫醫療服務日報表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0431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12</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就診紀錄</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547813">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13</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特定需求者牙醫醫療服務申請書</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575237">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14</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到宅醫療服務申請流程圖</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簡化各階段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申請前段、申請中段、申請完成</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之說明流程</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576064">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特定需求者醫療服務申請流程圖</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27766">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15</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執行到宅醫療服務流程圖</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簡化各階段</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執行醫療服務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前、執行醫療服務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後</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醫師負責部分之說明流程</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27766">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執行</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特定需求</a:t>
                      </a:r>
                      <a:r>
                        <a:rPr lang="zh-TW" altLang="zh-TW" sz="1800" kern="1200" dirty="0" smtClean="0">
                          <a:solidFill>
                            <a:schemeClr val="dk1"/>
                          </a:solidFill>
                          <a:effectLst/>
                          <a:latin typeface="Times New Roman" pitchFamily="18" charset="0"/>
                          <a:ea typeface="標楷體" pitchFamily="65" charset="-120"/>
                          <a:cs typeface="Times New Roman" pitchFamily="18" charset="0"/>
                        </a:rPr>
                        <a:t>者醫療服務流程圖</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表頭更名</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特殊需求</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a:t>
                      </a:r>
                      <a:r>
                        <a:rPr lang="zh-TW" altLang="zh-TW" sz="1800" u="sng" kern="1200" dirty="0" smtClean="0">
                          <a:solidFill>
                            <a:schemeClr val="dk1"/>
                          </a:solidFill>
                          <a:effectLst/>
                          <a:latin typeface="Times New Roman" pitchFamily="18" charset="0"/>
                          <a:ea typeface="標楷體" pitchFamily="65" charset="-120"/>
                          <a:cs typeface="Times New Roman" pitchFamily="18" charset="0"/>
                        </a:rPr>
                        <a:t>定</a:t>
                      </a:r>
                      <a:r>
                        <a:rPr lang="zh-TW" altLang="zh-TW" sz="1800" kern="1200" dirty="0" smtClean="0">
                          <a:solidFill>
                            <a:schemeClr val="dk1"/>
                          </a:solidFill>
                          <a:effectLst/>
                          <a:latin typeface="Times New Roman" pitchFamily="18" charset="0"/>
                          <a:ea typeface="標楷體" pitchFamily="65" charset="-120"/>
                          <a:cs typeface="Times New Roman" pitchFamily="18" charset="0"/>
                        </a:rPr>
                        <a:t>需求</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其他內容不變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4850" name="內容版面配置區 2"/>
          <p:cNvSpPr>
            <a:spLocks noGrp="1"/>
          </p:cNvSpPr>
          <p:nvPr>
            <p:ph idx="1"/>
          </p:nvPr>
        </p:nvSpPr>
        <p:spPr>
          <a:xfrm>
            <a:off x="128588" y="1268413"/>
            <a:ext cx="6480175" cy="360362"/>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Tree>
    <p:extLst>
      <p:ext uri="{BB962C8B-B14F-4D97-AF65-F5344CB8AC3E}">
        <p14:creationId xmlns:p14="http://schemas.microsoft.com/office/powerpoint/2010/main" val="1151042813"/>
      </p:ext>
    </p:extLst>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字方塊 4"/>
          <p:cNvSpPr txBox="1">
            <a:spLocks noChangeArrowheads="1"/>
          </p:cNvSpPr>
          <p:nvPr/>
        </p:nvSpPr>
        <p:spPr bwMode="auto">
          <a:xfrm>
            <a:off x="452438" y="1412875"/>
            <a:ext cx="9091612"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800">
                <a:solidFill>
                  <a:schemeClr val="tx1"/>
                </a:solidFill>
                <a:latin typeface="Times New Roman" pitchFamily="18" charset="0"/>
                <a:ea typeface="新細明體" pitchFamily="18" charset="-120"/>
              </a:defRPr>
            </a:lvl1pPr>
            <a:lvl2pPr marL="742950" indent="-285750" eaLnBrk="0" hangingPunct="0">
              <a:defRPr kumimoji="1" sz="2800">
                <a:solidFill>
                  <a:schemeClr val="tx1"/>
                </a:solidFill>
                <a:latin typeface="Times New Roman" pitchFamily="18" charset="0"/>
                <a:ea typeface="新細明體" pitchFamily="18" charset="-120"/>
              </a:defRPr>
            </a:lvl2pPr>
            <a:lvl3pPr marL="1143000" indent="-228600" eaLnBrk="0" hangingPunct="0">
              <a:defRPr kumimoji="1" sz="2800">
                <a:solidFill>
                  <a:schemeClr val="tx1"/>
                </a:solidFill>
                <a:latin typeface="Times New Roman" pitchFamily="18" charset="0"/>
                <a:ea typeface="新細明體" pitchFamily="18" charset="-120"/>
              </a:defRPr>
            </a:lvl3pPr>
            <a:lvl4pPr marL="1600200" indent="-228600" eaLnBrk="0" hangingPunct="0">
              <a:defRPr kumimoji="1" sz="2800">
                <a:solidFill>
                  <a:schemeClr val="tx1"/>
                </a:solidFill>
                <a:latin typeface="Times New Roman" pitchFamily="18" charset="0"/>
                <a:ea typeface="新細明體" pitchFamily="18" charset="-120"/>
              </a:defRPr>
            </a:lvl4pPr>
            <a:lvl5pPr marL="2057400" indent="-228600" eaLnBrk="0" hangingPunct="0">
              <a:defRPr kumimoji="1" sz="28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Times New Roman" pitchFamily="18" charset="0"/>
                <a:ea typeface="新細明體" pitchFamily="18" charset="-120"/>
              </a:defRPr>
            </a:lvl9pPr>
          </a:lstStyle>
          <a:p>
            <a:pPr eaLnBrk="1" hangingPunct="1">
              <a:lnSpc>
                <a:spcPts val="2500"/>
              </a:lnSpc>
              <a:spcBef>
                <a:spcPts val="1000"/>
              </a:spcBef>
              <a:buClr>
                <a:srgbClr val="FF00FF"/>
              </a:buClr>
            </a:pPr>
            <a:endParaRPr lang="en-US" altLang="zh-TW" sz="2400" b="1">
              <a:latin typeface="標楷體" pitchFamily="65" charset="-120"/>
              <a:ea typeface="標楷體" pitchFamily="65" charset="-120"/>
            </a:endParaRPr>
          </a:p>
          <a:p>
            <a:pPr eaLnBrk="1" hangingPunct="1">
              <a:lnSpc>
                <a:spcPts val="2500"/>
              </a:lnSpc>
              <a:spcBef>
                <a:spcPts val="1000"/>
              </a:spcBef>
              <a:buClr>
                <a:srgbClr val="FF00FF"/>
              </a:buClr>
            </a:pPr>
            <a:endParaRPr lang="zh-TW" altLang="zh-TW" sz="2200">
              <a:solidFill>
                <a:srgbClr val="0000FF"/>
              </a:solidFill>
              <a:latin typeface="標楷體" pitchFamily="65" charset="-120"/>
              <a:ea typeface="標楷體" pitchFamily="65" charset="-120"/>
            </a:endParaRPr>
          </a:p>
        </p:txBody>
      </p:sp>
      <p:sp>
        <p:nvSpPr>
          <p:cNvPr id="4" name="標題 4"/>
          <p:cNvSpPr txBox="1">
            <a:spLocks/>
          </p:cNvSpPr>
          <p:nvPr/>
        </p:nvSpPr>
        <p:spPr>
          <a:xfrm>
            <a:off x="0" y="300038"/>
            <a:ext cx="9906000" cy="604837"/>
          </a:xfrm>
          <a:prstGeom prst="rect">
            <a:avLst/>
          </a:prstGeom>
        </p:spPr>
        <p:txBody>
          <a:bodyPr anchor="ctr">
            <a:spAutoFit/>
          </a:bodyPr>
          <a:lstStyle/>
          <a:p>
            <a:pPr algn="ctr">
              <a:lnSpc>
                <a:spcPts val="4000"/>
              </a:lnSpc>
              <a:defRPr/>
            </a:pP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105</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 </a:t>
            </a:r>
            <a:r>
              <a:rPr lang="en-US" altLang="zh-TW"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&amp; 106</a:t>
            </a:r>
            <a:r>
              <a:rPr lang="zh-TW" altLang="en-US" sz="3200" b="1" spc="-100" dirty="0">
                <a:solidFill>
                  <a:srgbClr val="0000CC"/>
                </a:solidFill>
                <a:effectLst>
                  <a:outerShdw blurRad="38100" dist="38100" dir="2700000" algn="tl">
                    <a:srgbClr val="000000">
                      <a:alpha val="43137"/>
                    </a:srgbClr>
                  </a:outerShdw>
                </a:effectLst>
                <a:ea typeface="標楷體" panose="03000509000000000000" pitchFamily="65" charset="-120"/>
                <a:cs typeface="Times New Roman" pitchFamily="18" charset="0"/>
              </a:rPr>
              <a:t>年比較</a:t>
            </a:r>
          </a:p>
        </p:txBody>
      </p:sp>
      <p:graphicFrame>
        <p:nvGraphicFramePr>
          <p:cNvPr id="2" name="表格 1"/>
          <p:cNvGraphicFramePr>
            <a:graphicFrameLocks noGrp="1"/>
          </p:cNvGraphicFramePr>
          <p:nvPr>
            <p:extLst>
              <p:ext uri="{D42A27DB-BD31-4B8C-83A1-F6EECF244321}">
                <p14:modId xmlns:p14="http://schemas.microsoft.com/office/powerpoint/2010/main" val="218698043"/>
              </p:ext>
            </p:extLst>
          </p:nvPr>
        </p:nvGraphicFramePr>
        <p:xfrm>
          <a:off x="200025" y="1611313"/>
          <a:ext cx="9361488" cy="4513379"/>
        </p:xfrm>
        <a:graphic>
          <a:graphicData uri="http://schemas.openxmlformats.org/drawingml/2006/table">
            <a:tbl>
              <a:tblPr firstRow="1" firstCol="1" bandRow="1" bandCol="1">
                <a:tableStyleId>{5C22544A-7EE6-4342-B048-85BDC9FD1C3A}</a:tableStyleId>
              </a:tblPr>
              <a:tblGrid>
                <a:gridCol w="1152576"/>
                <a:gridCol w="4752527"/>
                <a:gridCol w="3456385"/>
              </a:tblGrid>
              <a:tr h="359540">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表件</a:t>
                      </a:r>
                      <a:endParaRPr lang="zh-TW" sz="1800"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名稱</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c>
                  <a:txBody>
                    <a:bodyPr/>
                    <a:lstStyle/>
                    <a:p>
                      <a:pPr>
                        <a:spcAft>
                          <a:spcPts val="0"/>
                        </a:spcAft>
                      </a:pPr>
                      <a:r>
                        <a:rPr lang="zh-TW" altLang="en-US" sz="1800" b="1" kern="100" dirty="0" smtClean="0">
                          <a:effectLst/>
                          <a:latin typeface="Times New Roman" pitchFamily="18" charset="0"/>
                          <a:ea typeface="標楷體" pitchFamily="65" charset="-120"/>
                          <a:cs typeface="Times New Roman" pitchFamily="18" charset="0"/>
                        </a:rPr>
                        <a:t>變更說明</a:t>
                      </a:r>
                      <a:endParaRPr lang="zh-TW" sz="1800" b="1" kern="100" dirty="0">
                        <a:effectLst/>
                        <a:latin typeface="Times New Roman" pitchFamily="18" charset="0"/>
                        <a:ea typeface="標楷體" pitchFamily="65" charset="-120"/>
                        <a:cs typeface="Times New Roman" pitchFamily="18" charset="0"/>
                      </a:endParaRPr>
                    </a:p>
                  </a:txBody>
                  <a:tcPr marL="46973" marR="46973" marT="0" marB="0">
                    <a:solidFill>
                      <a:schemeClr val="bg2">
                        <a:lumMod val="75000"/>
                      </a:schemeClr>
                    </a:solidFill>
                  </a:tcPr>
                </a:tc>
              </a:tr>
              <a:tr h="594051">
                <a:tc>
                  <a:txBody>
                    <a:bodyPr/>
                    <a:lstStyle/>
                    <a:p>
                      <a:pPr marL="304800" indent="-304800">
                        <a:spcAft>
                          <a:spcPts val="0"/>
                        </a:spcAft>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16</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特定需求者醫療</a:t>
                      </a:r>
                      <a:r>
                        <a:rPr lang="zh-TW" altLang="zh-TW" sz="1800" kern="1200" dirty="0" smtClean="0">
                          <a:solidFill>
                            <a:schemeClr val="dk1"/>
                          </a:solidFill>
                          <a:effectLst/>
                          <a:latin typeface="Times New Roman" pitchFamily="18" charset="0"/>
                          <a:ea typeface="標楷體" pitchFamily="65" charset="-120"/>
                          <a:cs typeface="Times New Roman" pitchFamily="18" charset="0"/>
                        </a:rPr>
                        <a:t>服務日報表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表頭更名</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原為到宅與特殊需求共用</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a:t>
                      </a:r>
                      <a:r>
                        <a:rPr lang="zh-TW" altLang="zh-TW" sz="1800" u="sng" kern="1200" dirty="0" smtClean="0">
                          <a:solidFill>
                            <a:schemeClr val="dk1"/>
                          </a:solidFill>
                          <a:effectLst/>
                          <a:latin typeface="Times New Roman" pitchFamily="18" charset="0"/>
                          <a:ea typeface="標楷體" pitchFamily="65" charset="-120"/>
                          <a:cs typeface="Times New Roman" pitchFamily="18" charset="0"/>
                        </a:rPr>
                        <a:t>定</a:t>
                      </a:r>
                      <a:r>
                        <a:rPr lang="zh-TW" altLang="zh-TW" sz="1800" kern="1200" dirty="0" smtClean="0">
                          <a:solidFill>
                            <a:schemeClr val="dk1"/>
                          </a:solidFill>
                          <a:effectLst/>
                          <a:latin typeface="Times New Roman" pitchFamily="18" charset="0"/>
                          <a:ea typeface="標楷體" pitchFamily="65" charset="-120"/>
                          <a:cs typeface="Times New Roman" pitchFamily="18" charset="0"/>
                        </a:rPr>
                        <a:t>需求專用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04315">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17</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口腔醫療需求評估及治療計畫</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pPr>
                        <a:spcAft>
                          <a:spcPts val="0"/>
                        </a:spcAft>
                      </a:pPr>
                      <a:r>
                        <a:rPr lang="zh-TW" altLang="zh-TW" sz="1800" kern="1200" dirty="0" smtClean="0">
                          <a:solidFill>
                            <a:schemeClr val="dk1"/>
                          </a:solidFill>
                          <a:effectLst/>
                          <a:latin typeface="Times New Roman" pitchFamily="18" charset="0"/>
                          <a:ea typeface="標楷體" pitchFamily="65" charset="-120"/>
                          <a:cs typeface="Times New Roman" pitchFamily="18" charset="0"/>
                        </a:rPr>
                        <a:t>原為到宅與特殊需求共用</a:t>
                      </a:r>
                      <a:r>
                        <a:rPr lang="en-US" altLang="zh-TW" sz="1800" kern="1200" dirty="0" smtClean="0">
                          <a:solidFill>
                            <a:schemeClr val="dk1"/>
                          </a:solidFill>
                          <a:effectLst/>
                          <a:latin typeface="Times New Roman" pitchFamily="18" charset="0"/>
                          <a:ea typeface="標楷體" pitchFamily="65" charset="-120"/>
                          <a:cs typeface="Times New Roman" pitchFamily="18" charset="0"/>
                          <a:sym typeface="Wingdings"/>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特</a:t>
                      </a:r>
                      <a:r>
                        <a:rPr lang="zh-TW" altLang="zh-TW" sz="1800" u="sng" kern="1200" dirty="0" smtClean="0">
                          <a:solidFill>
                            <a:schemeClr val="dk1"/>
                          </a:solidFill>
                          <a:effectLst/>
                          <a:latin typeface="Times New Roman" pitchFamily="18" charset="0"/>
                          <a:ea typeface="標楷體" pitchFamily="65" charset="-120"/>
                          <a:cs typeface="Times New Roman" pitchFamily="18" charset="0"/>
                        </a:rPr>
                        <a:t>定</a:t>
                      </a:r>
                      <a:r>
                        <a:rPr lang="zh-TW" altLang="zh-TW" sz="1800" kern="1200" dirty="0" smtClean="0">
                          <a:solidFill>
                            <a:schemeClr val="dk1"/>
                          </a:solidFill>
                          <a:effectLst/>
                          <a:latin typeface="Times New Roman" pitchFamily="18" charset="0"/>
                          <a:ea typeface="標楷體" pitchFamily="65" charset="-120"/>
                          <a:cs typeface="Times New Roman" pitchFamily="18" charset="0"/>
                        </a:rPr>
                        <a:t>需求專用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547813">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18</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身心障礙到宅服務或特定需求者服務醫療團就診紀錄</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首頁</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300917">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19</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全民健康保險健保</a:t>
                      </a:r>
                      <a:r>
                        <a:rPr lang="en-US" altLang="zh-TW" sz="1800" kern="1200" dirty="0" smtClean="0">
                          <a:solidFill>
                            <a:schemeClr val="dk1"/>
                          </a:solidFill>
                          <a:effectLst/>
                          <a:latin typeface="Times New Roman" pitchFamily="18" charset="0"/>
                          <a:ea typeface="標楷體" pitchFamily="65" charset="-120"/>
                          <a:cs typeface="Times New Roman" pitchFamily="18" charset="0"/>
                        </a:rPr>
                        <a:t>IC</a:t>
                      </a:r>
                      <a:r>
                        <a:rPr lang="zh-TW" altLang="zh-TW" sz="1800" kern="1200" dirty="0" smtClean="0">
                          <a:solidFill>
                            <a:schemeClr val="dk1"/>
                          </a:solidFill>
                          <a:effectLst/>
                          <a:latin typeface="Times New Roman" pitchFamily="18" charset="0"/>
                          <a:ea typeface="標楷體" pitchFamily="65" charset="-120"/>
                          <a:cs typeface="Times New Roman" pitchFamily="18" charset="0"/>
                        </a:rPr>
                        <a:t>卡例外就醫名冊</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576064">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20</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kern="1200" dirty="0" smtClean="0">
                          <a:solidFill>
                            <a:schemeClr val="dk1"/>
                          </a:solidFill>
                          <a:effectLst/>
                          <a:latin typeface="Times New Roman" pitchFamily="18" charset="0"/>
                          <a:ea typeface="標楷體" pitchFamily="65" charset="-120"/>
                          <a:cs typeface="Times New Roman" pitchFamily="18" charset="0"/>
                        </a:rPr>
                        <a:t>全民健康保險牙醫門診總額特殊醫療服務計畫</a:t>
                      </a:r>
                    </a:p>
                    <a:p>
                      <a:r>
                        <a:rPr lang="zh-TW" altLang="zh-TW" sz="1800" kern="1200" dirty="0" smtClean="0">
                          <a:solidFill>
                            <a:schemeClr val="dk1"/>
                          </a:solidFill>
                          <a:effectLst/>
                          <a:latin typeface="Times New Roman" pitchFamily="18" charset="0"/>
                          <a:ea typeface="標楷體" pitchFamily="65" charset="-120"/>
                          <a:cs typeface="Times New Roman" pitchFamily="18" charset="0"/>
                        </a:rPr>
                        <a:t>特定需求者醫療服務</a:t>
                      </a:r>
                      <a:r>
                        <a:rPr lang="en-US" altLang="zh-TW" sz="1800" kern="1200" dirty="0" smtClean="0">
                          <a:solidFill>
                            <a:schemeClr val="dk1"/>
                          </a:solidFill>
                          <a:effectLst/>
                          <a:latin typeface="Times New Roman" pitchFamily="18" charset="0"/>
                          <a:ea typeface="標楷體" pitchFamily="65" charset="-120"/>
                          <a:cs typeface="Times New Roman" pitchFamily="18" charset="0"/>
                        </a:rPr>
                        <a:t>—</a:t>
                      </a:r>
                      <a:r>
                        <a:rPr lang="zh-TW" altLang="zh-TW" sz="1800" kern="1200" dirty="0" smtClean="0">
                          <a:solidFill>
                            <a:schemeClr val="dk1"/>
                          </a:solidFill>
                          <a:effectLst/>
                          <a:latin typeface="Times New Roman" pitchFamily="18" charset="0"/>
                          <a:ea typeface="標楷體" pitchFamily="65" charset="-120"/>
                          <a:cs typeface="Times New Roman" pitchFamily="18" charset="0"/>
                        </a:rPr>
                        <a:t>個案健康狀況評估表</a:t>
                      </a:r>
                      <a:endParaRPr lang="zh-TW" sz="1800" kern="100" dirty="0">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內容不變</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27766">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21</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全民健康保險牙醫門診總額特殊醫療服務計畫</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到宅醫療訪視或醫療服務申請表</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新增表格</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r h="627766">
                <a:tc>
                  <a:txBody>
                    <a:bodyPr/>
                    <a:lstStyle/>
                    <a:p>
                      <a:pPr marL="304800" marR="0" indent="-304800" algn="l" defTabSz="914400" rtl="0" eaLnBrk="1" fontAlgn="auto" latinLnBrk="0" hangingPunct="1">
                        <a:lnSpc>
                          <a:spcPct val="100000"/>
                        </a:lnSpc>
                        <a:spcBef>
                          <a:spcPts val="0"/>
                        </a:spcBef>
                        <a:spcAft>
                          <a:spcPts val="0"/>
                        </a:spcAft>
                        <a:buClrTx/>
                        <a:buSzTx/>
                        <a:buFontTx/>
                        <a:buNone/>
                        <a:tabLst/>
                        <a:defRPr/>
                      </a:pPr>
                      <a:r>
                        <a:rPr lang="zh-TW" altLang="en-US" sz="1800" kern="100" dirty="0" smtClean="0">
                          <a:effectLst/>
                          <a:latin typeface="Times New Roman" pitchFamily="18" charset="0"/>
                          <a:ea typeface="標楷體" pitchFamily="65" charset="-120"/>
                          <a:cs typeface="Times New Roman" pitchFamily="18" charset="0"/>
                        </a:rPr>
                        <a:t>附件</a:t>
                      </a:r>
                      <a:r>
                        <a:rPr lang="en-US" altLang="zh-TW" sz="1800" kern="100" dirty="0" smtClean="0">
                          <a:effectLst/>
                          <a:latin typeface="Times New Roman" pitchFamily="18" charset="0"/>
                          <a:ea typeface="標楷體" pitchFamily="65" charset="-120"/>
                          <a:cs typeface="Times New Roman" pitchFamily="18" charset="0"/>
                        </a:rPr>
                        <a:t>22</a:t>
                      </a:r>
                      <a:endParaRPr lang="zh-TW" altLang="zh-TW" sz="1800" kern="100" dirty="0" smtClean="0">
                        <a:effectLst/>
                        <a:latin typeface="Times New Roman" pitchFamily="18" charset="0"/>
                        <a:ea typeface="標楷體" pitchFamily="65" charset="-120"/>
                        <a:cs typeface="Times New Roman" pitchFamily="18" charset="0"/>
                      </a:endParaRPr>
                    </a:p>
                  </a:txBody>
                  <a:tcPr marL="68580" marR="68580" marT="0" marB="0">
                    <a:solidFill>
                      <a:schemeClr val="bg2">
                        <a:lumMod val="75000"/>
                      </a:schemeClr>
                    </a:solidFill>
                  </a:tcPr>
                </a:tc>
                <a:tc>
                  <a:txBody>
                    <a:bodyPr/>
                    <a:lstStyle/>
                    <a:p>
                      <a:pPr fontAlgn="auto"/>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全民健康保險牙醫門診總額特殊醫療服務計畫</a:t>
                      </a:r>
                      <a:endParaRPr lang="zh-TW" altLang="zh-TW" sz="1800" kern="1200" dirty="0" smtClean="0">
                        <a:solidFill>
                          <a:srgbClr val="FF0000"/>
                        </a:solidFill>
                        <a:effectLst/>
                        <a:latin typeface="Times New Roman" pitchFamily="18" charset="0"/>
                        <a:ea typeface="標楷體" pitchFamily="65" charset="-120"/>
                        <a:cs typeface="Times New Roman" pitchFamily="18" charset="0"/>
                      </a:endParaRPr>
                    </a:p>
                    <a:p>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感染管制</a:t>
                      </a:r>
                      <a:r>
                        <a:rPr lang="en-US" altLang="zh-TW" sz="1800" b="1" u="sng" kern="1200" dirty="0" smtClean="0">
                          <a:solidFill>
                            <a:srgbClr val="FF0000"/>
                          </a:solidFill>
                          <a:effectLst/>
                          <a:latin typeface="Times New Roman" pitchFamily="18" charset="0"/>
                          <a:ea typeface="標楷體" pitchFamily="65" charset="-120"/>
                          <a:cs typeface="Times New Roman" pitchFamily="18" charset="0"/>
                        </a:rPr>
                        <a:t>SOP</a:t>
                      </a:r>
                      <a:r>
                        <a:rPr lang="zh-TW" altLang="zh-TW" sz="1800" b="1" u="sng" kern="1200" dirty="0" smtClean="0">
                          <a:solidFill>
                            <a:srgbClr val="FF0000"/>
                          </a:solidFill>
                          <a:effectLst/>
                          <a:latin typeface="Times New Roman" pitchFamily="18" charset="0"/>
                          <a:ea typeface="標楷體" pitchFamily="65" charset="-120"/>
                          <a:cs typeface="Times New Roman" pitchFamily="18" charset="0"/>
                        </a:rPr>
                        <a:t>作業自評表</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c>
                  <a:txBody>
                    <a:bodyPr/>
                    <a:lstStyle/>
                    <a:p>
                      <a:r>
                        <a:rPr lang="zh-TW" altLang="zh-TW" sz="1800" kern="1200" dirty="0" smtClean="0">
                          <a:solidFill>
                            <a:schemeClr val="dk1"/>
                          </a:solidFill>
                          <a:effectLst/>
                          <a:latin typeface="Times New Roman" pitchFamily="18" charset="0"/>
                          <a:ea typeface="標楷體" pitchFamily="65" charset="-120"/>
                          <a:cs typeface="Times New Roman" pitchFamily="18" charset="0"/>
                        </a:rPr>
                        <a:t>新增表格</a:t>
                      </a:r>
                      <a:endParaRPr lang="zh-TW" sz="1800" kern="100" dirty="0">
                        <a:solidFill>
                          <a:srgbClr val="FF0000"/>
                        </a:solidFill>
                        <a:effectLst/>
                        <a:latin typeface="Times New Roman" pitchFamily="18" charset="0"/>
                        <a:ea typeface="標楷體" pitchFamily="65" charset="-120"/>
                        <a:cs typeface="Times New Roman" pitchFamily="18" charset="0"/>
                      </a:endParaRPr>
                    </a:p>
                  </a:txBody>
                  <a:tcPr marL="68580" marR="68580" marT="0" marB="0">
                    <a:solidFill>
                      <a:schemeClr val="bg2">
                        <a:lumMod val="90000"/>
                      </a:schemeClr>
                    </a:solidFill>
                  </a:tcPr>
                </a:tc>
              </a:tr>
            </a:tbl>
          </a:graphicData>
        </a:graphic>
      </p:graphicFrame>
      <p:sp>
        <p:nvSpPr>
          <p:cNvPr id="34850" name="內容版面配置區 2"/>
          <p:cNvSpPr>
            <a:spLocks noGrp="1"/>
          </p:cNvSpPr>
          <p:nvPr>
            <p:ph idx="1"/>
          </p:nvPr>
        </p:nvSpPr>
        <p:spPr>
          <a:xfrm>
            <a:off x="128588" y="1268413"/>
            <a:ext cx="6480175" cy="360362"/>
          </a:xfrm>
        </p:spPr>
        <p:txBody>
          <a:bodyPr/>
          <a:lstStyle/>
          <a:p>
            <a:pPr marL="0" indent="0" eaLnBrk="1" hangingPunct="1">
              <a:buClr>
                <a:srgbClr val="FF00FF"/>
              </a:buClr>
              <a:buFont typeface="Wingdings" pitchFamily="2" charset="2"/>
              <a:buNone/>
            </a:pPr>
            <a:r>
              <a:rPr lang="zh-TW" altLang="en-US" sz="1800" b="1" smtClean="0">
                <a:solidFill>
                  <a:schemeClr val="tx1"/>
                </a:solidFill>
                <a:latin typeface="標楷體" pitchFamily="65" charset="-120"/>
                <a:ea typeface="標楷體" pitchFamily="65" charset="-120"/>
              </a:rPr>
              <a:t>★附件</a:t>
            </a:r>
          </a:p>
        </p:txBody>
      </p:sp>
      <p:sp>
        <p:nvSpPr>
          <p:cNvPr id="8" name="標題 4"/>
          <p:cNvSpPr txBox="1">
            <a:spLocks/>
          </p:cNvSpPr>
          <p:nvPr/>
        </p:nvSpPr>
        <p:spPr>
          <a:xfrm>
            <a:off x="344488" y="6131138"/>
            <a:ext cx="9145016" cy="682238"/>
          </a:xfrm>
          <a:prstGeom prst="rect">
            <a:avLst/>
          </a:prstGeom>
        </p:spPr>
        <p:txBody>
          <a:bodyPr wrap="square" anchor="ctr">
            <a:spAutoFit/>
          </a:bodyPr>
          <a:lstStyle/>
          <a:p>
            <a:pPr>
              <a:lnSpc>
                <a:spcPts val="2300"/>
              </a:lnSpc>
              <a:defRPr/>
            </a:pPr>
            <a:r>
              <a:rPr lang="en-US" altLang="zh-TW" sz="1800" spc="-100" dirty="0" smtClean="0">
                <a:latin typeface="新細明體"/>
                <a:ea typeface="新細明體"/>
                <a:cs typeface="Times New Roman" pitchFamily="18" charset="0"/>
              </a:rPr>
              <a:t>※</a:t>
            </a:r>
            <a:r>
              <a:rPr lang="en-US" altLang="zh-TW" sz="1800" spc="-100" dirty="0" smtClean="0">
                <a:ea typeface="標楷體" pitchFamily="65" charset="-120"/>
                <a:cs typeface="Times New Roman" pitchFamily="18" charset="0"/>
              </a:rPr>
              <a:t>1.</a:t>
            </a:r>
            <a:r>
              <a:rPr lang="zh-TW" altLang="zh-TW" sz="1800" dirty="0">
                <a:ea typeface="標楷體" pitchFamily="65" charset="-120"/>
                <a:cs typeface="Times New Roman" pitchFamily="18" charset="0"/>
              </a:rPr>
              <a:t>新增到宅牙醫醫療服務對象及簡化行政流程</a:t>
            </a:r>
            <a:r>
              <a:rPr lang="en-US" altLang="zh-TW" sz="1800" dirty="0">
                <a:ea typeface="標楷體" pitchFamily="65" charset="-120"/>
                <a:cs typeface="Times New Roman" pitchFamily="18" charset="0"/>
              </a:rPr>
              <a:t>(</a:t>
            </a:r>
            <a:r>
              <a:rPr lang="zh-TW" altLang="zh-TW" sz="1800" dirty="0">
                <a:ea typeface="標楷體" pitchFamily="65" charset="-120"/>
                <a:cs typeface="Times New Roman" pitchFamily="18" charset="0"/>
              </a:rPr>
              <a:t>醫師</a:t>
            </a:r>
            <a:r>
              <a:rPr lang="zh-TW" altLang="zh-TW" sz="1800" dirty="0" smtClean="0">
                <a:ea typeface="標楷體" pitchFamily="65" charset="-120"/>
                <a:cs typeface="Times New Roman" pitchFamily="18" charset="0"/>
              </a:rPr>
              <a:t>提出</a:t>
            </a:r>
            <a:r>
              <a:rPr lang="zh-TW" altLang="en-US" sz="1800" dirty="0">
                <a:ea typeface="標楷體" pitchFamily="65" charset="-120"/>
                <a:cs typeface="Times New Roman" pitchFamily="18" charset="0"/>
              </a:rPr>
              <a:t>→</a:t>
            </a:r>
            <a:r>
              <a:rPr lang="zh-TW" altLang="zh-TW" sz="1800" dirty="0" smtClean="0">
                <a:ea typeface="標楷體" pitchFamily="65" charset="-120"/>
                <a:cs typeface="Times New Roman" pitchFamily="18" charset="0"/>
              </a:rPr>
              <a:t>牙</a:t>
            </a:r>
            <a:r>
              <a:rPr lang="zh-TW" altLang="zh-TW" sz="1800" dirty="0">
                <a:ea typeface="標楷體" pitchFamily="65" charset="-120"/>
                <a:cs typeface="Times New Roman" pitchFamily="18" charset="0"/>
              </a:rPr>
              <a:t>全會直接</a:t>
            </a:r>
            <a:r>
              <a:rPr lang="zh-TW" altLang="zh-TW" sz="1800" dirty="0" smtClean="0">
                <a:ea typeface="標楷體" pitchFamily="65" charset="-120"/>
                <a:cs typeface="Times New Roman" pitchFamily="18" charset="0"/>
              </a:rPr>
              <a:t>核准</a:t>
            </a:r>
            <a:r>
              <a:rPr lang="zh-TW" altLang="en-US" sz="1800" dirty="0">
                <a:ea typeface="標楷體" pitchFamily="65" charset="-120"/>
                <a:cs typeface="Times New Roman" pitchFamily="18" charset="0"/>
              </a:rPr>
              <a:t>，</a:t>
            </a:r>
            <a:r>
              <a:rPr lang="zh-TW" altLang="zh-TW" sz="1800" dirty="0" smtClean="0">
                <a:ea typeface="標楷體" pitchFamily="65" charset="-120"/>
                <a:cs typeface="Times New Roman" pitchFamily="18" charset="0"/>
              </a:rPr>
              <a:t>不</a:t>
            </a:r>
            <a:r>
              <a:rPr lang="zh-TW" altLang="zh-TW" sz="1800" dirty="0">
                <a:ea typeface="標楷體" pitchFamily="65" charset="-120"/>
                <a:cs typeface="Times New Roman" pitchFamily="18" charset="0"/>
              </a:rPr>
              <a:t>經健保署</a:t>
            </a:r>
            <a:r>
              <a:rPr lang="en-US" altLang="zh-TW" sz="1800" dirty="0" smtClean="0">
                <a:ea typeface="標楷體" pitchFamily="65" charset="-120"/>
                <a:cs typeface="Times New Roman" pitchFamily="18" charset="0"/>
              </a:rPr>
              <a:t>)</a:t>
            </a:r>
          </a:p>
          <a:p>
            <a:pPr>
              <a:lnSpc>
                <a:spcPts val="2300"/>
              </a:lnSpc>
              <a:defRPr/>
            </a:pPr>
            <a:r>
              <a:rPr lang="en-US" altLang="zh-TW" sz="1800" spc="-100" dirty="0" smtClean="0">
                <a:latin typeface="新細明體"/>
                <a:ea typeface="新細明體"/>
                <a:cs typeface="Times New Roman" pitchFamily="18" charset="0"/>
              </a:rPr>
              <a:t>※</a:t>
            </a:r>
            <a:r>
              <a:rPr lang="en-US" altLang="zh-TW" sz="1800" spc="-100" dirty="0" smtClean="0">
                <a:ea typeface="標楷體" pitchFamily="65" charset="-120"/>
                <a:cs typeface="Times New Roman" pitchFamily="18" charset="0"/>
              </a:rPr>
              <a:t>2.</a:t>
            </a:r>
            <a:r>
              <a:rPr lang="zh-TW" altLang="zh-TW" sz="1800" dirty="0">
                <a:ea typeface="標楷體" pitchFamily="65" charset="-120"/>
                <a:cs typeface="Times New Roman" pitchFamily="18" charset="0"/>
              </a:rPr>
              <a:t>提高極重度</a:t>
            </a:r>
            <a:r>
              <a:rPr lang="en-US" altLang="zh-TW" sz="1800" dirty="0">
                <a:ea typeface="標楷體" pitchFamily="65" charset="-120"/>
                <a:cs typeface="Times New Roman" pitchFamily="18" charset="0"/>
              </a:rPr>
              <a:t>(7</a:t>
            </a:r>
            <a:r>
              <a:rPr lang="zh-TW" altLang="zh-TW" sz="1800" dirty="0" smtClean="0">
                <a:ea typeface="標楷體" pitchFamily="65" charset="-120"/>
                <a:cs typeface="Times New Roman" pitchFamily="18" charset="0"/>
              </a:rPr>
              <a:t>成</a:t>
            </a:r>
            <a:r>
              <a:rPr lang="zh-TW" altLang="en-US" sz="1800" dirty="0">
                <a:ea typeface="標楷體" pitchFamily="65" charset="-120"/>
                <a:cs typeface="Times New Roman" pitchFamily="18" charset="0"/>
              </a:rPr>
              <a:t>→</a:t>
            </a:r>
            <a:r>
              <a:rPr lang="en-US" altLang="zh-TW" sz="1800" b="1" dirty="0" smtClean="0">
                <a:solidFill>
                  <a:srgbClr val="FF0000"/>
                </a:solidFill>
                <a:ea typeface="標楷體" pitchFamily="65" charset="-120"/>
                <a:cs typeface="Times New Roman" pitchFamily="18" charset="0"/>
              </a:rPr>
              <a:t>9</a:t>
            </a:r>
            <a:r>
              <a:rPr lang="zh-TW" altLang="zh-TW" sz="1800" dirty="0">
                <a:ea typeface="標楷體" pitchFamily="65" charset="-120"/>
                <a:cs typeface="Times New Roman" pitchFamily="18" charset="0"/>
              </a:rPr>
              <a:t>成</a:t>
            </a:r>
            <a:r>
              <a:rPr lang="en-US" altLang="zh-TW" sz="1800" dirty="0">
                <a:ea typeface="標楷體" pitchFamily="65" charset="-120"/>
                <a:cs typeface="Times New Roman" pitchFamily="18" charset="0"/>
              </a:rPr>
              <a:t>)</a:t>
            </a:r>
            <a:r>
              <a:rPr lang="zh-TW" altLang="zh-TW" sz="1800" dirty="0">
                <a:ea typeface="標楷體" pitchFamily="65" charset="-120"/>
                <a:cs typeface="Times New Roman" pitchFamily="18" charset="0"/>
              </a:rPr>
              <a:t>與重度身障</a:t>
            </a:r>
            <a:r>
              <a:rPr lang="en-US" altLang="zh-TW" sz="1800" dirty="0">
                <a:ea typeface="標楷體" pitchFamily="65" charset="-120"/>
                <a:cs typeface="Times New Roman" pitchFamily="18" charset="0"/>
              </a:rPr>
              <a:t>(5</a:t>
            </a:r>
            <a:r>
              <a:rPr lang="zh-TW" altLang="zh-TW" sz="1800" dirty="0" smtClean="0">
                <a:ea typeface="標楷體" pitchFamily="65" charset="-120"/>
                <a:cs typeface="Times New Roman" pitchFamily="18" charset="0"/>
              </a:rPr>
              <a:t>成</a:t>
            </a:r>
            <a:r>
              <a:rPr lang="zh-TW" altLang="en-US" sz="1800" dirty="0">
                <a:ea typeface="標楷體" pitchFamily="65" charset="-120"/>
                <a:cs typeface="Times New Roman" pitchFamily="18" charset="0"/>
              </a:rPr>
              <a:t>→</a:t>
            </a:r>
            <a:r>
              <a:rPr lang="en-US" altLang="zh-TW" sz="1800" b="1" dirty="0" smtClean="0">
                <a:solidFill>
                  <a:srgbClr val="FF0000"/>
                </a:solidFill>
                <a:ea typeface="標楷體" pitchFamily="65" charset="-120"/>
                <a:cs typeface="Times New Roman" pitchFamily="18" charset="0"/>
              </a:rPr>
              <a:t>7</a:t>
            </a:r>
            <a:r>
              <a:rPr lang="zh-TW" altLang="zh-TW" sz="1800" dirty="0">
                <a:ea typeface="標楷體" pitchFamily="65" charset="-120"/>
                <a:cs typeface="Times New Roman" pitchFamily="18" charset="0"/>
              </a:rPr>
              <a:t>成</a:t>
            </a:r>
            <a:r>
              <a:rPr lang="en-US" altLang="zh-TW" sz="1800" dirty="0">
                <a:ea typeface="標楷體" pitchFamily="65" charset="-120"/>
                <a:cs typeface="Times New Roman" pitchFamily="18" charset="0"/>
              </a:rPr>
              <a:t>)</a:t>
            </a:r>
            <a:r>
              <a:rPr lang="zh-TW" altLang="zh-TW" sz="1800" dirty="0">
                <a:ea typeface="標楷體" pitchFamily="65" charset="-120"/>
                <a:cs typeface="Times New Roman" pitchFamily="18" charset="0"/>
              </a:rPr>
              <a:t>加成</a:t>
            </a:r>
            <a:endParaRPr lang="zh-TW" altLang="en-US" sz="1800" spc="-100" dirty="0">
              <a:ea typeface="標楷體" pitchFamily="65" charset="-120"/>
              <a:cs typeface="Times New Roman" pitchFamily="18" charset="0"/>
            </a:endParaRPr>
          </a:p>
        </p:txBody>
      </p:sp>
    </p:spTree>
    <p:extLst>
      <p:ext uri="{BB962C8B-B14F-4D97-AF65-F5344CB8AC3E}">
        <p14:creationId xmlns:p14="http://schemas.microsoft.com/office/powerpoint/2010/main" val="89150891"/>
      </p:ext>
    </p:ext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_AMO_REPORTCONTROLSVISIBLE" val="Empty"/>
  <p:tag name="_AMO_UNIQUEIDENTIFIER" val="63b5e8cd-49c4-4d0d-9f2e-2fddc457458e"/>
</p:tagLst>
</file>

<file path=ppt/tags/tag2.xml><?xml version="1.0" encoding="utf-8"?>
<p:tagLst xmlns:a="http://schemas.openxmlformats.org/drawingml/2006/main" xmlns:r="http://schemas.openxmlformats.org/officeDocument/2006/relationships" xmlns:p="http://schemas.openxmlformats.org/presentationml/2006/main">
  <p:tag name="TIMING" val="|18.4"/>
</p:tagLst>
</file>

<file path=ppt/theme/theme1.xml><?xml version="1.0" encoding="utf-8"?>
<a:theme xmlns:a="http://schemas.openxmlformats.org/drawingml/2006/main" name="佈景主題1">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預設簡報設計">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charset="0"/>
          <a:buNone/>
          <a:tabLst/>
          <a:defRPr kumimoji="0" lang="en-US" altLang="zh-TW"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charset="0"/>
          <a:buNone/>
          <a:tabLst/>
          <a:defRPr kumimoji="0" lang="en-US" altLang="zh-TW" sz="1800" b="0" i="0" u="none" strike="noStrike" cap="none" normalizeH="0" baseline="0" smtClean="0">
            <a:ln>
              <a:noFill/>
            </a:ln>
            <a:solidFill>
              <a:schemeClr val="tx1"/>
            </a:solidFill>
            <a:effectLst/>
            <a:latin typeface="Arial" charset="0"/>
          </a:defRPr>
        </a:defPPr>
      </a:lstStyle>
    </a:lnDef>
  </a:objectDefaults>
  <a:extraClrSchemeLst>
    <a:extraClrScheme>
      <a:clrScheme name="預設簡報設計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預設簡報設計">
  <a:themeElements>
    <a:clrScheme name="地鐵">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預設簡報設計">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charset="0"/>
          <a:buNone/>
          <a:tabLst/>
          <a:defRPr kumimoji="0" lang="en-US" altLang="zh-TW"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charset="0"/>
          <a:buNone/>
          <a:tabLst/>
          <a:defRPr kumimoji="0" lang="en-US" altLang="zh-TW" sz="1800" b="0" i="0" u="none" strike="noStrike" cap="none" normalizeH="0" baseline="0" smtClean="0">
            <a:ln>
              <a:noFill/>
            </a:ln>
            <a:solidFill>
              <a:schemeClr val="tx1"/>
            </a:solidFill>
            <a:effectLst/>
            <a:latin typeface="Arial" charset="0"/>
          </a:defRPr>
        </a:defPPr>
      </a:lstStyle>
    </a:lnDef>
  </a:objectDefaults>
  <a:extraClrSchemeLst>
    <a:extraClrScheme>
      <a:clrScheme name="預設簡報設計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自訂設計">
  <a:themeElements>
    <a:clrScheme name="氣流">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預設簡報設計">
  <a:themeElements>
    <a:clrScheme name="地鐵">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預設簡報設計">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charset="0"/>
          <a:buNone/>
          <a:tabLst/>
          <a:defRPr kumimoji="0" lang="en-US" altLang="zh-TW"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charset="0"/>
          <a:buNone/>
          <a:tabLst/>
          <a:defRPr kumimoji="0" lang="en-US" altLang="zh-TW" sz="1800" b="0" i="0" u="none" strike="noStrike" cap="none" normalizeH="0" baseline="0" smtClean="0">
            <a:ln>
              <a:noFill/>
            </a:ln>
            <a:solidFill>
              <a:schemeClr val="tx1"/>
            </a:solidFill>
            <a:effectLst/>
            <a:latin typeface="Arial" charset="0"/>
          </a:defRPr>
        </a:defPPr>
      </a:lstStyle>
    </a:lnDef>
  </a:objectDefaults>
  <a:extraClrSchemeLst>
    <a:extraClrScheme>
      <a:clrScheme name="預設簡報設計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佈景主題5_中醫</Template>
  <TotalTime>76618</TotalTime>
  <Words>18819</Words>
  <Application>Microsoft Office PowerPoint</Application>
  <PresentationFormat>A4 紙張 (210x297 公釐)</PresentationFormat>
  <Paragraphs>1636</Paragraphs>
  <Slides>95</Slides>
  <Notes>17</Notes>
  <HiddenSlides>0</HiddenSlides>
  <MMClips>0</MMClips>
  <ScaleCrop>false</ScaleCrop>
  <HeadingPairs>
    <vt:vector size="6" baseType="variant">
      <vt:variant>
        <vt:lpstr>佈景主題</vt:lpstr>
      </vt:variant>
      <vt:variant>
        <vt:i4>4</vt:i4>
      </vt:variant>
      <vt:variant>
        <vt:lpstr>內嵌 OLE 伺服程式</vt:lpstr>
      </vt:variant>
      <vt:variant>
        <vt:i4>1</vt:i4>
      </vt:variant>
      <vt:variant>
        <vt:lpstr>投影片標題</vt:lpstr>
      </vt:variant>
      <vt:variant>
        <vt:i4>95</vt:i4>
      </vt:variant>
    </vt:vector>
  </HeadingPairs>
  <TitlesOfParts>
    <vt:vector size="100" baseType="lpstr">
      <vt:lpstr>佈景主題1</vt:lpstr>
      <vt:lpstr>2_預設簡報設計</vt:lpstr>
      <vt:lpstr>自訂設計</vt:lpstr>
      <vt:lpstr>3_預設簡報設計</vt:lpstr>
      <vt:lpstr>圖表</vt:lpstr>
      <vt:lpstr>PowerPoint 簡報</vt:lpstr>
      <vt:lpstr>自三月一日起</vt:lpstr>
      <vt:lpstr>PowerPoint 簡報</vt:lpstr>
      <vt:lpstr>塗氟完成 完成之後應於牙齒四周形成薄膜狀 透明顏色氟黃褐色氟漆</vt:lpstr>
      <vt:lpstr>病歷書寫</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鼓勵即時查詢方案(2-1)</vt:lpstr>
      <vt:lpstr>鼓勵即時查詢方案(2-2)</vt:lpstr>
      <vt:lpstr>善用健保醫療資訊雲端查詢系統(3-1) -系統內容</vt:lpstr>
      <vt:lpstr>善用健保醫療資訊雲端查詢系統(3-2)  -全署牙醫查詢概況</vt:lpstr>
      <vt:lpstr>善用健保醫療資訊雲端查詢系統 (3-3)  -105年12月高屏區各縣市查詢統計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NHIH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A110086</dc:creator>
  <cp:lastModifiedBy>user</cp:lastModifiedBy>
  <cp:revision>6599</cp:revision>
  <cp:lastPrinted>2017-03-17T04:03:42Z</cp:lastPrinted>
  <dcterms:created xsi:type="dcterms:W3CDTF">2002-10-22T01:25:03Z</dcterms:created>
  <dcterms:modified xsi:type="dcterms:W3CDTF">2017-03-31T07:01:30Z</dcterms:modified>
</cp:coreProperties>
</file>